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455" r:id="rId3"/>
    <p:sldId id="456" r:id="rId4"/>
    <p:sldId id="470" r:id="rId5"/>
    <p:sldId id="471" r:id="rId6"/>
    <p:sldId id="472" r:id="rId7"/>
    <p:sldId id="473" r:id="rId8"/>
    <p:sldId id="474" r:id="rId9"/>
    <p:sldId id="475" r:id="rId10"/>
    <p:sldId id="469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</p:sldIdLst>
  <p:sldSz cx="9144000" cy="6858000" type="screen4x3"/>
  <p:notesSz cx="7099300" cy="10234613"/>
  <p:embeddedFontLst>
    <p:embeddedFont>
      <p:font typeface="Book Antiqua" panose="02040602050305030304" pitchFamily="18" charset="0"/>
      <p:regular r:id="rId26"/>
      <p:bold r:id="rId27"/>
      <p:italic r:id="rId28"/>
      <p:boldItalic r:id="rId29"/>
    </p:embeddedFont>
    <p:embeddedFont>
      <p:font typeface="Lucida Sans" panose="020B0602030504020204" pitchFamily="34" charset="0"/>
      <p:regular r:id="rId30"/>
      <p:bold r:id="rId31"/>
      <p:italic r:id="rId32"/>
      <p:boldItalic r:id="rId33"/>
    </p:embeddedFont>
    <p:embeddedFont>
      <p:font typeface="Wingdings 2" panose="05020102010507070707" pitchFamily="18" charset="2"/>
      <p:regular r:id="rId34"/>
    </p:embeddedFont>
    <p:embeddedFont>
      <p:font typeface="Wingdings 3" panose="05040102010807070707" pitchFamily="18" charset="2"/>
      <p:regular r:id="rId35"/>
    </p:embeddedFont>
  </p:embeddedFontLst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  <a:srgbClr val="99FFFF"/>
    <a:srgbClr val="CCE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5626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0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60B0E0C4-0CCF-41CB-A128-654BDC92DB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72236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Presentation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Monday, September 7, 2009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kumimoji="0" sz="1300"/>
            </a:lvl1pPr>
          </a:lstStyle>
          <a:p>
            <a:pPr>
              <a:defRPr/>
            </a:pPr>
            <a:r>
              <a:rPr lang="en-US"/>
              <a:t>ECN 3184-1 Eldar Madumarov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kumimoji="0" sz="1300"/>
            </a:lvl1pPr>
          </a:lstStyle>
          <a:p>
            <a:fld id="{D52F9C90-67D2-471A-9BD4-38554D2B19E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02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Wingdings" pitchFamily="2" charset="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274811-4BC4-423A-9C44-4B9CC6977D56}" type="slidenum">
              <a:rPr kumimoji="0" lang="en-US" altLang="en-US" sz="1300"/>
              <a:pPr/>
              <a:t>1</a:t>
            </a:fld>
            <a:endParaRPr kumimoji="0" lang="en-US" altLang="en-US" sz="1300"/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1843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670135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10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11122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ADDB87-EE4C-4806-B854-45A52B47349A}" type="slidenum">
              <a:rPr kumimoji="0" lang="en-US" altLang="en-US" sz="1300"/>
              <a:pPr/>
              <a:t>11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97604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74F235-CA02-4305-83D7-6A04AEDB2215}" type="slidenum">
              <a:rPr kumimoji="0" lang="en-US" altLang="en-US" sz="1300"/>
              <a:pPr/>
              <a:t>12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806368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CF66DC-6534-4C53-9908-76739C46BD5C}" type="slidenum">
              <a:rPr kumimoji="0" lang="en-US" altLang="en-US" sz="1300"/>
              <a:pPr/>
              <a:t>13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4024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541722-64A9-420A-8795-3D7E6E8EBE6B}" type="slidenum">
              <a:rPr kumimoji="0" lang="en-US" altLang="en-US" sz="1300"/>
              <a:pPr/>
              <a:t>14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636535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56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56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56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E6A3DA-5C32-4A76-A332-5595D30C1181}" type="slidenum">
              <a:rPr kumimoji="0" lang="en-US" altLang="en-US" sz="1300"/>
              <a:pPr/>
              <a:t>15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7052582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66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66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D17672-3D9A-4B66-AED9-3DA527D828C3}" type="slidenum">
              <a:rPr kumimoji="0" lang="en-US" altLang="en-US" sz="1300"/>
              <a:pPr/>
              <a:t>16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014693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7687A2-D8C2-4DE1-B912-BC69B218B5D2}" type="slidenum">
              <a:rPr kumimoji="0" lang="en-US" altLang="en-US" sz="1300"/>
              <a:pPr/>
              <a:t>17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4475792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2A323D-8AC3-4DE4-8300-DE1836C7214F}" type="slidenum">
              <a:rPr kumimoji="0" lang="en-US" altLang="en-US" sz="1300"/>
              <a:pPr/>
              <a:t>18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566079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44D8F7-A83E-4F7C-A47F-757223D80A6D}" type="slidenum">
              <a:rPr kumimoji="0" lang="en-US" altLang="en-US" sz="1300"/>
              <a:pPr/>
              <a:t>19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18467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1F78B6-8549-403E-81CA-5FCAFE2762AB}" type="slidenum">
              <a:rPr kumimoji="0" lang="en-US" altLang="en-US" sz="1300"/>
              <a:pPr/>
              <a:t>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72077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E6ACE0-4AAA-4438-9C2A-1D575A64FC78}" type="slidenum">
              <a:rPr kumimoji="0" lang="en-US" altLang="en-US" sz="1300"/>
              <a:pPr/>
              <a:t>20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364393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D0F904-1C42-47FA-B471-B69268F355CC}" type="slidenum">
              <a:rPr kumimoji="0" lang="en-US" altLang="en-US" sz="1300"/>
              <a:pPr/>
              <a:t>21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636166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327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327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515F82-8267-4ADE-8A9D-B103DDF40941}" type="slidenum">
              <a:rPr kumimoji="0" lang="en-US" altLang="en-US" sz="1300"/>
              <a:pPr/>
              <a:t>22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21281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3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66284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4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59446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5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01602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6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658262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7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570967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8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609740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Presentation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Monday, September 7, 2009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US" altLang="en-US" sz="1300"/>
              <a:t>ECN 3184-1 Eldar Madumarov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1396B-BCBF-4C65-9626-D22690CB50EE}" type="slidenum">
              <a:rPr kumimoji="0" lang="en-US" altLang="en-US" sz="1300"/>
              <a:pPr/>
              <a:t>9</a:t>
            </a:fld>
            <a:endParaRPr kumimoji="0"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05078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CD159-8E8D-4943-AA43-B64DFFEA4C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56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C1806-E464-42C5-B8E3-B58FB1758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72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71B7E-D962-4464-B458-FB9595553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74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AE880-7196-448A-915F-AB186375EA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20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255D1-E221-41EC-901E-94CF30CCB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80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0456B-8578-4E05-BCFE-17D2AB7F78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76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51D57-9D27-4667-B2BE-6A7E19571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1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DD110-73CA-47D6-8298-2ED7EE241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50A9-A1EB-4257-819B-93403A35EC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24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14CF5-93D0-4063-AE0E-1FDE3FEE4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870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4D11F-F8C7-4349-8FB5-5B88A3A988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45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000000"/>
                </a:solidFill>
              </a:defRPr>
            </a:lvl1pPr>
          </a:lstStyle>
          <a:p>
            <a:fld id="{A924F671-5B20-4610-B947-BF855676DE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Lucida Sans" panose="020B0602030504020204" pitchFamily="34" charset="0"/>
        <a:buChar char="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Lucida Sans" panose="020B0602030504020204" pitchFamily="34" charset="0"/>
        <a:buChar char="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Book Antiqua" panose="02040602050305030304" pitchFamily="18" charset="0"/>
        <a:buChar char="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Lucida Sans" panose="020B0602030504020204" pitchFamily="34" charset="0"/>
        <a:buChar char="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sz="2200" dirty="0">
                <a:effectLst/>
                <a:latin typeface="+mj-lt"/>
              </a:rPr>
              <a:t>ECN2102 macroeconomics (3 Credits/5 ECTS) </a:t>
            </a:r>
            <a:br>
              <a:rPr lang="en-US" dirty="0">
                <a:latin typeface="+mj-lt"/>
              </a:rPr>
            </a:br>
            <a:r>
              <a:rPr lang="en-US" cap="small" dirty="0">
                <a:latin typeface="+mj-lt"/>
              </a:rPr>
              <a:t>Training (Chapter 6)</a:t>
            </a:r>
            <a:endParaRPr lang="en-US" sz="3900" cap="small" dirty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0005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Week 5 (Session 13)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Instructor: Eldar Madumarov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5000625" y="6072188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September 20, 2024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1) The best definition for economic growth is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a sustained expansion of consumption goods over a given period.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a sustained expansion of production possibilities measured as the increase in real GDP over a given period.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a sustained expansion of production possibilities measured as the increase in nominal GDP over a given period.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 sustained expansion of production goods over a given period.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338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2) In 2008, Armenia had a real GDP of $4.21 billion and a population of 2.98 million. In 2009, real GDP was $4.59 billion and population was 2.97 million. What was Armenia’s economic growth rate from 2008 to 2009?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8.3 percent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0.38 percent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9.0 percent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3.8 percent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C282E1-B4FA-4388-824A-035FD672F4A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3) In 2008, Armenia had a real GDP of approximately $4.21 billion and a population of 2.98 million. In 2009, real GDP was $4.59 billion and population was 2.97 million. From 2008 to 2009, Armenia’s standard of living ________.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decreased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did not change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might have increased, decreased, or remained unchanged but more information is needed to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determine which.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increased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D17AC4-5B4F-412F-B677-AF7A41EF0A4A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4) Using the Rule of 70, if the country of </a:t>
            </a:r>
            <a:r>
              <a:rPr lang="en-US" sz="2400" dirty="0" err="1"/>
              <a:t>Flowerdom’s</a:t>
            </a:r>
            <a:r>
              <a:rPr lang="en-US" sz="2400" dirty="0"/>
              <a:t> current growth rate of real GDP per person was 7 percent a year, how long would it take the country’s real GDP per person to double?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1 year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49 years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2 years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10 years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FB246A-5888-4212-82AD-195303C907E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5) The Rule of 70 is used to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estimate how much of an economy’s growth rate is due to increases in capital per hour of labor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calculate the economy’s growth rate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calculate the standard of living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estimate how long it will take the level of any variable to double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B8BC24-432D-4461-A93F-927D5185CC52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6) Real GDP per person in the country of Flip is $10,000, and the growth rate is 10 percent a year. Real GDP per person in the country of Flap is $20,000 and the growth rate is 5 percent a year. When will real GDP per person be greater in Flip than in Flap?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 2 years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in 15 years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in 10 years 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never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0001B0-9C68-4CC4-9F85-7480C9BBA43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7) As labor increases, there is a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movement along the aggregate production function and real GDP will increase less with each additional increase in labor.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movement along the aggregate production function and real GDP will decrease less with each additional increase in labor.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shift of the aggregate production function, but no movement along it.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movement along the aggregate production function, but no shift in it.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0F9D606-76B7-4559-8618-8F80A758336B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8) According to the law of diminishing returns, an additional unit of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labor decreases output.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capital produces more output than an additional unit of labor.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labor produces more output than the previous unit.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labor produces less output than the previous unit.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131EB03-22C9-4ECF-B587-FD2262B6886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9) Labor productivity rises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if firms invest in hiring more workers rather than buying more capital.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in the absence of technological progress.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if the amount of capital per worker increases.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if the amount of capital per worker decreases.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2AE8B59-B206-4CBC-8D89-320FD63592FD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10) Which of the following contributes to an increase in labor productivity?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increased capital stock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decreased investment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C) increased consumption expenditure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D) All of the above contribute to an increase in labor productivity.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3498648-9B30-4D83-86DB-3C72FA6E9509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19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 dirty="0">
                <a:latin typeface="Arial" panose="020B0604020202020204" pitchFamily="34" charset="0"/>
              </a:rPr>
              <a:t>Review Questions</a:t>
            </a:r>
          </a:p>
          <a:p>
            <a:pPr marL="650875" indent="-514350">
              <a:buFont typeface="Wingdings" panose="05000000000000000000" pitchFamily="2" charset="2"/>
              <a:buChar char="§"/>
            </a:pPr>
            <a:r>
              <a:rPr lang="en-US" altLang="en-US" sz="2600" dirty="0">
                <a:latin typeface="Arial" panose="020B0604020202020204" pitchFamily="34" charset="0"/>
              </a:rPr>
              <a:t>Training (Chapter 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5443849-E97D-4945-8CC9-62508A07DC67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Lucida Sans" panose="020B0602030504020204" pitchFamily="34" charset="0"/>
              <a:buNone/>
            </a:pPr>
            <a:endParaRPr lang="en-US" altLang="en-US" sz="260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90A6EB-D07F-4EC5-BDD3-6D2EA2E7FAE8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20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857375"/>
            <a:ext cx="45720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857375"/>
            <a:ext cx="31575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11) The first table above gives the labor demand and labor supply schedules for a nation. The second table gives its production function.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a) What is the equilibrium real wage rate and the level of employment?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What is potential GDP?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57B9F6-51D0-4174-8F4B-6D15121C3684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21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Training (Chapter 6)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11) a) The equilibrium real wage rate is $15 an hour because this is the real wage rate for which the quantity of labor demanded equals the quantity supplied. The equilibrium level of employment is 3 billion hours a year.</a:t>
            </a:r>
          </a:p>
          <a:p>
            <a:pPr>
              <a:buFont typeface="Lucida Sans" panose="020B0602030504020204" pitchFamily="34" charset="0"/>
              <a:buNone/>
              <a:defRPr/>
            </a:pPr>
            <a:r>
              <a:rPr lang="en-US" sz="2400" dirty="0"/>
              <a:t>b) With employment equal to 3 billion hours per year, potential GDP is equal to $60 billion.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6835BD-4433-4492-AE29-394FBAFC35F2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22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1. Define economic growth. What are the primary factors that contribute to long-term economic growth in a country?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3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2. How does human capital development contribute to economic growth?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4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5903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3. What is the Solow Growth Model, and how does it explain differences in economic growth rates across countries?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59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4. What are the roles of savings and investment in driving economic growth? Can too much saving be harmful for growth in the short term?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41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5. What are endogenous growth theories, and how do they differ from exogenous growth models like the Solow Model?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7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6955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6. How can government policies promote or hinder economic growth? Consider fiscal policy, monetary policy, and structural reforms.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8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45528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Review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" panose="020B0602030504020204" pitchFamily="34" charset="0"/>
              <a:buNone/>
              <a:defRPr/>
            </a:pPr>
            <a:r>
              <a:rPr lang="en-US" dirty="0"/>
              <a:t>7. What is the impact of globalization on economic growth? How do trade liberalization and foreign direct investment (FDI) affect growth in both developed and developing countries?</a:t>
            </a:r>
          </a:p>
          <a:p>
            <a:pPr marL="650875" indent="-514350">
              <a:buFont typeface="Lucida Sans" panose="020B0602030504020204" pitchFamily="34" charset="0"/>
              <a:buNone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ECN2102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C8FCEB-B497-413A-BB70-09C32F19D1B0}" type="slidenum">
              <a:rPr kumimoji="0" lang="en-US" altLang="en-US" sz="1200">
                <a:solidFill>
                  <a:srgbClr val="000000"/>
                </a:solidFill>
              </a:rPr>
              <a:pPr eaLnBrk="1" hangingPunct="1"/>
              <a:t>9</a:t>
            </a:fld>
            <a:endParaRPr kumimoji="0"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8852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6267</TotalTime>
  <Words>1356</Words>
  <Application>Microsoft Office PowerPoint</Application>
  <PresentationFormat>On-screen Show (4:3)</PresentationFormat>
  <Paragraphs>242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Wingdings 3</vt:lpstr>
      <vt:lpstr>Book Antiqua</vt:lpstr>
      <vt:lpstr>Lucida Sans</vt:lpstr>
      <vt:lpstr>Wingdings</vt:lpstr>
      <vt:lpstr>Times New Roman</vt:lpstr>
      <vt:lpstr>Wingdings 2</vt:lpstr>
      <vt:lpstr>Apex</vt:lpstr>
      <vt:lpstr>ECN2102 macroeconomics (3 Credits/5 ECTS)  Training (Chapter 6)</vt:lpstr>
      <vt:lpstr>Outline</vt:lpstr>
      <vt:lpstr>Review Questions</vt:lpstr>
      <vt:lpstr>Review Questions</vt:lpstr>
      <vt:lpstr>Review Questions</vt:lpstr>
      <vt:lpstr>Review Questions</vt:lpstr>
      <vt:lpstr>Review Questions</vt:lpstr>
      <vt:lpstr>Review Questions</vt:lpstr>
      <vt:lpstr>Review Questions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  <vt:lpstr>Training (Chapter 6)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ECN3184 Econometric Methods (3 Credits) Section 1 Two-Variable  Regression Analysis</dc:title>
  <cp:lastModifiedBy>Eldar Madumarov</cp:lastModifiedBy>
  <cp:revision>443</cp:revision>
  <dcterms:created xsi:type="dcterms:W3CDTF">1998-07-20T20:52:32Z</dcterms:created>
  <dcterms:modified xsi:type="dcterms:W3CDTF">2024-09-20T03:48:10Z</dcterms:modified>
</cp:coreProperties>
</file>