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2"/>
  </p:notesMasterIdLst>
  <p:handoutMasterIdLst>
    <p:handoutMasterId r:id="rId23"/>
  </p:handoutMasterIdLst>
  <p:sldIdLst>
    <p:sldId id="256" r:id="rId2"/>
    <p:sldId id="455" r:id="rId3"/>
    <p:sldId id="473" r:id="rId4"/>
    <p:sldId id="474" r:id="rId5"/>
    <p:sldId id="475" r:id="rId6"/>
    <p:sldId id="456" r:id="rId7"/>
    <p:sldId id="457" r:id="rId8"/>
    <p:sldId id="458" r:id="rId9"/>
    <p:sldId id="459" r:id="rId10"/>
    <p:sldId id="460" r:id="rId11"/>
    <p:sldId id="461" r:id="rId12"/>
    <p:sldId id="462" r:id="rId13"/>
    <p:sldId id="463" r:id="rId14"/>
    <p:sldId id="464" r:id="rId15"/>
    <p:sldId id="465" r:id="rId16"/>
    <p:sldId id="467" r:id="rId17"/>
    <p:sldId id="468" r:id="rId18"/>
    <p:sldId id="469" r:id="rId19"/>
    <p:sldId id="471" r:id="rId20"/>
    <p:sldId id="472" r:id="rId21"/>
  </p:sldIdLst>
  <p:sldSz cx="9144000" cy="6858000" type="screen4x3"/>
  <p:notesSz cx="7099300" cy="10234613"/>
  <p:embeddedFontLst>
    <p:embeddedFont>
      <p:font typeface="Wingdings 3" panose="05040102010807070707" pitchFamily="18" charset="2"/>
      <p:regular r:id="rId24"/>
    </p:embeddedFont>
    <p:embeddedFont>
      <p:font typeface="Lucida Sans" panose="020B0602030504020204" pitchFamily="34" charset="0"/>
      <p:regular r:id="rId25"/>
      <p:bold r:id="rId26"/>
      <p:italic r:id="rId27"/>
      <p:boldItalic r:id="rId28"/>
    </p:embeddedFont>
    <p:embeddedFont>
      <p:font typeface="Wingdings 2" panose="05020102010507070707" pitchFamily="18" charset="2"/>
      <p:regular r:id="rId29"/>
    </p:embeddedFont>
    <p:embeddedFont>
      <p:font typeface="Book Antiqua" panose="02040602050305030304" pitchFamily="18" charset="0"/>
      <p:regular r:id="rId30"/>
      <p:bold r:id="rId31"/>
      <p:italic r:id="rId32"/>
      <p:boldItalic r:id="rId33"/>
    </p:embeddedFont>
  </p:embeddedFontLst>
  <p:custDataLst>
    <p:tags r:id="rId34"/>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64" autoAdjust="0"/>
  </p:normalViewPr>
  <p:slideViewPr>
    <p:cSldViewPr>
      <p:cViewPr varScale="1">
        <p:scale>
          <a:sx n="104" d="100"/>
          <a:sy n="104" d="100"/>
        </p:scale>
        <p:origin x="182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0148F723-5D48-4388-8E84-7CE0C884B042}" type="slidenum">
              <a:rPr lang="en-US" altLang="en-US"/>
              <a:pPr/>
              <a:t>‹#›</a:t>
            </a:fld>
            <a:endParaRPr lang="en-US" altLang="en-US"/>
          </a:p>
        </p:txBody>
      </p:sp>
    </p:spTree>
    <p:extLst>
      <p:ext uri="{BB962C8B-B14F-4D97-AF65-F5344CB8AC3E}">
        <p14:creationId xmlns:p14="http://schemas.microsoft.com/office/powerpoint/2010/main" val="346814193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81942C6A-930B-4B5C-90CA-B090C0429B4D}"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23461551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048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0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2E7B9AB-4231-4A2A-B29E-05E4D854E5F2}" type="slidenum">
              <a:rPr kumimoji="0" lang="en-US" altLang="en-US" sz="1300"/>
              <a:pPr/>
              <a:t>1</a:t>
            </a:fld>
            <a:endParaRPr kumimoji="0" lang="en-US" altLang="en-US" sz="1300"/>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0487"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Tree>
    <p:extLst>
      <p:ext uri="{BB962C8B-B14F-4D97-AF65-F5344CB8AC3E}">
        <p14:creationId xmlns:p14="http://schemas.microsoft.com/office/powerpoint/2010/main" val="16621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0499F62-9A95-43D1-8307-8F91EB3F72E7}" type="slidenum">
              <a:rPr kumimoji="0" lang="en-US" altLang="en-US" sz="1300"/>
              <a:pPr/>
              <a:t>10</a:t>
            </a:fld>
            <a:endParaRPr kumimoji="0" lang="en-US" altLang="en-US" sz="1300"/>
          </a:p>
        </p:txBody>
      </p:sp>
    </p:spTree>
    <p:extLst>
      <p:ext uri="{BB962C8B-B14F-4D97-AF65-F5344CB8AC3E}">
        <p14:creationId xmlns:p14="http://schemas.microsoft.com/office/powerpoint/2010/main" val="447324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76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765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765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F1499C-11A3-4B09-9D96-C026EFB31E3B}" type="slidenum">
              <a:rPr kumimoji="0" lang="en-US" altLang="en-US" sz="1300"/>
              <a:pPr/>
              <a:t>11</a:t>
            </a:fld>
            <a:endParaRPr kumimoji="0" lang="en-US" altLang="en-US" sz="1300"/>
          </a:p>
        </p:txBody>
      </p:sp>
    </p:spTree>
    <p:extLst>
      <p:ext uri="{BB962C8B-B14F-4D97-AF65-F5344CB8AC3E}">
        <p14:creationId xmlns:p14="http://schemas.microsoft.com/office/powerpoint/2010/main" val="1346664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41C6E25-B4F7-452D-899A-EF2688050321}" type="slidenum">
              <a:rPr kumimoji="0" lang="en-US" altLang="en-US" sz="1300"/>
              <a:pPr/>
              <a:t>12</a:t>
            </a:fld>
            <a:endParaRPr kumimoji="0" lang="en-US" altLang="en-US" sz="1300"/>
          </a:p>
        </p:txBody>
      </p:sp>
    </p:spTree>
    <p:extLst>
      <p:ext uri="{BB962C8B-B14F-4D97-AF65-F5344CB8AC3E}">
        <p14:creationId xmlns:p14="http://schemas.microsoft.com/office/powerpoint/2010/main" val="2571767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7C5C6F4-6D5C-4595-B270-A84B6488B778}" type="slidenum">
              <a:rPr kumimoji="0" lang="en-US" altLang="en-US" sz="1300"/>
              <a:pPr/>
              <a:t>13</a:t>
            </a:fld>
            <a:endParaRPr kumimoji="0" lang="en-US" altLang="en-US" sz="1300"/>
          </a:p>
        </p:txBody>
      </p:sp>
    </p:spTree>
    <p:extLst>
      <p:ext uri="{BB962C8B-B14F-4D97-AF65-F5344CB8AC3E}">
        <p14:creationId xmlns:p14="http://schemas.microsoft.com/office/powerpoint/2010/main" val="3529151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351CE2-4086-425E-9C42-9A50801D6503}" type="slidenum">
              <a:rPr kumimoji="0" lang="en-US" altLang="en-US" sz="1300"/>
              <a:pPr/>
              <a:t>14</a:t>
            </a:fld>
            <a:endParaRPr kumimoji="0" lang="en-US" altLang="en-US" sz="1300"/>
          </a:p>
        </p:txBody>
      </p:sp>
    </p:spTree>
    <p:extLst>
      <p:ext uri="{BB962C8B-B14F-4D97-AF65-F5344CB8AC3E}">
        <p14:creationId xmlns:p14="http://schemas.microsoft.com/office/powerpoint/2010/main" val="326089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FCC64B-55B5-48F2-91FC-088E785AB307}" type="slidenum">
              <a:rPr kumimoji="0" lang="en-US" altLang="en-US" sz="1300"/>
              <a:pPr/>
              <a:t>15</a:t>
            </a:fld>
            <a:endParaRPr kumimoji="0" lang="en-US" altLang="en-US" sz="1300"/>
          </a:p>
        </p:txBody>
      </p:sp>
    </p:spTree>
    <p:extLst>
      <p:ext uri="{BB962C8B-B14F-4D97-AF65-F5344CB8AC3E}">
        <p14:creationId xmlns:p14="http://schemas.microsoft.com/office/powerpoint/2010/main" val="1323259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02F626C-898F-4706-AD63-922515D75C16}" type="slidenum">
              <a:rPr kumimoji="0" lang="en-US" altLang="en-US" sz="1300"/>
              <a:pPr/>
              <a:t>16</a:t>
            </a:fld>
            <a:endParaRPr kumimoji="0" lang="en-US" altLang="en-US" sz="1300"/>
          </a:p>
        </p:txBody>
      </p:sp>
    </p:spTree>
    <p:extLst>
      <p:ext uri="{BB962C8B-B14F-4D97-AF65-F5344CB8AC3E}">
        <p14:creationId xmlns:p14="http://schemas.microsoft.com/office/powerpoint/2010/main" val="2010984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32CD969-3902-4A1B-9D6F-C0789AF1C083}" type="slidenum">
              <a:rPr kumimoji="0" lang="en-US" altLang="en-US" sz="1300"/>
              <a:pPr/>
              <a:t>17</a:t>
            </a:fld>
            <a:endParaRPr kumimoji="0" lang="en-US" altLang="en-US" sz="1300"/>
          </a:p>
        </p:txBody>
      </p:sp>
    </p:spTree>
    <p:extLst>
      <p:ext uri="{BB962C8B-B14F-4D97-AF65-F5344CB8AC3E}">
        <p14:creationId xmlns:p14="http://schemas.microsoft.com/office/powerpoint/2010/main" val="2487542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E4D999-AEE2-494E-9F84-EB686B44A9EA}" type="slidenum">
              <a:rPr kumimoji="0" lang="en-US" altLang="en-US" sz="1300"/>
              <a:pPr/>
              <a:t>18</a:t>
            </a:fld>
            <a:endParaRPr kumimoji="0" lang="en-US" altLang="en-US" sz="1300"/>
          </a:p>
        </p:txBody>
      </p:sp>
    </p:spTree>
    <p:extLst>
      <p:ext uri="{BB962C8B-B14F-4D97-AF65-F5344CB8AC3E}">
        <p14:creationId xmlns:p14="http://schemas.microsoft.com/office/powerpoint/2010/main" val="3863673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31459B6-E01B-4421-9103-3540CD08F4BE}" type="slidenum">
              <a:rPr kumimoji="0" lang="en-US" altLang="en-US" sz="1300"/>
              <a:pPr/>
              <a:t>19</a:t>
            </a:fld>
            <a:endParaRPr kumimoji="0" lang="en-US" altLang="en-US" sz="1300"/>
          </a:p>
        </p:txBody>
      </p:sp>
    </p:spTree>
    <p:extLst>
      <p:ext uri="{BB962C8B-B14F-4D97-AF65-F5344CB8AC3E}">
        <p14:creationId xmlns:p14="http://schemas.microsoft.com/office/powerpoint/2010/main" val="111265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2</a:t>
            </a:fld>
            <a:endParaRPr kumimoji="0" lang="en-US" altLang="en-US" sz="1300"/>
          </a:p>
        </p:txBody>
      </p:sp>
    </p:spTree>
    <p:extLst>
      <p:ext uri="{BB962C8B-B14F-4D97-AF65-F5344CB8AC3E}">
        <p14:creationId xmlns:p14="http://schemas.microsoft.com/office/powerpoint/2010/main" val="3793906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11D8ECF-468F-42CE-9DA0-9BA595EAA407}" type="slidenum">
              <a:rPr kumimoji="0" lang="en-US" altLang="en-US" sz="1300"/>
              <a:pPr/>
              <a:t>20</a:t>
            </a:fld>
            <a:endParaRPr kumimoji="0" lang="en-US" altLang="en-US" sz="1300"/>
          </a:p>
        </p:txBody>
      </p:sp>
    </p:spTree>
    <p:extLst>
      <p:ext uri="{BB962C8B-B14F-4D97-AF65-F5344CB8AC3E}">
        <p14:creationId xmlns:p14="http://schemas.microsoft.com/office/powerpoint/2010/main" val="4091484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3</a:t>
            </a:fld>
            <a:endParaRPr kumimoji="0" lang="en-US" altLang="en-US" sz="1300"/>
          </a:p>
        </p:txBody>
      </p:sp>
    </p:spTree>
    <p:extLst>
      <p:ext uri="{BB962C8B-B14F-4D97-AF65-F5344CB8AC3E}">
        <p14:creationId xmlns:p14="http://schemas.microsoft.com/office/powerpoint/2010/main" val="118807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4</a:t>
            </a:fld>
            <a:endParaRPr kumimoji="0" lang="en-US" altLang="en-US" sz="1300"/>
          </a:p>
        </p:txBody>
      </p:sp>
    </p:spTree>
    <p:extLst>
      <p:ext uri="{BB962C8B-B14F-4D97-AF65-F5344CB8AC3E}">
        <p14:creationId xmlns:p14="http://schemas.microsoft.com/office/powerpoint/2010/main" val="19343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C23E13-C654-4833-9401-A448CE7F3C22}" type="slidenum">
              <a:rPr kumimoji="0" lang="en-US" altLang="en-US" sz="1300"/>
              <a:pPr/>
              <a:t>5</a:t>
            </a:fld>
            <a:endParaRPr kumimoji="0" lang="en-US" altLang="en-US" sz="1300"/>
          </a:p>
        </p:txBody>
      </p:sp>
    </p:spTree>
    <p:extLst>
      <p:ext uri="{BB962C8B-B14F-4D97-AF65-F5344CB8AC3E}">
        <p14:creationId xmlns:p14="http://schemas.microsoft.com/office/powerpoint/2010/main" val="236526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DFF8ACE-660E-40A2-9AEC-466172FD2017}" type="slidenum">
              <a:rPr kumimoji="0" lang="en-US" altLang="en-US" sz="1300"/>
              <a:pPr/>
              <a:t>6</a:t>
            </a:fld>
            <a:endParaRPr kumimoji="0" lang="en-US" altLang="en-US" sz="1300"/>
          </a:p>
        </p:txBody>
      </p:sp>
    </p:spTree>
    <p:extLst>
      <p:ext uri="{BB962C8B-B14F-4D97-AF65-F5344CB8AC3E}">
        <p14:creationId xmlns:p14="http://schemas.microsoft.com/office/powerpoint/2010/main" val="3866898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35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35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35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35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5657C6A-455E-402D-9D2A-1408D55E6F32}" type="slidenum">
              <a:rPr kumimoji="0" lang="en-US" altLang="en-US" sz="1300"/>
              <a:pPr/>
              <a:t>7</a:t>
            </a:fld>
            <a:endParaRPr kumimoji="0" lang="en-US" altLang="en-US" sz="1300"/>
          </a:p>
        </p:txBody>
      </p:sp>
    </p:spTree>
    <p:extLst>
      <p:ext uri="{BB962C8B-B14F-4D97-AF65-F5344CB8AC3E}">
        <p14:creationId xmlns:p14="http://schemas.microsoft.com/office/powerpoint/2010/main" val="198923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EDD8A49-10F6-4D5A-BAFB-152B227DB900}" type="slidenum">
              <a:rPr kumimoji="0" lang="en-US" altLang="en-US" sz="1300"/>
              <a:pPr/>
              <a:t>8</a:t>
            </a:fld>
            <a:endParaRPr kumimoji="0" lang="en-US" altLang="en-US" sz="1300"/>
          </a:p>
        </p:txBody>
      </p:sp>
    </p:spTree>
    <p:extLst>
      <p:ext uri="{BB962C8B-B14F-4D97-AF65-F5344CB8AC3E}">
        <p14:creationId xmlns:p14="http://schemas.microsoft.com/office/powerpoint/2010/main" val="2159564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56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56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56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56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D5FB113-991C-43CC-8E59-553914702B6C}" type="slidenum">
              <a:rPr kumimoji="0" lang="en-US" altLang="en-US" sz="1300"/>
              <a:pPr/>
              <a:t>9</a:t>
            </a:fld>
            <a:endParaRPr kumimoji="0" lang="en-US" altLang="en-US" sz="1300"/>
          </a:p>
        </p:txBody>
      </p:sp>
    </p:spTree>
    <p:extLst>
      <p:ext uri="{BB962C8B-B14F-4D97-AF65-F5344CB8AC3E}">
        <p14:creationId xmlns:p14="http://schemas.microsoft.com/office/powerpoint/2010/main" val="32838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8EF62537-6B80-4893-8399-7621A04814FA}" type="slidenum">
              <a:rPr lang="en-US" altLang="en-US"/>
              <a:pPr/>
              <a:t>‹#›</a:t>
            </a:fld>
            <a:endParaRPr lang="en-US" altLang="en-US"/>
          </a:p>
        </p:txBody>
      </p:sp>
    </p:spTree>
    <p:extLst>
      <p:ext uri="{BB962C8B-B14F-4D97-AF65-F5344CB8AC3E}">
        <p14:creationId xmlns:p14="http://schemas.microsoft.com/office/powerpoint/2010/main" val="295266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D43AFE72-5AD3-47FA-A5D7-FF76E05CCA5F}" type="slidenum">
              <a:rPr lang="en-US" altLang="en-US"/>
              <a:pPr/>
              <a:t>‹#›</a:t>
            </a:fld>
            <a:endParaRPr lang="en-US" altLang="en-US"/>
          </a:p>
        </p:txBody>
      </p:sp>
    </p:spTree>
    <p:extLst>
      <p:ext uri="{BB962C8B-B14F-4D97-AF65-F5344CB8AC3E}">
        <p14:creationId xmlns:p14="http://schemas.microsoft.com/office/powerpoint/2010/main" val="269179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4B2A8286-1651-44CD-B876-6A83C99C3934}" type="slidenum">
              <a:rPr lang="en-US" altLang="en-US"/>
              <a:pPr/>
              <a:t>‹#›</a:t>
            </a:fld>
            <a:endParaRPr lang="en-US" altLang="en-US"/>
          </a:p>
        </p:txBody>
      </p:sp>
    </p:spTree>
    <p:extLst>
      <p:ext uri="{BB962C8B-B14F-4D97-AF65-F5344CB8AC3E}">
        <p14:creationId xmlns:p14="http://schemas.microsoft.com/office/powerpoint/2010/main" val="403532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F25701BF-FA1D-42C1-B289-06B7A0F1FD39}" type="slidenum">
              <a:rPr lang="en-US" altLang="en-US"/>
              <a:pPr/>
              <a:t>‹#›</a:t>
            </a:fld>
            <a:endParaRPr lang="en-US" altLang="en-US"/>
          </a:p>
        </p:txBody>
      </p:sp>
    </p:spTree>
    <p:extLst>
      <p:ext uri="{BB962C8B-B14F-4D97-AF65-F5344CB8AC3E}">
        <p14:creationId xmlns:p14="http://schemas.microsoft.com/office/powerpoint/2010/main" val="250800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A08A1AE-E1B6-4E95-92F6-D130DAC0E4DD}" type="slidenum">
              <a:rPr lang="en-US" altLang="en-US"/>
              <a:pPr/>
              <a:t>‹#›</a:t>
            </a:fld>
            <a:endParaRPr lang="en-US" altLang="en-US"/>
          </a:p>
        </p:txBody>
      </p:sp>
    </p:spTree>
    <p:extLst>
      <p:ext uri="{BB962C8B-B14F-4D97-AF65-F5344CB8AC3E}">
        <p14:creationId xmlns:p14="http://schemas.microsoft.com/office/powerpoint/2010/main" val="242394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3C4CAC9-D3C1-4224-90C2-C044B3130AC9}" type="slidenum">
              <a:rPr lang="en-US" altLang="en-US"/>
              <a:pPr/>
              <a:t>‹#›</a:t>
            </a:fld>
            <a:endParaRPr lang="en-US" altLang="en-US"/>
          </a:p>
        </p:txBody>
      </p:sp>
    </p:spTree>
    <p:extLst>
      <p:ext uri="{BB962C8B-B14F-4D97-AF65-F5344CB8AC3E}">
        <p14:creationId xmlns:p14="http://schemas.microsoft.com/office/powerpoint/2010/main" val="422836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09A26CE3-4FDE-4A44-B753-D676FD21BC8A}" type="slidenum">
              <a:rPr lang="en-US" altLang="en-US"/>
              <a:pPr/>
              <a:t>‹#›</a:t>
            </a:fld>
            <a:endParaRPr lang="en-US" altLang="en-US"/>
          </a:p>
        </p:txBody>
      </p:sp>
    </p:spTree>
    <p:extLst>
      <p:ext uri="{BB962C8B-B14F-4D97-AF65-F5344CB8AC3E}">
        <p14:creationId xmlns:p14="http://schemas.microsoft.com/office/powerpoint/2010/main" val="15544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380436B-E759-4749-B87F-612DF996115D}" type="slidenum">
              <a:rPr lang="en-US" altLang="en-US"/>
              <a:pPr/>
              <a:t>‹#›</a:t>
            </a:fld>
            <a:endParaRPr lang="en-US" altLang="en-US"/>
          </a:p>
        </p:txBody>
      </p:sp>
    </p:spTree>
    <p:extLst>
      <p:ext uri="{BB962C8B-B14F-4D97-AF65-F5344CB8AC3E}">
        <p14:creationId xmlns:p14="http://schemas.microsoft.com/office/powerpoint/2010/main" val="197264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A1DAECF2-DFA3-4E09-95D7-AC136E5A43D3}" type="slidenum">
              <a:rPr lang="en-US" altLang="en-US"/>
              <a:pPr/>
              <a:t>‹#›</a:t>
            </a:fld>
            <a:endParaRPr lang="en-US" altLang="en-US"/>
          </a:p>
        </p:txBody>
      </p:sp>
    </p:spTree>
    <p:extLst>
      <p:ext uri="{BB962C8B-B14F-4D97-AF65-F5344CB8AC3E}">
        <p14:creationId xmlns:p14="http://schemas.microsoft.com/office/powerpoint/2010/main" val="133836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A6557E8-4E5A-4495-85F0-4483002F9E59}" type="slidenum">
              <a:rPr lang="en-US" altLang="en-US"/>
              <a:pPr/>
              <a:t>‹#›</a:t>
            </a:fld>
            <a:endParaRPr lang="en-US" altLang="en-US"/>
          </a:p>
        </p:txBody>
      </p:sp>
    </p:spTree>
    <p:extLst>
      <p:ext uri="{BB962C8B-B14F-4D97-AF65-F5344CB8AC3E}">
        <p14:creationId xmlns:p14="http://schemas.microsoft.com/office/powerpoint/2010/main" val="217019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9/15/2023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9E30E874-D336-464C-91B2-6338C5087C81}" type="slidenum">
              <a:rPr lang="en-US" altLang="en-US"/>
              <a:pPr/>
              <a:t>‹#›</a:t>
            </a:fld>
            <a:endParaRPr lang="en-US" altLang="en-US"/>
          </a:p>
        </p:txBody>
      </p:sp>
    </p:spTree>
    <p:extLst>
      <p:ext uri="{BB962C8B-B14F-4D97-AF65-F5344CB8AC3E}">
        <p14:creationId xmlns:p14="http://schemas.microsoft.com/office/powerpoint/2010/main" val="78262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smtClean="0"/>
              <a:t>9/15/2023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BB8BCFCE-64CC-4D37-81CB-67CB2E6B465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Training (Chapter 5)</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4 (Session 10)</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September </a:t>
            </a:r>
            <a:r>
              <a:rPr lang="en-US" altLang="en-US" dirty="0" smtClean="0"/>
              <a:t>15, 2023</a:t>
            </a:r>
            <a:endParaRPr lang="en-US"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5) Suppose the CPI last year is 121 and the CPI this year is 137. The correct method to calculate the inflation rate is</a:t>
            </a:r>
          </a:p>
          <a:p>
            <a:pPr>
              <a:buFont typeface="Lucida Sans" panose="020B0602030504020204" pitchFamily="34" charset="0"/>
              <a:buNone/>
              <a:defRPr/>
            </a:pPr>
            <a:r>
              <a:rPr lang="pt-BR" sz="2400" dirty="0" smtClean="0"/>
              <a:t>A) (137/121) × 100 = 113.2. </a:t>
            </a:r>
          </a:p>
          <a:p>
            <a:pPr>
              <a:buFont typeface="Lucida Sans" panose="020B0602030504020204" pitchFamily="34" charset="0"/>
              <a:buNone/>
              <a:defRPr/>
            </a:pPr>
            <a:r>
              <a:rPr lang="pt-BR" sz="2400" dirty="0" smtClean="0"/>
              <a:t>B) [(137 - 121)/121] × 100 = 13.2.</a:t>
            </a:r>
          </a:p>
          <a:p>
            <a:pPr>
              <a:buFont typeface="Lucida Sans" panose="020B0602030504020204" pitchFamily="34" charset="0"/>
              <a:buNone/>
              <a:defRPr/>
            </a:pPr>
            <a:r>
              <a:rPr lang="en-US" sz="2400" dirty="0" smtClean="0"/>
              <a:t>C) 137 × 121 = 258. </a:t>
            </a:r>
          </a:p>
          <a:p>
            <a:pPr>
              <a:buFont typeface="Lucida Sans" panose="020B0602030504020204" pitchFamily="34" charset="0"/>
              <a:buNone/>
              <a:defRPr/>
            </a:pPr>
            <a:r>
              <a:rPr lang="en-US" sz="2400" dirty="0" smtClean="0"/>
              <a:t>D) (137 - 121)/100 = 0.16.</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0B1C720-AA65-4C38-9FC6-1B9AD1D68525}"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6) If the CPI was 132.5 at the end of last year and 140.2 at the end of this year, the inflation rate over these two years was</a:t>
            </a:r>
          </a:p>
          <a:p>
            <a:pPr>
              <a:buFont typeface="Lucida Sans" panose="020B0602030504020204" pitchFamily="34" charset="0"/>
              <a:buNone/>
              <a:defRPr/>
            </a:pPr>
            <a:r>
              <a:rPr lang="en-US" sz="2400" dirty="0" smtClean="0"/>
              <a:t>A) 5.8 percent. </a:t>
            </a:r>
          </a:p>
          <a:p>
            <a:pPr>
              <a:buFont typeface="Lucida Sans" panose="020B0602030504020204" pitchFamily="34" charset="0"/>
              <a:buNone/>
              <a:defRPr/>
            </a:pPr>
            <a:r>
              <a:rPr lang="en-US" sz="2400" dirty="0" smtClean="0"/>
              <a:t>B) 7.7 percent. </a:t>
            </a:r>
          </a:p>
          <a:p>
            <a:pPr>
              <a:buFont typeface="Lucida Sans" panose="020B0602030504020204" pitchFamily="34" charset="0"/>
              <a:buNone/>
              <a:defRPr/>
            </a:pPr>
            <a:r>
              <a:rPr lang="en-US" sz="2400" dirty="0" smtClean="0"/>
              <a:t>C) 4.4 percent. </a:t>
            </a:r>
          </a:p>
          <a:p>
            <a:pPr>
              <a:buFont typeface="Lucida Sans" panose="020B0602030504020204" pitchFamily="34" charset="0"/>
              <a:buNone/>
              <a:defRPr/>
            </a:pPr>
            <a:r>
              <a:rPr lang="en-US" sz="2400" dirty="0" smtClean="0"/>
              <a:t>D) 5.4 percent.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9DEDB99-1D02-42D0-945A-7184586560C0}"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7) Suppose that the U.S. population is 275 million. Also assume that the labor force is 135 million and that 130 million people are employed. Calculate the unemployment rate.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3AB7761-694F-4401-A0C1-5E143EEEF15A}" type="slidenum">
              <a:rPr kumimoji="0" lang="en-US" altLang="en-US" sz="1200">
                <a:solidFill>
                  <a:srgbClr val="000000"/>
                </a:solidFill>
              </a:rPr>
              <a:pPr eaLnBrk="1" hangingPunct="1"/>
              <a:t>12</a:t>
            </a:fld>
            <a:endParaRPr kumimoji="0" lang="en-US" altLang="en-US" sz="1200">
              <a:solidFill>
                <a:srgbClr val="000000"/>
              </a:solidFill>
            </a:endParaRPr>
          </a:p>
        </p:txBody>
      </p:sp>
      <p:sp>
        <p:nvSpPr>
          <p:cNvPr id="7" name="Rectangle 6"/>
          <p:cNvSpPr>
            <a:spLocks noChangeArrowheads="1"/>
          </p:cNvSpPr>
          <p:nvPr/>
        </p:nvSpPr>
        <p:spPr bwMode="auto">
          <a:xfrm>
            <a:off x="2286000" y="4287838"/>
            <a:ext cx="4572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7) The unemployment rate is (5 million unemployed) ÷ (135 million labor force) × 100 = 3.7 percent.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8) Suppose the working-age population is 150 million, the labor force is 125 million, and employment is 120 million.</a:t>
            </a:r>
          </a:p>
          <a:p>
            <a:pPr>
              <a:buFont typeface="Lucida Sans" panose="020B0602030504020204" pitchFamily="34" charset="0"/>
              <a:buNone/>
              <a:defRPr/>
            </a:pPr>
            <a:r>
              <a:rPr lang="en-US" sz="2400" dirty="0" smtClean="0"/>
              <a:t>a) What is the unemployment rate?</a:t>
            </a:r>
          </a:p>
          <a:p>
            <a:pPr>
              <a:buFont typeface="Lucida Sans" panose="020B0602030504020204" pitchFamily="34" charset="0"/>
              <a:buNone/>
              <a:defRPr/>
            </a:pPr>
            <a:r>
              <a:rPr lang="en-US" sz="2400" dirty="0" smtClean="0"/>
              <a:t>b) Now suppose that 2 million students graduate from college and begin to look for jobs. What is the new unemployment rate if none of the students have found jobs yet?</a:t>
            </a:r>
          </a:p>
          <a:p>
            <a:pPr>
              <a:buFont typeface="Lucida Sans" panose="020B0602030504020204" pitchFamily="34" charset="0"/>
              <a:buNone/>
              <a:defRPr/>
            </a:pPr>
            <a:r>
              <a:rPr lang="en-US" sz="2400" dirty="0" smtClean="0"/>
              <a:t>c) Suppose that all 2 million students find jobs. What is the unemployment rate now?</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98F5932-E15D-43C1-9367-0CF60AAD4FFA}"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400" smtClean="0">
                <a:latin typeface="Arial" panose="020B0604020202020204" pitchFamily="34" charset="0"/>
              </a:rPr>
              <a:t>a) The unemployment rate is (5 million unemployed) ÷ (125 million labor force) × 100 = 4.0 percent.</a:t>
            </a:r>
          </a:p>
          <a:p>
            <a:pPr marL="650875" indent="-514350">
              <a:buFont typeface="Lucida Sans" panose="020B0602030504020204" pitchFamily="34" charset="0"/>
              <a:buNone/>
            </a:pPr>
            <a:r>
              <a:rPr lang="en-US" altLang="en-US" sz="2400" smtClean="0">
                <a:latin typeface="Arial" panose="020B0604020202020204" pitchFamily="34" charset="0"/>
              </a:rPr>
              <a:t>b) The unemployment rate is (7 million unemployed) ÷ (127 million labor force) × 100 = 5.5 percent. </a:t>
            </a:r>
          </a:p>
          <a:p>
            <a:pPr marL="650875" indent="-514350">
              <a:buFont typeface="Lucida Sans" panose="020B0602030504020204" pitchFamily="34" charset="0"/>
              <a:buNone/>
            </a:pPr>
            <a:r>
              <a:rPr lang="en-US" altLang="en-US" sz="2400" smtClean="0">
                <a:latin typeface="Arial" panose="020B0604020202020204" pitchFamily="34" charset="0"/>
              </a:rPr>
              <a:t>c) The unemployment rate is (5 million unemployed) ÷ (127 million labor force) × 100 = 3.9 percent.</a:t>
            </a: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9DBD2E5-1489-4A1A-835F-6A1044B59686}"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9) If nominal GDP is $230 for a period and real GDP is $200 for the same period, what is the GDP deflator for this period?</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CB34749-6D38-455A-B636-78D1C87C5E0B}" type="slidenum">
              <a:rPr kumimoji="0" lang="en-US" altLang="en-US" sz="1200">
                <a:solidFill>
                  <a:srgbClr val="000000"/>
                </a:solidFill>
              </a:rPr>
              <a:pPr eaLnBrk="1" hangingPunct="1"/>
              <a:t>15</a:t>
            </a:fld>
            <a:endParaRPr kumimoji="0" lang="en-US" altLang="en-US" sz="1200">
              <a:solidFill>
                <a:srgbClr val="000000"/>
              </a:solidFill>
            </a:endParaRPr>
          </a:p>
        </p:txBody>
      </p:sp>
      <p:sp>
        <p:nvSpPr>
          <p:cNvPr id="7" name="Rectangle 6"/>
          <p:cNvSpPr>
            <a:spLocks noChangeArrowheads="1"/>
          </p:cNvSpPr>
          <p:nvPr/>
        </p:nvSpPr>
        <p:spPr bwMode="auto">
          <a:xfrm>
            <a:off x="0" y="395605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dirty="0"/>
              <a:t>9) The GDP deflator </a:t>
            </a:r>
            <a:r>
              <a:rPr lang="en-US" altLang="en-US"/>
              <a:t>equals </a:t>
            </a:r>
            <a:r>
              <a:rPr lang="en-US" altLang="en-US" smtClean="0"/>
              <a:t>115 = </a:t>
            </a:r>
            <a:r>
              <a:rPr lang="en-US" altLang="en-US" dirty="0" smtClean="0"/>
              <a:t>($</a:t>
            </a:r>
            <a:r>
              <a:rPr lang="en-US" altLang="en-US" dirty="0"/>
              <a:t>230) ÷ ($200</a:t>
            </a:r>
            <a:r>
              <a:rPr lang="en-US" altLang="en-US" dirty="0" smtClean="0"/>
              <a:t>) x 100 .</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10) A typical household in </a:t>
            </a:r>
            <a:r>
              <a:rPr lang="en-US" sz="2400" dirty="0" err="1" smtClean="0"/>
              <a:t>Orangeland</a:t>
            </a:r>
            <a:r>
              <a:rPr lang="en-US" sz="2400" dirty="0" smtClean="0"/>
              <a:t> consumes only orange juice and shorts. Last year, which was the base year, the household spent $400 on juice and $120 on shorts. In the base year, juice was $2 a bottle and shorts were $10 a pair. This year, juice is $3 a bottle, shorts are $12 a pair, and a typical household has bought 180 bottles of juice and 14 pairs of shorts.</a:t>
            </a:r>
          </a:p>
          <a:p>
            <a:pPr>
              <a:buFont typeface="Lucida Sans" panose="020B0602030504020204" pitchFamily="34" charset="0"/>
              <a:buNone/>
              <a:defRPr/>
            </a:pPr>
            <a:r>
              <a:rPr lang="en-US" sz="2400" dirty="0" smtClean="0"/>
              <a:t>a) What is the basket used in the CPI?</a:t>
            </a:r>
          </a:p>
          <a:p>
            <a:pPr>
              <a:buFont typeface="Lucida Sans" panose="020B0602030504020204" pitchFamily="34" charset="0"/>
              <a:buNone/>
              <a:defRPr/>
            </a:pPr>
            <a:r>
              <a:rPr lang="en-US" sz="2400" dirty="0" smtClean="0"/>
              <a:t>b) Calculate the CPI in the current year.</a:t>
            </a:r>
          </a:p>
          <a:p>
            <a:pPr>
              <a:buFont typeface="Lucida Sans" panose="020B0602030504020204" pitchFamily="34" charset="0"/>
              <a:buNone/>
              <a:defRPr/>
            </a:pPr>
            <a:r>
              <a:rPr lang="en-US" sz="2400" dirty="0" smtClean="0"/>
              <a:t>c) Calculate the inflation rate in the current year.</a:t>
            </a:r>
          </a:p>
          <a:p>
            <a:pPr>
              <a:buFont typeface="Lucida Sans" panose="020B0602030504020204" pitchFamily="34" charset="0"/>
              <a:buNone/>
              <a:defRPr/>
            </a:pPr>
            <a:r>
              <a:rPr lang="en-US" sz="2400" dirty="0" smtClean="0"/>
              <a:t>d) Is the inflation rate that you’ve calculated likely to be biased? Why or why not?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650D501-369B-4DDD-9E43-7D8207196E45}"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20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15363"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a) The CPI basket is the quantities bought in the base year. In the base year, a typical household spent $400 on juice at $2 a bottle, so the quantity of juice bought was $400/$2 = 200 bottles. The household spent $120 on shorts at $10 a pair, so the quantity of shorts bought was $120/$10 = 12. Thus the CPI basket is 200 bottles of juice and 12 pairs of shorts.</a:t>
            </a: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78A3655-540B-45CA-BC92-226406AEF800}"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16387"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b) The cost of the CPI basket last year was $400 + $120 = $520. The cost of the CPI basket in the current year is $3 × 200 + $12 × 12 = $744. So the CPI is ($744/$520) × 100 = 143.1</a:t>
            </a: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48B2217-018C-48FA-8A1E-9AB9FB17FCC8}"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17411"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c) The inflation rate is the percentage change in the CPI. Because the last year was also the base year, the CPI last year was 100. So the inflation rate for the current year is [(143.1 - 100)/100] × 100, which is 43.1 percent.</a:t>
            </a: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06452A6-D234-4802-AF46-D850079755E6}"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Outline</a:t>
            </a:r>
            <a:endParaRPr lang="en-US" dirty="0">
              <a:latin typeface="+mj-lt"/>
            </a:endParaRP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dirty="0" smtClean="0">
                <a:latin typeface="Arial" panose="020B0604020202020204" pitchFamily="34" charset="0"/>
              </a:rPr>
              <a:t>Review Questions</a:t>
            </a:r>
          </a:p>
          <a:p>
            <a:pPr marL="650875" indent="-514350">
              <a:buFont typeface="Wingdings" panose="05000000000000000000" pitchFamily="2" charset="2"/>
              <a:buChar char="§"/>
            </a:pPr>
            <a:r>
              <a:rPr lang="en-US" altLang="en-US" sz="2600" dirty="0" smtClean="0">
                <a:latin typeface="Arial" panose="020B0604020202020204" pitchFamily="34" charset="0"/>
              </a:rPr>
              <a:t>Training (Chapter 5)</a:t>
            </a: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18435" name="Content Placeholder 2"/>
          <p:cNvSpPr>
            <a:spLocks noGrp="1"/>
          </p:cNvSpPr>
          <p:nvPr>
            <p:ph idx="1"/>
          </p:nvPr>
        </p:nvSpPr>
        <p:spPr/>
        <p:txBody>
          <a:bodyPr/>
          <a:lstStyle/>
          <a:p>
            <a:pPr>
              <a:buFont typeface="Lucida Sans" panose="020B0602030504020204" pitchFamily="34" charset="0"/>
              <a:buNone/>
            </a:pPr>
            <a:r>
              <a:rPr lang="en-US" altLang="en-US" sz="2400" smtClean="0">
                <a:latin typeface="Arial" panose="020B0604020202020204" pitchFamily="34" charset="0"/>
              </a:rPr>
              <a:t>d) The calculated CPI is likely to overstate inflation because of the commodity substitution bias. The relative price of shorts has fallen from 5 to 4 bottles of juice. This fall led consumers to buy more shorts and less juice. As a result, the actual consumer basket in the current year is less expensive than the CPI basket. The CPI ignores this commodity substitution, and so overstates the inflation rate.</a:t>
            </a: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D85C20-1304-468A-983B-A1D0CE8663F0}"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3075" name="Content Placeholder 2"/>
          <p:cNvSpPr>
            <a:spLocks noGrp="1"/>
          </p:cNvSpPr>
          <p:nvPr>
            <p:ph idx="1"/>
          </p:nvPr>
        </p:nvSpPr>
        <p:spPr/>
        <p:txBody>
          <a:bodyPr/>
          <a:lstStyle/>
          <a:p>
            <a:pPr marL="136525" indent="0">
              <a:buNone/>
            </a:pPr>
            <a:r>
              <a:rPr lang="en-US" altLang="en-US" sz="2600" dirty="0" smtClean="0">
                <a:latin typeface="Arial" panose="020B0604020202020204" pitchFamily="34" charset="0"/>
              </a:rPr>
              <a:t>1. What is the natural unemployment rate?</a:t>
            </a:r>
          </a:p>
          <a:p>
            <a:pPr marL="136525" indent="0">
              <a:buNone/>
            </a:pPr>
            <a:r>
              <a:rPr lang="en-US" altLang="en-US" sz="2600" dirty="0" smtClean="0">
                <a:latin typeface="Arial" panose="020B0604020202020204" pitchFamily="34" charset="0"/>
              </a:rPr>
              <a:t>2. Why is the unemployment rate never zero, even at full employment?</a:t>
            </a:r>
          </a:p>
          <a:p>
            <a:pPr marL="136525" indent="0">
              <a:buNone/>
            </a:pPr>
            <a:endParaRPr lang="en-US" altLang="en-US" sz="2600" dirty="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3</a:t>
            </a:fld>
            <a:endParaRPr kumimoji="0" lang="en-US" altLang="en-US" sz="1200">
              <a:solidFill>
                <a:srgbClr val="000000"/>
              </a:solidFill>
            </a:endParaRPr>
          </a:p>
        </p:txBody>
      </p:sp>
    </p:spTree>
    <p:extLst>
      <p:ext uri="{BB962C8B-B14F-4D97-AF65-F5344CB8AC3E}">
        <p14:creationId xmlns:p14="http://schemas.microsoft.com/office/powerpoint/2010/main" val="24416924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3075" name="Content Placeholder 2"/>
          <p:cNvSpPr>
            <a:spLocks noGrp="1"/>
          </p:cNvSpPr>
          <p:nvPr>
            <p:ph idx="1"/>
          </p:nvPr>
        </p:nvSpPr>
        <p:spPr/>
        <p:txBody>
          <a:bodyPr/>
          <a:lstStyle/>
          <a:p>
            <a:pPr marL="136525" indent="0">
              <a:buNone/>
            </a:pPr>
            <a:r>
              <a:rPr lang="en-US" altLang="en-US" sz="2600" dirty="0" smtClean="0">
                <a:latin typeface="Arial" panose="020B0604020202020204" pitchFamily="34" charset="0"/>
              </a:rPr>
              <a:t>3. What is the output gap? How does it change when the economy goes into recession?</a:t>
            </a:r>
          </a:p>
          <a:p>
            <a:pPr marL="136525" indent="0">
              <a:buNone/>
            </a:pPr>
            <a:r>
              <a:rPr lang="en-US" altLang="en-US" sz="2600" dirty="0" smtClean="0">
                <a:latin typeface="Arial" panose="020B0604020202020204" pitchFamily="34" charset="0"/>
              </a:rPr>
              <a:t>4. How does the unemployment rate fluctuate over the business cycle?</a:t>
            </a: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4</a:t>
            </a:fld>
            <a:endParaRPr kumimoji="0" lang="en-US" altLang="en-US" sz="1200">
              <a:solidFill>
                <a:srgbClr val="000000"/>
              </a:solidFill>
            </a:endParaRPr>
          </a:p>
        </p:txBody>
      </p:sp>
    </p:spTree>
    <p:extLst>
      <p:ext uri="{BB962C8B-B14F-4D97-AF65-F5344CB8AC3E}">
        <p14:creationId xmlns:p14="http://schemas.microsoft.com/office/powerpoint/2010/main" val="20402389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Review Questions</a:t>
            </a:r>
            <a:endParaRPr lang="en-US" dirty="0">
              <a:latin typeface="+mj-lt"/>
            </a:endParaRPr>
          </a:p>
        </p:txBody>
      </p:sp>
      <p:sp>
        <p:nvSpPr>
          <p:cNvPr id="3075" name="Content Placeholder 2"/>
          <p:cNvSpPr>
            <a:spLocks noGrp="1"/>
          </p:cNvSpPr>
          <p:nvPr>
            <p:ph idx="1"/>
          </p:nvPr>
        </p:nvSpPr>
        <p:spPr/>
        <p:txBody>
          <a:bodyPr/>
          <a:lstStyle/>
          <a:p>
            <a:pPr marL="136525" indent="0">
              <a:buNone/>
            </a:pPr>
            <a:r>
              <a:rPr lang="en-US" altLang="en-US" sz="2600" dirty="0" smtClean="0">
                <a:latin typeface="Arial" panose="020B0604020202020204" pitchFamily="34" charset="0"/>
              </a:rPr>
              <a:t>5. What is the price level?</a:t>
            </a:r>
          </a:p>
          <a:p>
            <a:pPr marL="136525" indent="0">
              <a:buNone/>
            </a:pPr>
            <a:r>
              <a:rPr lang="en-US" altLang="en-US" sz="2600" dirty="0" smtClean="0">
                <a:latin typeface="Arial" panose="020B0604020202020204" pitchFamily="34" charset="0"/>
              </a:rPr>
              <a:t>6. What is the CPI and how is it calculated?</a:t>
            </a:r>
          </a:p>
          <a:p>
            <a:pPr marL="136525" indent="0">
              <a:buNone/>
            </a:pPr>
            <a:r>
              <a:rPr lang="en-US" altLang="en-US" sz="2600" dirty="0" smtClean="0">
                <a:latin typeface="Arial" panose="020B0604020202020204" pitchFamily="34" charset="0"/>
              </a:rPr>
              <a:t>7. How do we calculate the inflation rate and what is its relationship with the CPI?</a:t>
            </a:r>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4B26A82-7C16-43A1-A4BE-CCA3C4D02A28}" type="slidenum">
              <a:rPr kumimoji="0" lang="en-US" altLang="en-US" sz="1200">
                <a:solidFill>
                  <a:srgbClr val="000000"/>
                </a:solidFill>
              </a:rPr>
              <a:pPr eaLnBrk="1" hangingPunct="1"/>
              <a:t>5</a:t>
            </a:fld>
            <a:endParaRPr kumimoji="0" lang="en-US" altLang="en-US" sz="1200">
              <a:solidFill>
                <a:srgbClr val="000000"/>
              </a:solidFill>
            </a:endParaRPr>
          </a:p>
        </p:txBody>
      </p:sp>
    </p:spTree>
    <p:extLst>
      <p:ext uri="{BB962C8B-B14F-4D97-AF65-F5344CB8AC3E}">
        <p14:creationId xmlns:p14="http://schemas.microsoft.com/office/powerpoint/2010/main" val="40063720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 The ________ is the total number of people aged 16 years and older (and not in jail, hospital or institutional care) while the ________ is the number of people employed and the unemployed.</a:t>
            </a:r>
          </a:p>
          <a:p>
            <a:pPr>
              <a:buFont typeface="Lucida Sans" panose="020B0602030504020204" pitchFamily="34" charset="0"/>
              <a:buNone/>
              <a:defRPr/>
            </a:pPr>
            <a:r>
              <a:rPr lang="en-US" sz="2400" dirty="0" smtClean="0"/>
              <a:t>A) labor force participation rate; labor force</a:t>
            </a:r>
          </a:p>
          <a:p>
            <a:pPr>
              <a:buFont typeface="Lucida Sans" panose="020B0602030504020204" pitchFamily="34" charset="0"/>
              <a:buNone/>
              <a:defRPr/>
            </a:pPr>
            <a:r>
              <a:rPr lang="en-US" sz="2400" dirty="0" smtClean="0"/>
              <a:t>B) working-age population; labor force participation rate</a:t>
            </a:r>
          </a:p>
          <a:p>
            <a:pPr>
              <a:buFont typeface="Lucida Sans" panose="020B0602030504020204" pitchFamily="34" charset="0"/>
              <a:buNone/>
              <a:defRPr/>
            </a:pPr>
            <a:r>
              <a:rPr lang="en-US" sz="2400" dirty="0" smtClean="0"/>
              <a:t>C) working-age population; labor force</a:t>
            </a:r>
          </a:p>
          <a:p>
            <a:pPr>
              <a:buFont typeface="Lucida Sans" panose="020B0602030504020204" pitchFamily="34" charset="0"/>
              <a:buNone/>
              <a:defRPr/>
            </a:pPr>
            <a:r>
              <a:rPr lang="en-US" sz="2400" dirty="0" smtClean="0"/>
              <a:t>D) labor force; working-age population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65B8DD7-45EA-4839-B2D0-5A16EA6E3258}"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2) Suppose there are 100 million in the labor force, and 6 million unemployed people. During the next month, 200,000 people lose their jobs and 300,000 find jobs. The new total of employed persons is ________ and the new unemployment rate is ________.</a:t>
            </a:r>
          </a:p>
          <a:p>
            <a:pPr>
              <a:buFont typeface="Lucida Sans" panose="020B0602030504020204" pitchFamily="34" charset="0"/>
              <a:buNone/>
              <a:defRPr/>
            </a:pPr>
            <a:r>
              <a:rPr lang="fr-FR" sz="2400" dirty="0" smtClean="0"/>
              <a:t>A) 94.1 million; 5.9 percent </a:t>
            </a:r>
          </a:p>
          <a:p>
            <a:pPr>
              <a:buFont typeface="Lucida Sans" panose="020B0602030504020204" pitchFamily="34" charset="0"/>
              <a:buNone/>
              <a:defRPr/>
            </a:pPr>
            <a:r>
              <a:rPr lang="fr-FR" sz="2400" dirty="0" smtClean="0"/>
              <a:t>B) 100.1 million; 5.8 percent</a:t>
            </a:r>
          </a:p>
          <a:p>
            <a:pPr>
              <a:buFont typeface="Lucida Sans" panose="020B0602030504020204" pitchFamily="34" charset="0"/>
              <a:buNone/>
              <a:defRPr/>
            </a:pPr>
            <a:r>
              <a:rPr lang="fr-FR" sz="2400" dirty="0" smtClean="0"/>
              <a:t>C) 100 million; 6.1 percent </a:t>
            </a:r>
          </a:p>
          <a:p>
            <a:pPr>
              <a:buFont typeface="Lucida Sans" panose="020B0602030504020204" pitchFamily="34" charset="0"/>
              <a:buNone/>
              <a:defRPr/>
            </a:pPr>
            <a:r>
              <a:rPr lang="fr-FR" sz="2400" dirty="0" smtClean="0"/>
              <a:t>D) 93.9 million; 6.1 percent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7CAD368-E513-4890-BB84-FFCD3BA9F2EA}"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3) The labor force participation rate is percentage of the ________ who are in the labor force.</a:t>
            </a:r>
          </a:p>
          <a:p>
            <a:pPr>
              <a:buFont typeface="Lucida Sans" panose="020B0602030504020204" pitchFamily="34" charset="0"/>
              <a:buNone/>
              <a:defRPr/>
            </a:pPr>
            <a:r>
              <a:rPr lang="en-US" sz="2400" dirty="0" smtClean="0"/>
              <a:t>A) population </a:t>
            </a:r>
          </a:p>
          <a:p>
            <a:pPr>
              <a:buFont typeface="Lucida Sans" panose="020B0602030504020204" pitchFamily="34" charset="0"/>
              <a:buNone/>
              <a:defRPr/>
            </a:pPr>
            <a:r>
              <a:rPr lang="en-US" sz="2400" dirty="0" smtClean="0"/>
              <a:t>B) working-age population</a:t>
            </a:r>
          </a:p>
          <a:p>
            <a:pPr>
              <a:buFont typeface="Lucida Sans" panose="020B0602030504020204" pitchFamily="34" charset="0"/>
              <a:buNone/>
              <a:defRPr/>
            </a:pPr>
            <a:r>
              <a:rPr lang="en-US" sz="2400" dirty="0" smtClean="0"/>
              <a:t>C) people over age 16 </a:t>
            </a:r>
          </a:p>
          <a:p>
            <a:pPr>
              <a:buFont typeface="Lucida Sans" panose="020B0602030504020204" pitchFamily="34" charset="0"/>
              <a:buNone/>
              <a:defRPr/>
            </a:pPr>
            <a:r>
              <a:rPr lang="en-US" sz="2400" dirty="0" smtClean="0"/>
              <a:t>D) people under age 65</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959E654-F0DF-4767-A016-347EA63499A9}"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5)</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4) When more labor is unemployed than the amount at the natural unemployment rate, then real</a:t>
            </a:r>
          </a:p>
          <a:p>
            <a:pPr>
              <a:buFont typeface="Lucida Sans" panose="020B0602030504020204" pitchFamily="34" charset="0"/>
              <a:buNone/>
              <a:defRPr/>
            </a:pPr>
            <a:r>
              <a:rPr lang="en-US" sz="2400" dirty="0" smtClean="0"/>
              <a:t>GDP ________ potential GDP.</a:t>
            </a:r>
          </a:p>
          <a:p>
            <a:pPr>
              <a:buFont typeface="Lucida Sans" panose="020B0602030504020204" pitchFamily="34" charset="0"/>
              <a:buNone/>
              <a:defRPr/>
            </a:pPr>
            <a:r>
              <a:rPr lang="en-US" sz="2400" dirty="0" smtClean="0"/>
              <a:t>A) is equal to </a:t>
            </a:r>
          </a:p>
          <a:p>
            <a:pPr>
              <a:buFont typeface="Lucida Sans" panose="020B0602030504020204" pitchFamily="34" charset="0"/>
              <a:buNone/>
              <a:defRPr/>
            </a:pPr>
            <a:r>
              <a:rPr lang="en-US" sz="2400" dirty="0" smtClean="0"/>
              <a:t>B) is greater than</a:t>
            </a:r>
          </a:p>
          <a:p>
            <a:pPr>
              <a:buFont typeface="Lucida Sans" panose="020B0602030504020204" pitchFamily="34" charset="0"/>
              <a:buNone/>
              <a:defRPr/>
            </a:pPr>
            <a:r>
              <a:rPr lang="en-US" sz="2400" dirty="0" smtClean="0"/>
              <a:t>C) is less than </a:t>
            </a:r>
          </a:p>
          <a:p>
            <a:pPr>
              <a:buFont typeface="Lucida Sans" panose="020B0602030504020204" pitchFamily="34" charset="0"/>
              <a:buNone/>
              <a:defRPr/>
            </a:pPr>
            <a:r>
              <a:rPr lang="en-US" sz="2400" dirty="0" smtClean="0"/>
              <a:t>D) cannot be compared to</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9/15/2023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659EA8B-2BA1-40AC-B5A0-3D0BE8A2A934}"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6335</TotalTime>
  <Words>1529</Words>
  <Application>Microsoft Office PowerPoint</Application>
  <PresentationFormat>On-screen Show (4:3)</PresentationFormat>
  <Paragraphs>221</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Wingdings</vt:lpstr>
      <vt:lpstr>Wingdings 3</vt:lpstr>
      <vt:lpstr>Lucida Sans</vt:lpstr>
      <vt:lpstr>Wingdings 2</vt:lpstr>
      <vt:lpstr>Times New Roman</vt:lpstr>
      <vt:lpstr>Arial</vt:lpstr>
      <vt:lpstr>Book Antiqua</vt:lpstr>
      <vt:lpstr>Apex</vt:lpstr>
      <vt:lpstr>ECN2102 macroeconomics (3 Credits/5 ECTS)  Training (Chapter 5)</vt:lpstr>
      <vt:lpstr>Outline</vt:lpstr>
      <vt:lpstr>Review Questions</vt:lpstr>
      <vt:lpstr>Review Questions</vt:lpstr>
      <vt:lpstr>Review Questions</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lpstr>Training (Chapter 5)</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Lecturer</cp:lastModifiedBy>
  <cp:revision>440</cp:revision>
  <dcterms:created xsi:type="dcterms:W3CDTF">1998-07-20T20:52:32Z</dcterms:created>
  <dcterms:modified xsi:type="dcterms:W3CDTF">2023-09-15T04:34:06Z</dcterms:modified>
</cp:coreProperties>
</file>