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B9E6B-3ED9-4907-81A2-4D1D585EBC1E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AD6D7-9204-4F99-9AC9-0F6D9E869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563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B9E6B-3ED9-4907-81A2-4D1D585EBC1E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AD6D7-9204-4F99-9AC9-0F6D9E869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377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B9E6B-3ED9-4907-81A2-4D1D585EBC1E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AD6D7-9204-4F99-9AC9-0F6D9E869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188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B9E6B-3ED9-4907-81A2-4D1D585EBC1E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AD6D7-9204-4F99-9AC9-0F6D9E869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09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B9E6B-3ED9-4907-81A2-4D1D585EBC1E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AD6D7-9204-4F99-9AC9-0F6D9E869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872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B9E6B-3ED9-4907-81A2-4D1D585EBC1E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AD6D7-9204-4F99-9AC9-0F6D9E869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823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B9E6B-3ED9-4907-81A2-4D1D585EBC1E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AD6D7-9204-4F99-9AC9-0F6D9E869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366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B9E6B-3ED9-4907-81A2-4D1D585EBC1E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AD6D7-9204-4F99-9AC9-0F6D9E869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226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B9E6B-3ED9-4907-81A2-4D1D585EBC1E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AD6D7-9204-4F99-9AC9-0F6D9E869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943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B9E6B-3ED9-4907-81A2-4D1D585EBC1E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AD6D7-9204-4F99-9AC9-0F6D9E869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10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B9E6B-3ED9-4907-81A2-4D1D585EBC1E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AD6D7-9204-4F99-9AC9-0F6D9E869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645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B9E6B-3ED9-4907-81A2-4D1D585EBC1E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AD6D7-9204-4F99-9AC9-0F6D9E869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93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5 Types of Government Activities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b="1" dirty="0" smtClean="0"/>
              <a:t>1. Provide a Legal System for Economic Transactions:</a:t>
            </a:r>
          </a:p>
          <a:p>
            <a:pPr marL="0" indent="0">
              <a:buNone/>
            </a:pPr>
            <a:r>
              <a:rPr lang="en-US" sz="2800" dirty="0" smtClean="0"/>
              <a:t>Without laws governing economic transactions there will be chaos. Examples of the benefits of a legal economic system includes: property rights; enforcement of contracts between parties; bankruptcy laws that limit the liabilities of investors; product liability laws (for quality products); antitrust laws (to encourage competition among firms and restrict unfair business practices).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348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/>
              <a:t>  2. Government Production:</a:t>
            </a:r>
          </a:p>
          <a:p>
            <a:pPr marL="0" indent="0">
              <a:buNone/>
            </a:pPr>
            <a:r>
              <a:rPr lang="en-US" sz="2800" b="1" dirty="0"/>
              <a:t> </a:t>
            </a:r>
            <a:r>
              <a:rPr lang="en-US" sz="2800" b="1" dirty="0" smtClean="0"/>
              <a:t>     </a:t>
            </a:r>
            <a:r>
              <a:rPr lang="en-US" sz="2800" dirty="0" smtClean="0"/>
              <a:t>A. Just like the private sector, government is also involved in producing goods and services, electricity, postal service, etc.</a:t>
            </a:r>
          </a:p>
          <a:p>
            <a:pPr marL="0" indent="0">
              <a:buNone/>
            </a:pPr>
            <a:r>
              <a:rPr lang="en-US" sz="2800" b="1" dirty="0" smtClean="0"/>
              <a:t>   </a:t>
            </a:r>
            <a:r>
              <a:rPr lang="en-US" sz="2800" dirty="0" smtClean="0"/>
              <a:t>B. At the local level, communities provide services such as water, garbage collection, etc.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C.</a:t>
            </a:r>
            <a:r>
              <a:rPr lang="en-US" sz="2800" b="1" dirty="0" smtClean="0"/>
              <a:t> </a:t>
            </a:r>
            <a:r>
              <a:rPr lang="en-US" sz="2800" dirty="0" smtClean="0"/>
              <a:t>Education (schools, universities, etc.) is also provided by government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47087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 </a:t>
            </a:r>
            <a:r>
              <a:rPr lang="en-US" sz="2800" b="1" dirty="0" smtClean="0"/>
              <a:t> 3. Government Influence on the Private Sector: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A. Government can influence private sector activities through taxes and subsidies;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B. Subsidies can consist of direct payments to producers or indirect payments through the tax system;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C. Direct payments can be in the form of </a:t>
            </a:r>
            <a:r>
              <a:rPr lang="en-US" sz="2800" b="1" dirty="0" smtClean="0"/>
              <a:t>grants</a:t>
            </a:r>
            <a:r>
              <a:rPr lang="en-US" sz="2800" dirty="0" smtClean="0"/>
              <a:t>, e.g. $100,000 to buy an equipment. This becomes an expenditure for the government.</a:t>
            </a:r>
          </a:p>
        </p:txBody>
      </p:sp>
    </p:spTree>
    <p:extLst>
      <p:ext uri="{BB962C8B-B14F-4D97-AF65-F5344CB8AC3E}">
        <p14:creationId xmlns:p14="http://schemas.microsoft.com/office/powerpoint/2010/main" val="3263612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D. Indirect payment can be in form of </a:t>
            </a:r>
            <a:r>
              <a:rPr lang="en-US" sz="2800" b="1" dirty="0" smtClean="0"/>
              <a:t>tax credits.</a:t>
            </a:r>
            <a:r>
              <a:rPr lang="en-US" sz="2800" dirty="0" smtClean="0"/>
              <a:t> For example, if government gives a $7 credit to someone who buys a $100 machine for productive activities, it means that the person will pay $7less in taxes that he would paid otherwise.</a:t>
            </a:r>
          </a:p>
          <a:p>
            <a:pPr marL="0" indent="0">
              <a:buNone/>
            </a:pPr>
            <a:endParaRPr lang="en-US" sz="2800" b="1" dirty="0"/>
          </a:p>
          <a:p>
            <a:pPr marL="0" indent="0">
              <a:buNone/>
            </a:pPr>
            <a:r>
              <a:rPr lang="en-US" sz="2800" dirty="0" smtClean="0"/>
              <a:t>This is also a </a:t>
            </a:r>
            <a:r>
              <a:rPr lang="en-US" sz="2800" b="1" dirty="0"/>
              <a:t>G</a:t>
            </a:r>
            <a:r>
              <a:rPr lang="en-US" sz="2800" b="1" dirty="0" smtClean="0"/>
              <a:t>overnment </a:t>
            </a:r>
            <a:r>
              <a:rPr lang="en-US" sz="2800" b="1" dirty="0"/>
              <a:t>E</a:t>
            </a:r>
            <a:r>
              <a:rPr lang="en-US" sz="2800" b="1" dirty="0" smtClean="0"/>
              <a:t>xpenditure</a:t>
            </a:r>
            <a:r>
              <a:rPr lang="en-US" sz="2800" dirty="0" smtClean="0"/>
              <a:t>, referred to as </a:t>
            </a:r>
            <a:r>
              <a:rPr lang="en-US" sz="2800" b="1" dirty="0" smtClean="0"/>
              <a:t>Tax Expenditure.</a:t>
            </a:r>
          </a:p>
          <a:p>
            <a:pPr marL="0" indent="0">
              <a:buNone/>
            </a:pPr>
            <a:endParaRPr lang="en-US" sz="28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841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E. </a:t>
            </a:r>
            <a:r>
              <a:rPr lang="en-US" sz="2800" b="1" dirty="0" smtClean="0"/>
              <a:t>Government Credit: </a:t>
            </a:r>
            <a:r>
              <a:rPr lang="en-US" sz="2800" dirty="0" smtClean="0"/>
              <a:t>Government provides credit and businesses below market interest rate. E.g. low interest rate on student loans or first-time home buyers.</a:t>
            </a:r>
          </a:p>
          <a:p>
            <a:pPr marL="0" indent="0">
              <a:buNone/>
            </a:pPr>
            <a:endParaRPr lang="en-US" sz="2800" b="1" dirty="0"/>
          </a:p>
          <a:p>
            <a:pPr marL="0" indent="0">
              <a:buNone/>
            </a:pPr>
            <a:r>
              <a:rPr lang="en-US" sz="2800" b="1" dirty="0" smtClean="0"/>
              <a:t>4. Government Purchases of Goods and Services: </a:t>
            </a:r>
            <a:r>
              <a:rPr lang="en-US" sz="2800" dirty="0" smtClean="0"/>
              <a:t>These are amounts spent by the government on purchases of goods and services in forms of national defense; public schools; highways; public parks; the environment, etc.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436452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b="1" dirty="0" smtClean="0"/>
              <a:t>   5. Government Redistribution of Income (Transfer Payments): 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A. Government takes money from some individuals and gives it to others through: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1. Public assistance programs which provides benefits to the poor;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2. Social insurance which provide benefits to the retired, sick, unemployed, etc</a:t>
            </a:r>
            <a:r>
              <a:rPr lang="en-US" sz="2800" dirty="0"/>
              <a:t>.</a:t>
            </a:r>
            <a:r>
              <a:rPr lang="en-US" sz="2800" dirty="0" smtClean="0"/>
              <a:t>;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3. These are </a:t>
            </a:r>
            <a:r>
              <a:rPr lang="en-US" sz="2800" b="1" dirty="0" smtClean="0"/>
              <a:t>transfer payments </a:t>
            </a:r>
            <a:r>
              <a:rPr lang="en-US" sz="2800" dirty="0" smtClean="0"/>
              <a:t>(they transfer money from some individuals to others, but not in return for goods or services.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156894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436</Words>
  <Application>Microsoft Office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5 Types of Government Activities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Types of Government Activities</dc:title>
  <dc:creator>asus</dc:creator>
  <cp:lastModifiedBy>asus</cp:lastModifiedBy>
  <cp:revision>8</cp:revision>
  <dcterms:created xsi:type="dcterms:W3CDTF">2021-09-12T00:26:09Z</dcterms:created>
  <dcterms:modified xsi:type="dcterms:W3CDTF">2021-09-13T05:07:58Z</dcterms:modified>
</cp:coreProperties>
</file>