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7"/>
  </p:notesMasterIdLst>
  <p:sldIdLst>
    <p:sldId id="256" r:id="rId2"/>
    <p:sldId id="29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9" r:id="rId28"/>
    <p:sldId id="283" r:id="rId29"/>
    <p:sldId id="290" r:id="rId30"/>
    <p:sldId id="291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z Napolitano" initials="" lastIdx="26" clrIdx="0"/>
  <p:cmAuthor id="1" name="Skaalrud, Andr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F22"/>
    <a:srgbClr val="B1BA77"/>
    <a:srgbClr val="004B2C"/>
    <a:srgbClr val="0B74D2"/>
    <a:srgbClr val="97BCD9"/>
    <a:srgbClr val="CEF2F2"/>
    <a:srgbClr val="CDD9A3"/>
    <a:srgbClr val="DE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56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17A288D-F3FE-004B-B6E8-BC406DEE49D3}" type="datetime1">
              <a:rPr lang="en-US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BD4CC89-ABD0-394C-9ACF-167BB0F41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06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4CC89-ABD0-394C-9ACF-167BB0F41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0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1BA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en-US" dirty="0">
                <a:cs typeface="Arial" charset="0"/>
              </a:rPr>
              <a:t> </a:t>
            </a:r>
          </a:p>
        </p:txBody>
      </p:sp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odaro_mechanicals_v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276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1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3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0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2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80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2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7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41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69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4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>
              <a:cs typeface="Arial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3921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900" dirty="0">
                <a:solidFill>
                  <a:schemeClr val="bg1"/>
                </a:solidFill>
                <a:latin typeface="Verdana" charset="0"/>
                <a:cs typeface="Verdana" charset="0"/>
              </a:rPr>
              <a:t>Copyright ©2015 Pearson Education, Inc. All rights reserved.</a:t>
            </a:r>
            <a:endParaRPr lang="en-GB" sz="90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gray">
          <a:xfrm>
            <a:off x="8382000" y="6553200"/>
            <a:ext cx="3603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900" dirty="0" smtClean="0">
                <a:solidFill>
                  <a:schemeClr val="bg1"/>
                </a:solidFill>
                <a:latin typeface="Verdana" charset="0"/>
              </a:rPr>
              <a:t>13-</a:t>
            </a:r>
            <a:fld id="{14D3310E-1A6E-6249-936E-442A63869FAD}" type="slidenum">
              <a:rPr lang="en-GB" sz="900">
                <a:solidFill>
                  <a:schemeClr val="bg1"/>
                </a:solidFill>
                <a:latin typeface="Verdana" charset="0"/>
              </a:rPr>
              <a:pPr algn="r"/>
              <a:t>‹#›</a:t>
            </a:fld>
            <a:r>
              <a:rPr lang="en-GB" sz="900" dirty="0">
                <a:solidFill>
                  <a:schemeClr val="bg1"/>
                </a:solidFill>
                <a:latin typeface="Verdana" charset="0"/>
              </a:rPr>
              <a:t> </a:t>
            </a:r>
          </a:p>
        </p:txBody>
      </p:sp>
      <p:pic>
        <p:nvPicPr>
          <p:cNvPr id="1031" name="Picture 7" descr="corn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135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 idx="4294967295"/>
          </p:nvPr>
        </p:nvSpPr>
        <p:spPr>
          <a:xfrm>
            <a:off x="5295900" y="1981200"/>
            <a:ext cx="3543300" cy="3048000"/>
          </a:xfrm>
        </p:spPr>
        <p:txBody>
          <a:bodyPr anchor="t"/>
          <a:lstStyle/>
          <a:p>
            <a:pPr algn="ctr"/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>Chapter </a:t>
            </a:r>
            <a:r>
              <a:rPr lang="en-AU" sz="2800" dirty="0" smtClean="0">
                <a:latin typeface="Verdana" charset="0"/>
                <a:ea typeface="ヒラギノ角ゴ Pro W3" charset="0"/>
                <a:cs typeface="ヒラギノ角ゴ Pro W3" charset="0"/>
              </a:rPr>
              <a:t>13</a:t>
            </a: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800" dirty="0"/>
              <a:t>Balance of Payments, Debt, Financial Crises, and Stabilization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Table 13.4  </a:t>
            </a:r>
            <a:r>
              <a:rPr lang="en-US" sz="1800" b="0" dirty="0"/>
              <a:t>Before and After the 1980s Debt Crisis: Current Account Balances and Capital Account Net financial Transfers of Developing Countries, 1978-1990 (billions of dollars)</a:t>
            </a:r>
            <a:endParaRPr lang="en-US" sz="1800" dirty="0"/>
          </a:p>
        </p:txBody>
      </p:sp>
      <p:pic>
        <p:nvPicPr>
          <p:cNvPr id="2" name="Picture 1" descr="tbl13_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77200" cy="4329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hypothetical illustration: deficits and debts (cont</a:t>
            </a:r>
            <a:r>
              <a:rPr lang="ja-JP" altLang="en-US"/>
              <a:t>’</a:t>
            </a:r>
            <a:r>
              <a:rPr lang="en-US" dirty="0"/>
              <a:t>d)</a:t>
            </a:r>
          </a:p>
          <a:p>
            <a:pPr lvl="1"/>
            <a:r>
              <a:rPr lang="en-US" dirty="0"/>
              <a:t>Inflow</a:t>
            </a:r>
          </a:p>
          <a:p>
            <a:pPr lvl="1"/>
            <a:r>
              <a:rPr lang="en-US" dirty="0"/>
              <a:t>Outflow</a:t>
            </a:r>
          </a:p>
          <a:p>
            <a:pPr lvl="1"/>
            <a:r>
              <a:rPr lang="en-US" dirty="0"/>
              <a:t>Amortization</a:t>
            </a:r>
          </a:p>
          <a:p>
            <a:pPr lvl="1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r>
              <a:rPr lang="en-US" dirty="0"/>
              <a:t>13.2 The Balance of Payments </a:t>
            </a:r>
            <a:r>
              <a:rPr lang="en-US" dirty="0" smtClean="0"/>
              <a:t>Account (cont’d)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13.3 The Issue of </a:t>
            </a:r>
            <a:r>
              <a:rPr lang="en-US" dirty="0" smtClean="0"/>
              <a:t>Payments </a:t>
            </a:r>
            <a:r>
              <a:rPr lang="en-US" dirty="0"/>
              <a:t>Deficits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initial policy issues</a:t>
            </a:r>
          </a:p>
          <a:p>
            <a:pPr lvl="1"/>
            <a:r>
              <a:rPr lang="en-US" dirty="0"/>
              <a:t>International reserves</a:t>
            </a:r>
          </a:p>
          <a:p>
            <a:pPr lvl="1"/>
            <a:r>
              <a:rPr lang="en-US" dirty="0"/>
              <a:t>Restrictive fiscal and monetary policies:</a:t>
            </a:r>
          </a:p>
          <a:p>
            <a:pPr lvl="2"/>
            <a:r>
              <a:rPr lang="en-US" dirty="0"/>
              <a:t>Structural adjustment</a:t>
            </a:r>
          </a:p>
          <a:p>
            <a:pPr lvl="2"/>
            <a:r>
              <a:rPr lang="en-US" dirty="0"/>
              <a:t>Stabilization policies</a:t>
            </a:r>
          </a:p>
          <a:p>
            <a:pPr lvl="1"/>
            <a:r>
              <a:rPr lang="en-US" dirty="0"/>
              <a:t>Special drawing rights (SDRs)</a:t>
            </a:r>
          </a:p>
          <a:p>
            <a:pPr lvl="2">
              <a:buFontTx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Trends in the Balance of Payments</a:t>
            </a:r>
          </a:p>
          <a:p>
            <a:pPr lvl="2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 anchor="ctr"/>
          <a:lstStyle/>
          <a:p>
            <a:r>
              <a:rPr lang="en-US" dirty="0"/>
              <a:t>13.3 The Issue of </a:t>
            </a:r>
            <a:r>
              <a:rPr lang="en-US" dirty="0" smtClean="0"/>
              <a:t>Payments Deficits (cont’d)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/>
              <a:t>Table 13.5  </a:t>
            </a:r>
            <a:r>
              <a:rPr lang="en-US" sz="2400" b="0" dirty="0"/>
              <a:t>Developing Country  Payments Balances on Current Account, 1980–2009 (billions of dollars)</a:t>
            </a:r>
            <a:endParaRPr lang="en-US" sz="2400" dirty="0"/>
          </a:p>
        </p:txBody>
      </p:sp>
      <p:pic>
        <p:nvPicPr>
          <p:cNvPr id="2" name="Picture 1" descr="tbl13_05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295400"/>
            <a:ext cx="5791200" cy="5055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and analysis</a:t>
            </a:r>
          </a:p>
          <a:p>
            <a:pPr lvl="1"/>
            <a:r>
              <a:rPr lang="en-US" dirty="0"/>
              <a:t>External debt</a:t>
            </a:r>
          </a:p>
          <a:p>
            <a:pPr lvl="1"/>
            <a:r>
              <a:rPr lang="en-US" dirty="0"/>
              <a:t>Debt service</a:t>
            </a:r>
          </a:p>
          <a:p>
            <a:pPr lvl="1"/>
            <a:r>
              <a:rPr lang="en-US" dirty="0"/>
              <a:t>Basic transfer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1143000"/>
          </a:xfrm>
        </p:spPr>
        <p:txBody>
          <a:bodyPr/>
          <a:lstStyle/>
          <a:p>
            <a:r>
              <a:rPr lang="en-US" sz="2500" dirty="0"/>
              <a:t>13.4 Accumulation of Debt and Emergence of the Debt </a:t>
            </a:r>
            <a:r>
              <a:rPr lang="en-US" sz="2500" dirty="0" smtClean="0"/>
              <a:t>Crisis in the 1980s</a:t>
            </a:r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371600" y="2589213"/>
          <a:ext cx="21844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3" imgW="548280" imgH="164520" progId="Equation.3">
                  <p:embed/>
                </p:oleObj>
              </mc:Choice>
              <mc:Fallback>
                <p:oleObj name="Equation" r:id="rId3" imgW="548280" imgH="16452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89213"/>
                        <a:ext cx="2184400" cy="688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371600" y="4113213"/>
          <a:ext cx="54864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5" imgW="1563120" imgH="191880" progId="Equation.3">
                  <p:embed/>
                </p:oleObj>
              </mc:Choice>
              <mc:Fallback>
                <p:oleObj name="Equation" r:id="rId5" imgW="1563120" imgH="19188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13213"/>
                        <a:ext cx="5486400" cy="701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447800" y="1827213"/>
            <a:ext cx="3716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charset="0"/>
              </a:rPr>
              <a:t>Net capital inflow, F</a:t>
            </a:r>
            <a:r>
              <a:rPr lang="en-US" sz="2800" baseline="-25000" dirty="0">
                <a:latin typeface="Times New Roman" charset="0"/>
              </a:rPr>
              <a:t>N</a:t>
            </a:r>
            <a:r>
              <a:rPr lang="en-US" sz="2800" dirty="0">
                <a:latin typeface="Times New Roman" charset="0"/>
              </a:rPr>
              <a:t>, is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371600" y="4875213"/>
            <a:ext cx="66929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charset="0"/>
              </a:rPr>
              <a:t>Where	</a:t>
            </a:r>
            <a:r>
              <a:rPr lang="en-US" sz="2800" i="1" dirty="0">
                <a:latin typeface="Times New Roman" charset="0"/>
              </a:rPr>
              <a:t>d</a:t>
            </a:r>
            <a:r>
              <a:rPr lang="en-US" sz="2800" dirty="0">
                <a:latin typeface="Times New Roman" charset="0"/>
              </a:rPr>
              <a:t> is percent increase in total debt</a:t>
            </a:r>
          </a:p>
          <a:p>
            <a:r>
              <a:rPr lang="en-US" sz="2800" dirty="0">
                <a:latin typeface="Times New Roman" charset="0"/>
              </a:rPr>
              <a:t>		</a:t>
            </a:r>
            <a:r>
              <a:rPr lang="en-US" sz="2800" i="1" dirty="0">
                <a:latin typeface="Times New Roman" charset="0"/>
              </a:rPr>
              <a:t>D</a:t>
            </a:r>
            <a:r>
              <a:rPr lang="en-US" sz="2800" dirty="0">
                <a:latin typeface="Times New Roman" charset="0"/>
              </a:rPr>
              <a:t> is total debt</a:t>
            </a:r>
          </a:p>
          <a:p>
            <a:r>
              <a:rPr lang="en-US" sz="2800" dirty="0">
                <a:latin typeface="Times New Roman" charset="0"/>
              </a:rPr>
              <a:t>		</a:t>
            </a:r>
            <a:r>
              <a:rPr lang="en-US" sz="2800" i="1" dirty="0">
                <a:latin typeface="Times New Roman" charset="0"/>
              </a:rPr>
              <a:t>r</a:t>
            </a:r>
            <a:r>
              <a:rPr lang="en-US" sz="2800" dirty="0">
                <a:latin typeface="Times New Roman" charset="0"/>
              </a:rPr>
              <a:t> is the average interest rate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447800" y="3427413"/>
            <a:ext cx="3195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charset="0"/>
              </a:rPr>
              <a:t>Basic transfer, BT, is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239000" y="2589213"/>
            <a:ext cx="1042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charset="0"/>
              </a:rPr>
              <a:t>(13.1)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315200" y="4113213"/>
            <a:ext cx="1042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charset="0"/>
              </a:rPr>
              <a:t>(13.2)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1143000"/>
          </a:xfrm>
        </p:spPr>
        <p:txBody>
          <a:bodyPr/>
          <a:lstStyle/>
          <a:p>
            <a:r>
              <a:rPr lang="en-US" sz="2500" dirty="0"/>
              <a:t>13.4 Accumulation of Debt and Emergence of the Debt </a:t>
            </a:r>
            <a:r>
              <a:rPr lang="en-US" sz="2500" dirty="0" smtClean="0"/>
              <a:t>Crisis in the 1980s (cont’d)</a:t>
            </a:r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Origins of the 1980s Debt Crisis</a:t>
            </a:r>
          </a:p>
          <a:p>
            <a:pPr lvl="1"/>
            <a:r>
              <a:rPr lang="en-US" dirty="0"/>
              <a:t>OPEC oil price increase</a:t>
            </a:r>
          </a:p>
          <a:p>
            <a:pPr lvl="1"/>
            <a:r>
              <a:rPr lang="en-US" dirty="0"/>
              <a:t>Increased borrowing</a:t>
            </a:r>
          </a:p>
          <a:p>
            <a:pPr lvl="1"/>
            <a:r>
              <a:rPr lang="en-US" dirty="0"/>
              <a:t>Excess of imports</a:t>
            </a:r>
          </a:p>
          <a:p>
            <a:pPr lvl="1"/>
            <a:r>
              <a:rPr lang="en-US" dirty="0"/>
              <a:t>Lagging exports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1143000"/>
          </a:xfrm>
        </p:spPr>
        <p:txBody>
          <a:bodyPr/>
          <a:lstStyle/>
          <a:p>
            <a:r>
              <a:rPr lang="en-US" sz="2500" dirty="0"/>
              <a:t>13.4 Accumulation of Debt and Emergence of the Debt </a:t>
            </a:r>
            <a:r>
              <a:rPr lang="en-US" sz="2500" dirty="0" smtClean="0"/>
              <a:t>Crisis in the 1980s (cont’d)</a:t>
            </a:r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Figure 13.1  </a:t>
            </a:r>
            <a:r>
              <a:rPr lang="en-US" sz="2800" b="0" dirty="0"/>
              <a:t>The Mechanics of Petrodollar Recycling</a:t>
            </a:r>
            <a:endParaRPr lang="en-US" sz="2800" dirty="0"/>
          </a:p>
        </p:txBody>
      </p:sp>
      <p:pic>
        <p:nvPicPr>
          <p:cNvPr id="2" name="Picture 1" descr="fig13_0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5410880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Origins of the Debt Crisis (cont</a:t>
            </a:r>
            <a:r>
              <a:rPr lang="ja-JP" altLang="en-US"/>
              <a:t>’</a:t>
            </a:r>
            <a:r>
              <a:rPr lang="en-US" dirty="0"/>
              <a:t>d)</a:t>
            </a:r>
          </a:p>
          <a:p>
            <a:pPr lvl="1"/>
            <a:r>
              <a:rPr lang="en-US" dirty="0"/>
              <a:t>Debt-servicing obligations</a:t>
            </a:r>
          </a:p>
          <a:p>
            <a:pPr lvl="1"/>
            <a:r>
              <a:rPr lang="en-US" dirty="0"/>
              <a:t>Debt-service payments</a:t>
            </a:r>
          </a:p>
          <a:p>
            <a:pPr lvl="1"/>
            <a:r>
              <a:rPr lang="en-US" dirty="0"/>
              <a:t>Debt-servicing difficulty</a:t>
            </a:r>
          </a:p>
          <a:p>
            <a:pPr lvl="1"/>
            <a:r>
              <a:rPr lang="en-US" dirty="0"/>
              <a:t>Oil shocks</a:t>
            </a:r>
          </a:p>
          <a:p>
            <a:pPr lvl="2">
              <a:buFontTx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1143000"/>
          </a:xfrm>
        </p:spPr>
        <p:txBody>
          <a:bodyPr/>
          <a:lstStyle/>
          <a:p>
            <a:r>
              <a:rPr lang="en-US" sz="2500" dirty="0"/>
              <a:t>13.4 Accumulation of Debt and Emergence of the Debt </a:t>
            </a:r>
            <a:r>
              <a:rPr lang="en-US" sz="2500" dirty="0" smtClean="0"/>
              <a:t>Crisis in the 1980s (cont’d)</a:t>
            </a:r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Balance of Payments Account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Financing and Reducing Payments Deficit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Debt Crisis of the 1980s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Attempts at Alleviation: Macroeconomic Instability, IMF Stabilization Policies, and their Critics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“Odious Debt” and Its Prevention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Resolution and </a:t>
            </a:r>
            <a:r>
              <a:rPr lang="en-US" smtClean="0"/>
              <a:t>Continued </a:t>
            </a:r>
            <a:r>
              <a:rPr lang="en-US" smtClean="0"/>
              <a:t>Vulnerabilities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10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Origins of the Debt Crisis (cont</a:t>
            </a:r>
            <a:r>
              <a:rPr lang="ja-JP" altLang="en-US"/>
              <a:t>’</a:t>
            </a:r>
            <a:r>
              <a:rPr lang="en-US" dirty="0"/>
              <a:t>d)</a:t>
            </a:r>
          </a:p>
          <a:p>
            <a:pPr lvl="1"/>
            <a:r>
              <a:rPr lang="en-US" dirty="0"/>
              <a:t>Developing countries</a:t>
            </a:r>
            <a:r>
              <a:rPr lang="ja-JP" altLang="en-US"/>
              <a:t>’</a:t>
            </a:r>
            <a:r>
              <a:rPr lang="en-US" dirty="0"/>
              <a:t> two options:</a:t>
            </a:r>
          </a:p>
          <a:p>
            <a:pPr lvl="2"/>
            <a:r>
              <a:rPr lang="en-US" dirty="0"/>
              <a:t>Curtail imports and restrictive fiscal and monetary measures</a:t>
            </a:r>
          </a:p>
          <a:p>
            <a:pPr lvl="2"/>
            <a:r>
              <a:rPr lang="en-US" dirty="0"/>
              <a:t>More external borrowing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1143000"/>
          </a:xfrm>
        </p:spPr>
        <p:txBody>
          <a:bodyPr/>
          <a:lstStyle/>
          <a:p>
            <a:r>
              <a:rPr lang="en-US" sz="2500" dirty="0"/>
              <a:t>13.4 Accumulation of Debt and Emergence of the Debt </a:t>
            </a:r>
            <a:r>
              <a:rPr lang="en-US" sz="2500" dirty="0" smtClean="0"/>
              <a:t>Crisis in the 1980s (cont’d)</a:t>
            </a:r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924800" cy="1143000"/>
          </a:xfrm>
        </p:spPr>
        <p:txBody>
          <a:bodyPr anchor="ctr"/>
          <a:lstStyle/>
          <a:p>
            <a:r>
              <a:rPr lang="en-US" sz="2400" dirty="0"/>
              <a:t>13.5 Attempts at Alleviation: Macroeconomic Instability, Classic IMF Stabilization Policies, and Their Critics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382000" cy="4648200"/>
          </a:xfrm>
        </p:spPr>
        <p:txBody>
          <a:bodyPr/>
          <a:lstStyle/>
          <a:p>
            <a:r>
              <a:rPr lang="en-US" dirty="0"/>
              <a:t>The IMF stabilization program </a:t>
            </a:r>
          </a:p>
          <a:p>
            <a:pPr lvl="1"/>
            <a:r>
              <a:rPr lang="en-US" dirty="0"/>
              <a:t>Macroeconomic instability</a:t>
            </a:r>
          </a:p>
          <a:p>
            <a:pPr lvl="1"/>
            <a:r>
              <a:rPr lang="en-US" dirty="0"/>
              <a:t>Stabilization policies</a:t>
            </a:r>
          </a:p>
          <a:p>
            <a:pPr lvl="1"/>
            <a:r>
              <a:rPr lang="en-US" dirty="0"/>
              <a:t>Four basic components of IMF stabilization program:</a:t>
            </a:r>
          </a:p>
          <a:p>
            <a:pPr lvl="2"/>
            <a:r>
              <a:rPr lang="en-US" dirty="0"/>
              <a:t>Liberalization of foreign exchange and imports control</a:t>
            </a:r>
          </a:p>
          <a:p>
            <a:pPr lvl="2"/>
            <a:r>
              <a:rPr lang="en-US" dirty="0"/>
              <a:t>Devaluation of the official exchange rate</a:t>
            </a:r>
          </a:p>
          <a:p>
            <a:pPr lvl="2"/>
            <a:r>
              <a:rPr lang="en-US" dirty="0"/>
              <a:t>Stringent domestic anti-inflation program</a:t>
            </a:r>
          </a:p>
          <a:p>
            <a:pPr lvl="2"/>
            <a:r>
              <a:rPr lang="en-US" dirty="0"/>
              <a:t>Opening up of the economy to international commerce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IMF stabilization program (cont</a:t>
            </a:r>
            <a:r>
              <a:rPr lang="ja-JP" altLang="en-US" dirty="0"/>
              <a:t>’</a:t>
            </a:r>
            <a:r>
              <a:rPr lang="en-US" dirty="0"/>
              <a:t>d)</a:t>
            </a:r>
          </a:p>
          <a:p>
            <a:pPr lvl="1"/>
            <a:r>
              <a:rPr lang="en-US" dirty="0"/>
              <a:t>Such policies can be politically unpopular because they hurt the lower- and middle-income groups.</a:t>
            </a:r>
          </a:p>
          <a:p>
            <a:pPr lvl="1"/>
            <a:r>
              <a:rPr lang="en-US" dirty="0"/>
              <a:t> Less radical observers view the IMF as neither a developmental nor an antidevelopmental institution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See Box 13.1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924800" cy="1143000"/>
          </a:xfrm>
        </p:spPr>
        <p:txBody>
          <a:bodyPr anchor="ctr"/>
          <a:lstStyle/>
          <a:p>
            <a:r>
              <a:rPr lang="en-US" sz="2400" dirty="0"/>
              <a:t>13.5 Attempts at Alleviation: Macroeconomic Instability, Classic IMF Stabilization Policies, and Their </a:t>
            </a:r>
            <a:r>
              <a:rPr lang="en-US" sz="2400" dirty="0" smtClean="0"/>
              <a:t>Critics (cont’d)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IMF stabilization program (cont</a:t>
            </a:r>
            <a:r>
              <a:rPr lang="ja-JP" altLang="en-US" dirty="0"/>
              <a:t>’</a:t>
            </a:r>
            <a:r>
              <a:rPr lang="en-US" dirty="0"/>
              <a:t>d)</a:t>
            </a:r>
          </a:p>
          <a:p>
            <a:pPr lvl="1"/>
            <a:r>
              <a:rPr lang="en-US" dirty="0"/>
              <a:t>Tactics for debt relief:</a:t>
            </a:r>
          </a:p>
          <a:p>
            <a:pPr lvl="2"/>
            <a:r>
              <a:rPr lang="en-US" dirty="0"/>
              <a:t>Debtors</a:t>
            </a:r>
            <a:r>
              <a:rPr lang="ja-JP" altLang="en-US" dirty="0"/>
              <a:t>’</a:t>
            </a:r>
            <a:r>
              <a:rPr lang="en-US" dirty="0"/>
              <a:t> cartel</a:t>
            </a:r>
          </a:p>
          <a:p>
            <a:pPr lvl="2"/>
            <a:r>
              <a:rPr lang="en-US" dirty="0"/>
              <a:t>Restructuring</a:t>
            </a:r>
          </a:p>
          <a:p>
            <a:pPr lvl="2"/>
            <a:r>
              <a:rPr lang="en-US" dirty="0"/>
              <a:t>Brady Plan</a:t>
            </a:r>
          </a:p>
          <a:p>
            <a:pPr lvl="2"/>
            <a:r>
              <a:rPr lang="en-US" dirty="0"/>
              <a:t>Debt for equity swaps</a:t>
            </a:r>
          </a:p>
          <a:p>
            <a:pPr lvl="2"/>
            <a:r>
              <a:rPr lang="en-US" dirty="0"/>
              <a:t>Debt for nature swaps </a:t>
            </a:r>
          </a:p>
          <a:p>
            <a:pPr lvl="2"/>
            <a:r>
              <a:rPr lang="en-US" dirty="0"/>
              <a:t>Debt </a:t>
            </a:r>
            <a:r>
              <a:rPr lang="en-US" dirty="0" smtClean="0"/>
              <a:t>repudiation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the case of Mexico, see Box 13.3</a:t>
            </a:r>
          </a:p>
          <a:p>
            <a:pPr lvl="2">
              <a:buFontTx/>
              <a:buNone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924800" cy="1143000"/>
          </a:xfrm>
        </p:spPr>
        <p:txBody>
          <a:bodyPr anchor="ctr"/>
          <a:lstStyle/>
          <a:p>
            <a:r>
              <a:rPr lang="en-US" sz="2400" dirty="0"/>
              <a:t>13.5 Attempts at Alleviation: Macroeconomic Instability, Classic IMF Stabilization Policies, and Their </a:t>
            </a:r>
            <a:r>
              <a:rPr lang="en-US" sz="2400" dirty="0" smtClean="0"/>
              <a:t>Critics (cont’d)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“</a:t>
            </a:r>
            <a:r>
              <a:rPr lang="en-US" dirty="0"/>
              <a:t>Odious Debt</a:t>
            </a:r>
            <a:r>
              <a:rPr lang="ja-JP" altLang="en-US" dirty="0"/>
              <a:t>”</a:t>
            </a:r>
            <a:r>
              <a:rPr lang="en-US" dirty="0"/>
              <a:t> and Its Prevention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odious debt?</a:t>
            </a:r>
          </a:p>
          <a:p>
            <a:pPr lvl="1"/>
            <a:r>
              <a:rPr lang="en-US" dirty="0"/>
              <a:t>Sovereign debt used by an undemocratic government in a manner contrary to the interests of its people should be deemed </a:t>
            </a:r>
            <a:r>
              <a:rPr lang="en-US" dirty="0" smtClean="0"/>
              <a:t>invalid</a:t>
            </a:r>
          </a:p>
          <a:p>
            <a:pPr lvl="2"/>
            <a:r>
              <a:rPr lang="en-US" dirty="0" smtClean="0"/>
              <a:t>See Box 13.4 </a:t>
            </a:r>
            <a:endParaRPr lang="en-US" dirty="0"/>
          </a:p>
          <a:p>
            <a:pPr lvl="1"/>
            <a:endParaRPr lang="en-US" dirty="0"/>
          </a:p>
          <a:p>
            <a:pPr lvl="2">
              <a:buFontTx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Resolution </a:t>
            </a:r>
            <a:r>
              <a:rPr lang="en-US" sz="2400" dirty="0"/>
              <a:t>of 1980s-1990s Debt Crises and Continued Vulnerabilities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Highly indebted poor countries (HIPCs)</a:t>
            </a:r>
          </a:p>
          <a:p>
            <a:r>
              <a:rPr lang="en-US" dirty="0"/>
              <a:t>Some progress but vulnerabilities remain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/>
              <a:t>Figure 13.2  </a:t>
            </a:r>
            <a:r>
              <a:rPr lang="en-US" sz="2800" b="0" dirty="0"/>
              <a:t>Global Imbalances</a:t>
            </a:r>
            <a:endParaRPr lang="en-US" sz="2800" dirty="0"/>
          </a:p>
        </p:txBody>
      </p:sp>
      <p:pic>
        <p:nvPicPr>
          <p:cNvPr id="2" name="Picture 1" descr="fig13_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934200" cy="4910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Figure 13.3 </a:t>
            </a:r>
            <a:r>
              <a:rPr lang="en-US" sz="2400" b="0" dirty="0"/>
              <a:t>Debt Service Ratios for Selected HIPC Countries</a:t>
            </a:r>
            <a:r>
              <a:rPr lang="en-US" sz="2400" b="0" dirty="0" smtClean="0"/>
              <a:t>, 2002 </a:t>
            </a:r>
            <a:r>
              <a:rPr lang="en-US" sz="2400" b="0" dirty="0"/>
              <a:t>and 2012</a:t>
            </a:r>
            <a:endParaRPr lang="en-US" sz="2400" dirty="0"/>
          </a:p>
        </p:txBody>
      </p:sp>
      <p:pic>
        <p:nvPicPr>
          <p:cNvPr id="4" name="Picture 3" descr="fig13_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162800" cy="48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13.6 </a:t>
            </a:r>
            <a:r>
              <a:rPr lang="en-US" sz="2800" dirty="0"/>
              <a:t>The Global Financial Crisis and the Developing Countries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Causes of the crisis and challenges to lasting recovery</a:t>
            </a:r>
          </a:p>
          <a:p>
            <a:r>
              <a:rPr lang="en-US" dirty="0"/>
              <a:t>Economic impacts on developing countries</a:t>
            </a:r>
          </a:p>
          <a:p>
            <a:pPr lvl="1"/>
            <a:r>
              <a:rPr lang="en-US" dirty="0"/>
              <a:t>Economic growth</a:t>
            </a:r>
          </a:p>
          <a:p>
            <a:pPr lvl="1"/>
            <a:r>
              <a:rPr lang="en-US" dirty="0"/>
              <a:t>Exports</a:t>
            </a:r>
          </a:p>
          <a:p>
            <a:pPr lvl="1"/>
            <a:r>
              <a:rPr lang="en-US" dirty="0"/>
              <a:t>Foreign investment inflows</a:t>
            </a:r>
          </a:p>
          <a:p>
            <a:pPr lvl="1"/>
            <a:r>
              <a:rPr lang="en-US" dirty="0"/>
              <a:t>Developing-country stock markets</a:t>
            </a:r>
          </a:p>
          <a:p>
            <a:pPr lvl="1"/>
            <a:r>
              <a:rPr lang="en-US" dirty="0"/>
              <a:t>Aid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Figure 13.4 </a:t>
            </a:r>
            <a:r>
              <a:rPr lang="en-US" sz="2400" b="0" dirty="0"/>
              <a:t>International Reserves (Index 2000 = 100, three-</a:t>
            </a:r>
            <a:r>
              <a:rPr lang="en-US" sz="2400" b="0" dirty="0" smtClean="0"/>
              <a:t>month moving </a:t>
            </a:r>
            <a:r>
              <a:rPr lang="en-US" sz="2400" b="0" dirty="0"/>
              <a:t>average)</a:t>
            </a:r>
            <a:endParaRPr lang="en-US" sz="2400" dirty="0"/>
          </a:p>
        </p:txBody>
      </p:sp>
      <p:pic>
        <p:nvPicPr>
          <p:cNvPr id="3" name="Picture 2" descr="fig13_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772400" cy="47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13.1 International Finance and Investment: Key </a:t>
            </a:r>
            <a:r>
              <a:rPr lang="en-US" sz="2400" dirty="0" smtClean="0"/>
              <a:t>Issues for Developing Countries</a:t>
            </a:r>
            <a:endParaRPr lang="en-US" sz="24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major debt crises emerged during the </a:t>
            </a:r>
            <a:r>
              <a:rPr lang="en-US" dirty="0" smtClean="0"/>
              <a:t>1980s</a:t>
            </a:r>
          </a:p>
          <a:p>
            <a:r>
              <a:rPr lang="en-US" dirty="0" smtClean="0"/>
              <a:t>Financial Crisis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Figure 13.5 </a:t>
            </a:r>
            <a:r>
              <a:rPr lang="en-US" sz="2400" b="0" dirty="0"/>
              <a:t>Indices of Commodity Prices (Total and Non-Fuel), 2000–2013</a:t>
            </a:r>
            <a:endParaRPr lang="en-US" sz="2400" dirty="0"/>
          </a:p>
        </p:txBody>
      </p:sp>
      <p:pic>
        <p:nvPicPr>
          <p:cNvPr id="3" name="Picture 2" descr="fig13_05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6324600" cy="520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13.6 </a:t>
            </a:r>
            <a:r>
              <a:rPr lang="en-US" sz="2800" dirty="0"/>
              <a:t>The Global Financial Crisis and the Developing </a:t>
            </a:r>
            <a:r>
              <a:rPr lang="en-US" sz="2800" dirty="0" smtClean="0"/>
              <a:t>Countries (cont’d)</a:t>
            </a:r>
            <a:endParaRPr lang="en-US" sz="28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 impacts on developing countries</a:t>
            </a:r>
          </a:p>
          <a:p>
            <a:pPr lvl="1"/>
            <a:r>
              <a:rPr lang="en-US" dirty="0"/>
              <a:t>Distribution of influence among developing countries</a:t>
            </a:r>
          </a:p>
          <a:p>
            <a:pPr lvl="1"/>
            <a:r>
              <a:rPr lang="en-US" dirty="0"/>
              <a:t>Worker remittances</a:t>
            </a:r>
          </a:p>
          <a:p>
            <a:pPr lvl="1"/>
            <a:r>
              <a:rPr lang="en-US" dirty="0"/>
              <a:t>Poverty</a:t>
            </a:r>
          </a:p>
          <a:p>
            <a:pPr lvl="1"/>
            <a:r>
              <a:rPr lang="en-US" dirty="0"/>
              <a:t>Health and education</a:t>
            </a:r>
          </a:p>
          <a:p>
            <a:pPr lvl="1"/>
            <a:r>
              <a:rPr lang="en-US" dirty="0"/>
              <a:t>General policy framework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13.6 </a:t>
            </a:r>
            <a:r>
              <a:rPr lang="en-US" sz="2800" dirty="0"/>
              <a:t>The Global Financial Crisis and the Developing </a:t>
            </a:r>
            <a:r>
              <a:rPr lang="en-US" sz="2800" dirty="0" smtClean="0"/>
              <a:t>Countries (cont’d)</a:t>
            </a:r>
            <a:endParaRPr lang="en-US" sz="28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Differing impacts across developing regions</a:t>
            </a:r>
          </a:p>
          <a:p>
            <a:pPr lvl="1"/>
            <a:r>
              <a:rPr lang="en-US" dirty="0"/>
              <a:t>China and the exchange rates controversy</a:t>
            </a:r>
          </a:p>
          <a:p>
            <a:pPr lvl="1"/>
            <a:r>
              <a:rPr lang="en-US" dirty="0"/>
              <a:t>East Asia and Southeast Asia except China</a:t>
            </a:r>
          </a:p>
          <a:p>
            <a:pPr lvl="1"/>
            <a:r>
              <a:rPr lang="en-US" dirty="0"/>
              <a:t>India</a:t>
            </a:r>
          </a:p>
          <a:p>
            <a:pPr lvl="1"/>
            <a:r>
              <a:rPr lang="en-US" dirty="0"/>
              <a:t>Latin America</a:t>
            </a:r>
          </a:p>
          <a:p>
            <a:pPr lvl="1"/>
            <a:r>
              <a:rPr lang="en-US" dirty="0"/>
              <a:t>Africa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13.6 </a:t>
            </a:r>
            <a:r>
              <a:rPr lang="en-US" sz="2800" dirty="0"/>
              <a:t>The Global Financial Crisis and the Developing </a:t>
            </a:r>
            <a:r>
              <a:rPr lang="en-US" sz="2800" dirty="0" smtClean="0"/>
              <a:t>Countries (cont’d)</a:t>
            </a:r>
            <a:endParaRPr lang="en-US" sz="28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Prospects for recovery and stability</a:t>
            </a:r>
          </a:p>
          <a:p>
            <a:r>
              <a:rPr lang="en-US" dirty="0"/>
              <a:t>Opportunities as well as dangers?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for Review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73525" cy="4572000"/>
          </a:xfrm>
        </p:spPr>
        <p:txBody>
          <a:bodyPr/>
          <a:lstStyle/>
          <a:p>
            <a:r>
              <a:rPr lang="en-US" sz="2000" dirty="0"/>
              <a:t>Amortization</a:t>
            </a:r>
          </a:p>
          <a:p>
            <a:r>
              <a:rPr lang="en-US" sz="2000" dirty="0"/>
              <a:t>Balance of payments</a:t>
            </a:r>
          </a:p>
          <a:p>
            <a:r>
              <a:rPr lang="en-US" sz="2000" dirty="0"/>
              <a:t>Basic transfer</a:t>
            </a:r>
          </a:p>
          <a:p>
            <a:r>
              <a:rPr lang="en-US" sz="2000" dirty="0"/>
              <a:t>Brady plan</a:t>
            </a:r>
          </a:p>
          <a:p>
            <a:r>
              <a:rPr lang="en-US" sz="2000" dirty="0"/>
              <a:t>Capital account</a:t>
            </a:r>
          </a:p>
          <a:p>
            <a:r>
              <a:rPr lang="en-US" sz="2000" dirty="0"/>
              <a:t>Capital flight</a:t>
            </a:r>
          </a:p>
          <a:p>
            <a:r>
              <a:rPr lang="en-US" sz="2000" dirty="0"/>
              <a:t>Cash account</a:t>
            </a:r>
          </a:p>
          <a:p>
            <a:r>
              <a:rPr lang="en-US" sz="2000" dirty="0"/>
              <a:t>Conditionality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25963" y="1600200"/>
            <a:ext cx="4073525" cy="4572000"/>
          </a:xfrm>
        </p:spPr>
        <p:txBody>
          <a:bodyPr/>
          <a:lstStyle/>
          <a:p>
            <a:r>
              <a:rPr lang="en-US" sz="2000" dirty="0"/>
              <a:t>Current account</a:t>
            </a:r>
          </a:p>
          <a:p>
            <a:r>
              <a:rPr lang="en-US" sz="2000" dirty="0"/>
              <a:t>Debt-for-equity swap</a:t>
            </a:r>
          </a:p>
          <a:p>
            <a:r>
              <a:rPr lang="en-US" sz="2000" dirty="0"/>
              <a:t>Debt-for-nature swap</a:t>
            </a:r>
          </a:p>
          <a:p>
            <a:r>
              <a:rPr lang="en-US" sz="2000" dirty="0"/>
              <a:t>Debtors</a:t>
            </a:r>
            <a:r>
              <a:rPr lang="ja-JP" altLang="en-US" sz="2000"/>
              <a:t>’</a:t>
            </a:r>
            <a:r>
              <a:rPr lang="en-US" sz="2000" dirty="0"/>
              <a:t> cartel</a:t>
            </a:r>
          </a:p>
          <a:p>
            <a:r>
              <a:rPr lang="en-US" sz="2000" dirty="0"/>
              <a:t>Debt repudiation</a:t>
            </a:r>
          </a:p>
          <a:p>
            <a:r>
              <a:rPr lang="en-US" sz="2000" dirty="0"/>
              <a:t>Debt service</a:t>
            </a:r>
          </a:p>
          <a:p>
            <a:r>
              <a:rPr lang="en-US" sz="2000" dirty="0"/>
              <a:t>Deficit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for Review (cont</a:t>
            </a:r>
            <a:r>
              <a:rPr lang="ja-JP" altLang="en-US"/>
              <a:t>’</a:t>
            </a:r>
            <a:r>
              <a:rPr lang="en-US" dirty="0"/>
              <a:t>d)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73525" cy="4572000"/>
          </a:xfrm>
        </p:spPr>
        <p:txBody>
          <a:bodyPr/>
          <a:lstStyle/>
          <a:p>
            <a:r>
              <a:rPr lang="en-US" sz="2000" dirty="0"/>
              <a:t>Euro</a:t>
            </a:r>
          </a:p>
          <a:p>
            <a:r>
              <a:rPr lang="en-US" sz="2000" dirty="0"/>
              <a:t>External debt </a:t>
            </a:r>
          </a:p>
          <a:p>
            <a:r>
              <a:rPr lang="en-US" sz="2000" dirty="0"/>
              <a:t>Hard currency</a:t>
            </a:r>
          </a:p>
          <a:p>
            <a:r>
              <a:rPr lang="en-US" sz="2000" dirty="0"/>
              <a:t>Highly indebted poor countries (HIPCs) </a:t>
            </a:r>
          </a:p>
          <a:p>
            <a:r>
              <a:rPr lang="en-US" sz="2000" dirty="0"/>
              <a:t>International reserve account</a:t>
            </a:r>
          </a:p>
          <a:p>
            <a:r>
              <a:rPr lang="en-US" sz="2000" dirty="0"/>
              <a:t>International reserves</a:t>
            </a:r>
          </a:p>
          <a:p>
            <a:r>
              <a:rPr lang="en-US" sz="2000" dirty="0"/>
              <a:t>Macroeconomic instability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25963" y="1600200"/>
            <a:ext cx="4073525" cy="4572000"/>
          </a:xfrm>
        </p:spPr>
        <p:txBody>
          <a:bodyPr/>
          <a:lstStyle/>
          <a:p>
            <a:r>
              <a:rPr lang="en-US" sz="2000" dirty="0"/>
              <a:t>Odious debt</a:t>
            </a:r>
          </a:p>
          <a:p>
            <a:r>
              <a:rPr lang="en-US" sz="2000" dirty="0"/>
              <a:t>Restructuring</a:t>
            </a:r>
          </a:p>
          <a:p>
            <a:r>
              <a:rPr lang="en-US" sz="2000" dirty="0"/>
              <a:t>Special drawing rights (SDRs)</a:t>
            </a:r>
          </a:p>
          <a:p>
            <a:r>
              <a:rPr lang="en-US" sz="2000" dirty="0"/>
              <a:t>Stabilization policies</a:t>
            </a:r>
          </a:p>
          <a:p>
            <a:r>
              <a:rPr lang="en-US" sz="2000" dirty="0"/>
              <a:t>Structural adjustment loans</a:t>
            </a:r>
          </a:p>
          <a:p>
            <a:r>
              <a:rPr lang="en-US" sz="2000" dirty="0"/>
              <a:t>Surplus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13.2 The Balance of Payments Account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considerations:</a:t>
            </a:r>
          </a:p>
          <a:p>
            <a:pPr lvl="1"/>
            <a:r>
              <a:rPr lang="en-US" dirty="0"/>
              <a:t>Balance of Payments (BOP)</a:t>
            </a:r>
          </a:p>
          <a:p>
            <a:pPr lvl="1"/>
            <a:r>
              <a:rPr lang="en-US" dirty="0"/>
              <a:t>Current Account</a:t>
            </a:r>
          </a:p>
          <a:p>
            <a:pPr lvl="1"/>
            <a:r>
              <a:rPr lang="en-US" dirty="0"/>
              <a:t>Surplus and Deficit</a:t>
            </a:r>
          </a:p>
          <a:p>
            <a:pPr lvl="1"/>
            <a:r>
              <a:rPr lang="en-US" dirty="0"/>
              <a:t>Capital Account</a:t>
            </a:r>
          </a:p>
          <a:p>
            <a:pPr lvl="1">
              <a:buFontTx/>
              <a:buNone/>
            </a:pPr>
            <a:endParaRPr lang="en-US" dirty="0"/>
          </a:p>
          <a:p>
            <a:pPr lvl="2">
              <a:buFontTx/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Table 13.1  </a:t>
            </a:r>
            <a:r>
              <a:rPr lang="en-US" sz="2800" b="0" dirty="0"/>
              <a:t>A Schematic Balance of Payments Account</a:t>
            </a:r>
            <a:endParaRPr lang="en-US" sz="2800" dirty="0"/>
          </a:p>
        </p:txBody>
      </p:sp>
      <p:pic>
        <p:nvPicPr>
          <p:cNvPr id="3" name="Picture 2" descr="tbl13_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318897" cy="4037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13.2 The Balance of Payments </a:t>
            </a:r>
            <a:r>
              <a:rPr lang="en-US" dirty="0" smtClean="0"/>
              <a:t>Account (cont’d)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considerations (cont</a:t>
            </a:r>
            <a:r>
              <a:rPr lang="ja-JP" altLang="en-US"/>
              <a:t>’</a:t>
            </a:r>
            <a:r>
              <a:rPr lang="en-US" dirty="0"/>
              <a:t>d)</a:t>
            </a:r>
          </a:p>
          <a:p>
            <a:pPr lvl="1"/>
            <a:r>
              <a:rPr lang="en-US" dirty="0"/>
              <a:t>Cash Account or International Reserve Account</a:t>
            </a:r>
          </a:p>
          <a:p>
            <a:pPr lvl="1"/>
            <a:r>
              <a:rPr lang="en-US" dirty="0"/>
              <a:t>Three forms:</a:t>
            </a:r>
          </a:p>
          <a:p>
            <a:pPr lvl="2"/>
            <a:r>
              <a:rPr lang="en-US" dirty="0"/>
              <a:t>Hard currency</a:t>
            </a:r>
          </a:p>
          <a:p>
            <a:pPr lvl="2"/>
            <a:r>
              <a:rPr lang="en-US" dirty="0"/>
              <a:t>Gold</a:t>
            </a:r>
          </a:p>
          <a:p>
            <a:pPr lvl="2"/>
            <a:r>
              <a:rPr lang="en-US" dirty="0"/>
              <a:t>Deposits with IMF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Table 13.2  </a:t>
            </a:r>
            <a:r>
              <a:rPr lang="en-US" sz="2800" b="0" dirty="0"/>
              <a:t>Credits and Debits in the Balance of Payments Account</a:t>
            </a:r>
            <a:endParaRPr lang="en-US" sz="2800" dirty="0"/>
          </a:p>
        </p:txBody>
      </p:sp>
      <p:pic>
        <p:nvPicPr>
          <p:cNvPr id="2" name="Picture 1" descr="tbl13_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8458200" cy="1570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hypothetical illustration: deficits and debts</a:t>
            </a:r>
          </a:p>
          <a:p>
            <a:pPr lvl="1"/>
            <a:r>
              <a:rPr lang="en-US" dirty="0"/>
              <a:t>Current Account</a:t>
            </a:r>
          </a:p>
          <a:p>
            <a:pPr lvl="1"/>
            <a:r>
              <a:rPr lang="en-US" dirty="0"/>
              <a:t>Capital Account</a:t>
            </a:r>
          </a:p>
          <a:p>
            <a:pPr lvl="2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r>
              <a:rPr lang="en-US" dirty="0"/>
              <a:t>13.2 The Balance of Payments </a:t>
            </a:r>
            <a:r>
              <a:rPr lang="en-US" dirty="0" smtClean="0"/>
              <a:t>Account (cont’d)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Table 13.3  </a:t>
            </a:r>
            <a:r>
              <a:rPr lang="en-US" sz="2400" b="0" dirty="0"/>
              <a:t>A Hypothetical Balance of Payments Table for a Developing Nation</a:t>
            </a:r>
            <a:endParaRPr lang="en-US" sz="2400" dirty="0"/>
          </a:p>
        </p:txBody>
      </p:sp>
      <p:pic>
        <p:nvPicPr>
          <p:cNvPr id="2" name="Picture 1" descr="tbl13_03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274659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Todaro_Smith2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Template_Todaro_Smith2.pot</Template>
  <TotalTime>869</TotalTime>
  <Words>929</Words>
  <Application>Microsoft Office PowerPoint</Application>
  <PresentationFormat>On-screen Show (4:3)</PresentationFormat>
  <Paragraphs>177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Adobe Jenson Italic</vt:lpstr>
      <vt:lpstr>Arial</vt:lpstr>
      <vt:lpstr>Calibri</vt:lpstr>
      <vt:lpstr>Times New Roman</vt:lpstr>
      <vt:lpstr>Verdana</vt:lpstr>
      <vt:lpstr>ヒラギノ角ゴ Pro W3</vt:lpstr>
      <vt:lpstr>Template_Todaro_Smith2</vt:lpstr>
      <vt:lpstr>Equation</vt:lpstr>
      <vt:lpstr>Chapter 13  Balance of Payments, Debt, Financial Crises, and Stabilization Policies</vt:lpstr>
      <vt:lpstr>Outline</vt:lpstr>
      <vt:lpstr>13.1 International Finance and Investment: Key Issues for Developing Countries</vt:lpstr>
      <vt:lpstr>13.2 The Balance of Payments Account</vt:lpstr>
      <vt:lpstr>Table 13.1  A Schematic Balance of Payments Account</vt:lpstr>
      <vt:lpstr>13.2 The Balance of Payments Account (cont’d)</vt:lpstr>
      <vt:lpstr>Table 13.2  Credits and Debits in the Balance of Payments Account</vt:lpstr>
      <vt:lpstr>13.2 The Balance of Payments Account (cont’d)</vt:lpstr>
      <vt:lpstr>Table 13.3  A Hypothetical Balance of Payments Table for a Developing Nation</vt:lpstr>
      <vt:lpstr>Table 13.4  Before and After the 1980s Debt Crisis: Current Account Balances and Capital Account Net financial Transfers of Developing Countries, 1978-1990 (billions of dollars)</vt:lpstr>
      <vt:lpstr>13.2 The Balance of Payments Account (cont’d)</vt:lpstr>
      <vt:lpstr>13.3 The Issue of Payments Deficits</vt:lpstr>
      <vt:lpstr>13.3 The Issue of Payments Deficits (cont’d)</vt:lpstr>
      <vt:lpstr>Table 13.5  Developing Country  Payments Balances on Current Account, 1980–2009 (billions of dollars)</vt:lpstr>
      <vt:lpstr>13.4 Accumulation of Debt and Emergence of the Debt Crisis in the 1980s</vt:lpstr>
      <vt:lpstr>13.4 Accumulation of Debt and Emergence of the Debt Crisis in the 1980s (cont’d)</vt:lpstr>
      <vt:lpstr>13.4 Accumulation of Debt and Emergence of the Debt Crisis in the 1980s (cont’d)</vt:lpstr>
      <vt:lpstr>Figure 13.1  The Mechanics of Petrodollar Recycling</vt:lpstr>
      <vt:lpstr>13.4 Accumulation of Debt and Emergence of the Debt Crisis in the 1980s (cont’d)</vt:lpstr>
      <vt:lpstr>13.4 Accumulation of Debt and Emergence of the Debt Crisis in the 1980s (cont’d)</vt:lpstr>
      <vt:lpstr>13.5 Attempts at Alleviation: Macroeconomic Instability, Classic IMF Stabilization Policies, and Their Critics</vt:lpstr>
      <vt:lpstr>13.5 Attempts at Alleviation: Macroeconomic Instability, Classic IMF Stabilization Policies, and Their Critics (cont’d)</vt:lpstr>
      <vt:lpstr>13.5 Attempts at Alleviation: Macroeconomic Instability, Classic IMF Stabilization Policies, and Their Critics (cont’d)</vt:lpstr>
      <vt:lpstr>“Odious Debt” and Its Prevention</vt:lpstr>
      <vt:lpstr>Resolution of 1980s-1990s Debt Crises and Continued Vulnerabilities</vt:lpstr>
      <vt:lpstr>Figure 13.2  Global Imbalances</vt:lpstr>
      <vt:lpstr>Figure 13.3 Debt Service Ratios for Selected HIPC Countries, 2002 and 2012</vt:lpstr>
      <vt:lpstr>13.6 The Global Financial Crisis and the Developing Countries</vt:lpstr>
      <vt:lpstr>Figure 13.4 International Reserves (Index 2000 = 100, three-month moving average)</vt:lpstr>
      <vt:lpstr>Figure 13.5 Indices of Commodity Prices (Total and Non-Fuel), 2000–2013</vt:lpstr>
      <vt:lpstr>13.6 The Global Financial Crisis and the Developing Countries (cont’d)</vt:lpstr>
      <vt:lpstr>13.6 The Global Financial Crisis and the Developing Countries (cont’d)</vt:lpstr>
      <vt:lpstr>13.6 The Global Financial Crisis and the Developing Countries (cont’d)</vt:lpstr>
      <vt:lpstr>Concepts for Review</vt:lpstr>
      <vt:lpstr>Concepts for Review (cont’d)</vt:lpstr>
    </vt:vector>
  </TitlesOfParts>
  <Manager/>
  <Company>Copyright ©2015 Pearson Education, Inc. All rights reserved. 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subject>Economic Development, 12e </dc:subject>
  <dc:creator>Todaro / Smith </dc:creator>
  <cp:keywords/>
  <dc:description/>
  <cp:lastModifiedBy>Madumarov Eldar</cp:lastModifiedBy>
  <cp:revision>21</cp:revision>
  <dcterms:created xsi:type="dcterms:W3CDTF">2013-04-22T16:46:23Z</dcterms:created>
  <dcterms:modified xsi:type="dcterms:W3CDTF">2018-11-26T03:44:47Z</dcterms:modified>
  <cp:category/>
</cp:coreProperties>
</file>