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82"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1" r:id="rId21"/>
    <p:sldId id="302" r:id="rId22"/>
    <p:sldId id="303" r:id="rId23"/>
    <p:sldId id="300" r:id="rId24"/>
    <p:sldId id="263" r:id="rId25"/>
    <p:sldId id="264" r:id="rId26"/>
    <p:sldId id="304" r:id="rId27"/>
    <p:sldId id="305" r:id="rId28"/>
    <p:sldId id="306" r:id="rId29"/>
    <p:sldId id="307" r:id="rId30"/>
    <p:sldId id="308" r:id="rId31"/>
    <p:sldId id="309" r:id="rId32"/>
    <p:sldId id="317" r:id="rId33"/>
    <p:sldId id="310" r:id="rId34"/>
    <p:sldId id="311" r:id="rId35"/>
    <p:sldId id="312" r:id="rId36"/>
    <p:sldId id="315" r:id="rId37"/>
    <p:sldId id="313" r:id="rId38"/>
    <p:sldId id="314" r:id="rId39"/>
    <p:sldId id="316"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42" r:id="rId58"/>
    <p:sldId id="343" r:id="rId59"/>
    <p:sldId id="344" r:id="rId60"/>
    <p:sldId id="345" r:id="rId61"/>
    <p:sldId id="341" r:id="rId62"/>
    <p:sldId id="346" r:id="rId63"/>
    <p:sldId id="347" r:id="rId64"/>
    <p:sldId id="348" r:id="rId65"/>
    <p:sldId id="349" r:id="rId66"/>
    <p:sldId id="350" r:id="rId67"/>
    <p:sldId id="351" r:id="rId68"/>
    <p:sldId id="352" r:id="rId69"/>
    <p:sldId id="335" r:id="rId70"/>
    <p:sldId id="336" r:id="rId71"/>
    <p:sldId id="337" r:id="rId72"/>
    <p:sldId id="338" r:id="rId73"/>
    <p:sldId id="339" r:id="rId74"/>
    <p:sldId id="340"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1575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3422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174534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FB2C0E-419E-4C66-8D25-09D0648AB565}" type="datetime1">
              <a:rPr lang="ru-RU" smtClean="0">
                <a:solidFill>
                  <a:prstClr val="black">
                    <a:tint val="75000"/>
                  </a:prstClr>
                </a:solidFill>
              </a:rPr>
              <a:pPr/>
              <a:t>17.11.2020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01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8277EC-4D9F-4749-8334-E398C0E31E8C}" type="datetime1">
              <a:rPr lang="ru-RU" smtClean="0">
                <a:solidFill>
                  <a:prstClr val="black">
                    <a:tint val="75000"/>
                  </a:prstClr>
                </a:solidFill>
              </a:rPr>
              <a:pPr/>
              <a:t>17.11.2020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739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1B37A8-731E-4118-A16A-E24FEFCE5618}" type="datetime1">
              <a:rPr lang="ru-RU" smtClean="0">
                <a:solidFill>
                  <a:prstClr val="black">
                    <a:tint val="75000"/>
                  </a:prstClr>
                </a:solidFill>
              </a:rPr>
              <a:pPr/>
              <a:t>17.11.2020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651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4E0278-7164-452D-8430-C5670DCF97B7}" type="datetime1">
              <a:rPr lang="ru-RU" smtClean="0">
                <a:solidFill>
                  <a:prstClr val="black">
                    <a:tint val="75000"/>
                  </a:prstClr>
                </a:solidFill>
              </a:rPr>
              <a:pPr/>
              <a:t>17.11.2020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896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D91EDD-5203-4457-9EB7-CDB1C5DA39E5}" type="datetime1">
              <a:rPr lang="ru-RU" smtClean="0">
                <a:solidFill>
                  <a:prstClr val="black">
                    <a:tint val="75000"/>
                  </a:prstClr>
                </a:solidFill>
              </a:rPr>
              <a:pPr/>
              <a:t>17.11.2020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59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BE9F35-D0D3-402A-8B43-744898DD6E94}" type="datetime1">
              <a:rPr lang="ru-RU" smtClean="0">
                <a:solidFill>
                  <a:prstClr val="black">
                    <a:tint val="75000"/>
                  </a:prstClr>
                </a:solidFill>
              </a:rPr>
              <a:pPr/>
              <a:t>17.11.2020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749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736165-2AFE-4DFE-8A25-194834938588}" type="datetime1">
              <a:rPr lang="ru-RU" smtClean="0">
                <a:solidFill>
                  <a:prstClr val="black">
                    <a:tint val="75000"/>
                  </a:prstClr>
                </a:solidFill>
              </a:rPr>
              <a:pPr/>
              <a:t>17.11.2020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313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B63BC8-0C52-41FC-9E40-4F46E6AD8FB5}" type="datetime1">
              <a:rPr lang="ru-RU" smtClean="0">
                <a:solidFill>
                  <a:prstClr val="black">
                    <a:tint val="75000"/>
                  </a:prstClr>
                </a:solidFill>
              </a:rPr>
              <a:pPr/>
              <a:t>17.11.2020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455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5614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79D9FA-5473-4F6F-B173-1F2E4F0FC089}" type="datetime1">
              <a:rPr lang="ru-RU" smtClean="0">
                <a:solidFill>
                  <a:prstClr val="black">
                    <a:tint val="75000"/>
                  </a:prstClr>
                </a:solidFill>
              </a:rPr>
              <a:pPr/>
              <a:t>17.11.2020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498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AA5AA7-2C9E-4E0A-B67B-0FECA8909901}" type="datetime1">
              <a:rPr lang="ru-RU" smtClean="0">
                <a:solidFill>
                  <a:prstClr val="black">
                    <a:tint val="75000"/>
                  </a:prstClr>
                </a:solidFill>
              </a:rPr>
              <a:pPr/>
              <a:t>17.11.2020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4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7D17CB-F6CC-4492-8D45-12BDBFA5FC51}" type="datetime1">
              <a:rPr lang="ru-RU" smtClean="0">
                <a:solidFill>
                  <a:prstClr val="black">
                    <a:tint val="75000"/>
                  </a:prstClr>
                </a:solidFill>
              </a:rPr>
              <a:pPr/>
              <a:t>17.11.2020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150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1BC847-806B-4F38-9834-E4BFAE6B5D91}" type="datetimeFigureOut">
              <a:rPr lang="ru-RU" smtClean="0"/>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72585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1BC847-806B-4F38-9834-E4BFAE6B5D91}" type="datetimeFigureOut">
              <a:rPr lang="ru-RU" smtClean="0"/>
              <a:t>17.11.2020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92660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1BC847-806B-4F38-9834-E4BFAE6B5D91}" type="datetimeFigureOut">
              <a:rPr lang="ru-RU" smtClean="0"/>
              <a:t>17.11.2020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7762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1BC847-806B-4F38-9834-E4BFAE6B5D91}" type="datetimeFigureOut">
              <a:rPr lang="ru-RU" smtClean="0"/>
              <a:t>17.11.2020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18186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1BC847-806B-4F38-9834-E4BFAE6B5D91}" type="datetimeFigureOut">
              <a:rPr lang="ru-RU" smtClean="0"/>
              <a:t>17.11.2020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409977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17.11.2020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346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17.11.2020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78645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C847-806B-4F38-9834-E4BFAE6B5D91}" type="datetimeFigureOut">
              <a:rPr lang="ru-RU" smtClean="0"/>
              <a:t>17.11.2020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E2CA-3C9B-4C12-BB32-1FCEFDADCDB9}" type="slidenum">
              <a:rPr lang="ru-RU" smtClean="0"/>
              <a:t>‹#›</a:t>
            </a:fld>
            <a:endParaRPr lang="ru-RU"/>
          </a:p>
        </p:txBody>
      </p:sp>
    </p:spTree>
    <p:extLst>
      <p:ext uri="{BB962C8B-B14F-4D97-AF65-F5344CB8AC3E}">
        <p14:creationId xmlns:p14="http://schemas.microsoft.com/office/powerpoint/2010/main" val="30206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3D062-A8E6-4C34-AEEF-D6796024E430}" type="datetime1">
              <a:rPr lang="ru-RU" smtClean="0">
                <a:solidFill>
                  <a:prstClr val="black">
                    <a:tint val="75000"/>
                  </a:prstClr>
                </a:solidFill>
              </a:rPr>
              <a:pPr/>
              <a:t>17.11.2020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21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inform.kz/ru/doktrina-nacional-nogo-edinstva-kazahstana_a226336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online.zakon.kz/document/?doc_id=104739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11-12</a:t>
            </a:r>
            <a:endParaRPr lang="ru-RU" dirty="0"/>
          </a:p>
        </p:txBody>
      </p:sp>
      <p:sp>
        <p:nvSpPr>
          <p:cNvPr id="3" name="Подзаголовок 2"/>
          <p:cNvSpPr>
            <a:spLocks noGrp="1"/>
          </p:cNvSpPr>
          <p:nvPr>
            <p:ph type="subTitle" idx="1"/>
          </p:nvPr>
        </p:nvSpPr>
        <p:spPr/>
        <p:txBody>
          <a:bodyPr>
            <a:normAutofit fontScale="92500"/>
          </a:bodyPr>
          <a:lstStyle/>
          <a:p>
            <a:r>
              <a:rPr lang="ru-RU" dirty="0" smtClean="0"/>
              <a:t>Строительство нации в современном Казахстане: теоретические аспекты и практическая ситуация</a:t>
            </a:r>
            <a:endParaRPr lang="ru-RU" dirty="0"/>
          </a:p>
        </p:txBody>
      </p:sp>
    </p:spTree>
    <p:extLst>
      <p:ext uri="{BB962C8B-B14F-4D97-AF65-F5344CB8AC3E}">
        <p14:creationId xmlns:p14="http://schemas.microsoft.com/office/powerpoint/2010/main" val="68438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Культурная идентичность</a:t>
            </a:r>
            <a:endParaRPr lang="ru-RU" dirty="0"/>
          </a:p>
        </p:txBody>
      </p:sp>
      <p:sp>
        <p:nvSpPr>
          <p:cNvPr id="3" name="Объект 2"/>
          <p:cNvSpPr>
            <a:spLocks noGrp="1"/>
          </p:cNvSpPr>
          <p:nvPr>
            <p:ph idx="1"/>
          </p:nvPr>
        </p:nvSpPr>
        <p:spPr/>
        <p:txBody>
          <a:bodyPr/>
          <a:lstStyle/>
          <a:p>
            <a:pPr marL="0" indent="0">
              <a:buNone/>
            </a:pPr>
            <a:r>
              <a:rPr lang="ru-RU" dirty="0" smtClean="0"/>
              <a:t>Культурная идентичность основана на неполитических культурных чертах. Ключевые компоненты:</a:t>
            </a:r>
          </a:p>
          <a:p>
            <a:r>
              <a:rPr lang="ru-RU" dirty="0" smtClean="0"/>
              <a:t> язык,</a:t>
            </a:r>
          </a:p>
          <a:p>
            <a:r>
              <a:rPr lang="ru-RU" dirty="0" smtClean="0"/>
              <a:t>религия</a:t>
            </a:r>
          </a:p>
          <a:p>
            <a:r>
              <a:rPr lang="ru-RU" dirty="0" smtClean="0"/>
              <a:t>и традиции.</a:t>
            </a:r>
            <a:endParaRPr lang="ru-RU" dirty="0"/>
          </a:p>
        </p:txBody>
      </p:sp>
    </p:spTree>
    <p:extLst>
      <p:ext uri="{BB962C8B-B14F-4D97-AF65-F5344CB8AC3E}">
        <p14:creationId xmlns:p14="http://schemas.microsoft.com/office/powerpoint/2010/main" val="371902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Этническая национальная идентичность </a:t>
            </a:r>
            <a:endParaRPr lang="ru-RU" dirty="0"/>
          </a:p>
        </p:txBody>
      </p:sp>
      <p:sp>
        <p:nvSpPr>
          <p:cNvPr id="3" name="Объект 2"/>
          <p:cNvSpPr>
            <a:spLocks noGrp="1"/>
          </p:cNvSpPr>
          <p:nvPr>
            <p:ph idx="1"/>
          </p:nvPr>
        </p:nvSpPr>
        <p:spPr/>
        <p:txBody>
          <a:bodyPr/>
          <a:lstStyle/>
          <a:p>
            <a:pPr marL="0" indent="0">
              <a:buNone/>
            </a:pPr>
            <a:r>
              <a:rPr lang="ru-RU" dirty="0" smtClean="0"/>
              <a:t>А для этнической национальной идентичности есть два доминирующих критерия, по которым определяется принадлежность к нации:</a:t>
            </a:r>
          </a:p>
          <a:p>
            <a:r>
              <a:rPr lang="ru-RU" dirty="0"/>
              <a:t>о</a:t>
            </a:r>
            <a:r>
              <a:rPr lang="ru-RU" dirty="0" smtClean="0"/>
              <a:t>бщие предки</a:t>
            </a:r>
          </a:p>
          <a:p>
            <a:r>
              <a:rPr lang="ru-RU" dirty="0" smtClean="0"/>
              <a:t>раса</a:t>
            </a:r>
            <a:endParaRPr lang="ru-RU" dirty="0"/>
          </a:p>
        </p:txBody>
      </p:sp>
    </p:spTree>
    <p:extLst>
      <p:ext uri="{BB962C8B-B14F-4D97-AF65-F5344CB8AC3E}">
        <p14:creationId xmlns:p14="http://schemas.microsoft.com/office/powerpoint/2010/main" val="203633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177269240"/>
              </p:ext>
            </p:extLst>
          </p:nvPr>
        </p:nvGraphicFramePr>
        <p:xfrm>
          <a:off x="467544" y="1556792"/>
          <a:ext cx="8230460" cy="2699004"/>
        </p:xfrm>
        <a:graphic>
          <a:graphicData uri="http://schemas.openxmlformats.org/drawingml/2006/table">
            <a:tbl>
              <a:tblPr firstRow="1" firstCol="1" bandRow="1">
                <a:tableStyleId>{5C22544A-7EE6-4342-B048-85BDC9FD1C3A}</a:tableStyleId>
              </a:tblPr>
              <a:tblGrid>
                <a:gridCol w="4186808"/>
                <a:gridCol w="4043652"/>
              </a:tblGrid>
              <a:tr h="0">
                <a:tc>
                  <a:txBody>
                    <a:bodyPr/>
                    <a:lstStyle/>
                    <a:p>
                      <a:pPr algn="just">
                        <a:lnSpc>
                          <a:spcPct val="115000"/>
                        </a:lnSpc>
                        <a:spcAft>
                          <a:spcPts val="0"/>
                        </a:spcAft>
                      </a:pPr>
                      <a:r>
                        <a:rPr lang="en-US" sz="1400">
                          <a:effectLst/>
                        </a:rPr>
                        <a:t>Content of National Identity</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Key components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Civic</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Territory</a:t>
                      </a:r>
                      <a:endParaRPr lang="ru-RU" sz="1100">
                        <a:effectLst/>
                      </a:endParaRPr>
                    </a:p>
                    <a:p>
                      <a:pPr algn="just">
                        <a:lnSpc>
                          <a:spcPct val="115000"/>
                        </a:lnSpc>
                        <a:spcAft>
                          <a:spcPts val="0"/>
                        </a:spcAft>
                      </a:pPr>
                      <a:r>
                        <a:rPr lang="en-US" sz="1400">
                          <a:effectLst/>
                        </a:rPr>
                        <a:t>Citizenship</a:t>
                      </a:r>
                      <a:endParaRPr lang="ru-RU" sz="1100">
                        <a:effectLst/>
                      </a:endParaRPr>
                    </a:p>
                    <a:p>
                      <a:pPr algn="just">
                        <a:lnSpc>
                          <a:spcPct val="115000"/>
                        </a:lnSpc>
                        <a:spcAft>
                          <a:spcPts val="0"/>
                        </a:spcAft>
                      </a:pPr>
                      <a:r>
                        <a:rPr lang="en-US" sz="1400">
                          <a:effectLst/>
                        </a:rPr>
                        <a:t>Will and consent</a:t>
                      </a:r>
                      <a:endParaRPr lang="ru-RU" sz="1100">
                        <a:effectLst/>
                      </a:endParaRPr>
                    </a:p>
                    <a:p>
                      <a:pPr algn="just">
                        <a:lnSpc>
                          <a:spcPct val="115000"/>
                        </a:lnSpc>
                        <a:spcAft>
                          <a:spcPts val="0"/>
                        </a:spcAft>
                      </a:pPr>
                      <a:r>
                        <a:rPr lang="en-US" sz="1400">
                          <a:effectLst/>
                        </a:rPr>
                        <a:t>Political ideology</a:t>
                      </a:r>
                      <a:endParaRPr lang="ru-RU" sz="1100">
                        <a:effectLst/>
                      </a:endParaRPr>
                    </a:p>
                    <a:p>
                      <a:pPr algn="just">
                        <a:lnSpc>
                          <a:spcPct val="115000"/>
                        </a:lnSpc>
                        <a:spcAft>
                          <a:spcPts val="0"/>
                        </a:spcAft>
                      </a:pPr>
                      <a:r>
                        <a:rPr lang="en-US" sz="1400">
                          <a:effectLst/>
                        </a:rPr>
                        <a:t>Political institutions and rights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Cultural</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Religion</a:t>
                      </a:r>
                      <a:endParaRPr lang="ru-RU" sz="1100">
                        <a:effectLst/>
                      </a:endParaRPr>
                    </a:p>
                    <a:p>
                      <a:pPr algn="just">
                        <a:lnSpc>
                          <a:spcPct val="115000"/>
                        </a:lnSpc>
                        <a:spcAft>
                          <a:spcPts val="0"/>
                        </a:spcAft>
                      </a:pPr>
                      <a:r>
                        <a:rPr lang="en-US" sz="1400">
                          <a:effectLst/>
                        </a:rPr>
                        <a:t>Language</a:t>
                      </a:r>
                      <a:endParaRPr lang="ru-RU" sz="1100">
                        <a:effectLst/>
                      </a:endParaRPr>
                    </a:p>
                    <a:p>
                      <a:pPr algn="just">
                        <a:lnSpc>
                          <a:spcPct val="115000"/>
                        </a:lnSpc>
                        <a:spcAft>
                          <a:spcPts val="0"/>
                        </a:spcAft>
                      </a:pPr>
                      <a:r>
                        <a:rPr lang="en-US" sz="1400">
                          <a:effectLst/>
                        </a:rPr>
                        <a:t>traditions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Ethnic</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dirty="0">
                          <a:effectLst/>
                        </a:rPr>
                        <a:t>Ancestry</a:t>
                      </a:r>
                      <a:endParaRPr lang="ru-RU" sz="1100" dirty="0">
                        <a:effectLst/>
                      </a:endParaRPr>
                    </a:p>
                    <a:p>
                      <a:pPr algn="just">
                        <a:lnSpc>
                          <a:spcPct val="115000"/>
                        </a:lnSpc>
                        <a:spcAft>
                          <a:spcPts val="0"/>
                        </a:spcAft>
                      </a:pPr>
                      <a:r>
                        <a:rPr lang="en-US" sz="1400" dirty="0">
                          <a:effectLst/>
                        </a:rPr>
                        <a:t>Race </a:t>
                      </a:r>
                      <a:endParaRPr lang="ru-RU" sz="1100" dirty="0">
                        <a:effectLst/>
                        <a:latin typeface="Calibri"/>
                        <a:ea typeface="Calibri"/>
                        <a:cs typeface="Times New Roman"/>
                      </a:endParaRPr>
                    </a:p>
                  </a:txBody>
                  <a:tcPr marL="92873" marR="92873" marT="0" marB="0"/>
                </a:tc>
              </a:tr>
            </a:tbl>
          </a:graphicData>
        </a:graphic>
      </p:graphicFrame>
      <p:sp>
        <p:nvSpPr>
          <p:cNvPr id="2" name="Номер слайда 1"/>
          <p:cNvSpPr>
            <a:spLocks noGrp="1"/>
          </p:cNvSpPr>
          <p:nvPr>
            <p:ph type="sldNum" sz="quarter" idx="12"/>
          </p:nvPr>
        </p:nvSpPr>
        <p:spPr/>
        <p:txBody>
          <a:bodyPr/>
          <a:lstStyle/>
          <a:p>
            <a:fld id="{71DB307E-12E1-4C9F-A04D-8147D96B46F5}" type="slidenum">
              <a:rPr lang="ru-RU" smtClean="0"/>
              <a:t>12</a:t>
            </a:fld>
            <a:endParaRPr lang="ru-RU"/>
          </a:p>
        </p:txBody>
      </p:sp>
    </p:spTree>
    <p:extLst>
      <p:ext uri="{BB962C8B-B14F-4D97-AF65-F5344CB8AC3E}">
        <p14:creationId xmlns:p14="http://schemas.microsoft.com/office/powerpoint/2010/main" val="332139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можно понять какой тип нации?</a:t>
            </a:r>
            <a:endParaRPr lang="ru-RU" dirty="0"/>
          </a:p>
        </p:txBody>
      </p:sp>
      <p:sp>
        <p:nvSpPr>
          <p:cNvPr id="3" name="Объект 2"/>
          <p:cNvSpPr>
            <a:spLocks noGrp="1"/>
          </p:cNvSpPr>
          <p:nvPr>
            <p:ph idx="1"/>
          </p:nvPr>
        </p:nvSpPr>
        <p:spPr/>
        <p:txBody>
          <a:bodyPr/>
          <a:lstStyle/>
          <a:p>
            <a:pPr marL="0" indent="0">
              <a:buNone/>
            </a:pPr>
            <a:r>
              <a:rPr lang="ru-RU" dirty="0" smtClean="0"/>
              <a:t>Существуют два основных варианта: изучение политики государства и отношения членов нации. Политика государства в отношении национальной идентичности касается узкой части населения государства: политической элиты у власти. Такая политика может быстро измениться при смене правящих партий или коалиций.</a:t>
            </a:r>
            <a:endParaRPr lang="ru-RU" dirty="0"/>
          </a:p>
        </p:txBody>
      </p:sp>
    </p:spTree>
    <p:extLst>
      <p:ext uri="{BB962C8B-B14F-4D97-AF65-F5344CB8AC3E}">
        <p14:creationId xmlns:p14="http://schemas.microsoft.com/office/powerpoint/2010/main" val="130577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отношения членов общества к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Что касается отношения членов общества к национальной идентичности, основная проблема заключается в том, что многие ученые объединяют гражданскую государственность с политикой культурной ассимиляции.</a:t>
            </a:r>
            <a:endParaRPr lang="ru-RU" dirty="0"/>
          </a:p>
        </p:txBody>
      </p:sp>
    </p:spTree>
    <p:extLst>
      <p:ext uri="{BB962C8B-B14F-4D97-AF65-F5344CB8AC3E}">
        <p14:creationId xmlns:p14="http://schemas.microsoft.com/office/powerpoint/2010/main" val="75054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ученые</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Например, </a:t>
            </a:r>
            <a:r>
              <a:rPr lang="ru-RU" dirty="0" err="1" smtClean="0"/>
              <a:t>Брубейкер</a:t>
            </a:r>
            <a:r>
              <a:rPr lang="ru-RU" dirty="0" smtClean="0"/>
              <a:t> утверждает, что политика культурной ассимиляции предполагает политическую концепцию членства в нации. </a:t>
            </a:r>
            <a:r>
              <a:rPr lang="ru-RU" dirty="0" err="1" smtClean="0"/>
              <a:t>Кимлика</a:t>
            </a:r>
            <a:r>
              <a:rPr lang="ru-RU" dirty="0" smtClean="0"/>
              <a:t> аналогичным образом описывает, как этнические конфликты часто возникают в результате попыток гражданских националистов насильственно включить и ассимилировать этнические меньшинства в доминирующую культуру.</a:t>
            </a:r>
            <a:endParaRPr lang="ru-RU" dirty="0"/>
          </a:p>
        </p:txBody>
      </p:sp>
    </p:spTree>
    <p:extLst>
      <p:ext uri="{BB962C8B-B14F-4D97-AF65-F5344CB8AC3E}">
        <p14:creationId xmlns:p14="http://schemas.microsoft.com/office/powerpoint/2010/main" val="24765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подлинно гражданское представление о нации </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Но подлинно гражданское представление о нации не связано так напрямую с культурным единством. Людей в чисто гражданской нации объединяют такие черты, как общее гражданство, уважение к закону и государственным институтам, вера в набор политических принципов. Такие культурные маркеры, как язык, религия, не принимаются во внимание, если речь идет о чисто гражданской нации.</a:t>
            </a:r>
            <a:endParaRPr lang="ru-RU" dirty="0"/>
          </a:p>
        </p:txBody>
      </p:sp>
    </p:spTree>
    <p:extLst>
      <p:ext uri="{BB962C8B-B14F-4D97-AF65-F5344CB8AC3E}">
        <p14:creationId xmlns:p14="http://schemas.microsoft.com/office/powerpoint/2010/main" val="53762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Первый вариант - это идея о том, что государство должно быть по возможности нейтральным в культурном отношении и поощрять индивидуальные, а не коллективные права.</a:t>
            </a:r>
            <a:endParaRPr lang="ru-RU" dirty="0"/>
          </a:p>
        </p:txBody>
      </p:sp>
    </p:spTree>
    <p:extLst>
      <p:ext uri="{BB962C8B-B14F-4D97-AF65-F5344CB8AC3E}">
        <p14:creationId xmlns:p14="http://schemas.microsoft.com/office/powerpoint/2010/main" val="86714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Второй вариант - это политика </a:t>
            </a:r>
            <a:r>
              <a:rPr lang="ru-RU" dirty="0" err="1" smtClean="0"/>
              <a:t>мультикультурализма</a:t>
            </a:r>
            <a:r>
              <a:rPr lang="ru-RU" dirty="0" smtClean="0"/>
              <a:t>, при которой государство признает коллективные права и способствует сохранению или развитию культур меньшинств. Такая попытка основана на гражданском допущении меньшинств, поскольку в этой формулировке культурное единство является основой сильного национального государства. Здесь государство будет активно продвигать историю и культуру этнической группы большинства в сфере образования и языковой политики в качестве основы для построения национальной культуры.</a:t>
            </a:r>
            <a:endParaRPr lang="ru-RU" dirty="0"/>
          </a:p>
        </p:txBody>
      </p:sp>
    </p:spTree>
    <p:extLst>
      <p:ext uri="{BB962C8B-B14F-4D97-AF65-F5344CB8AC3E}">
        <p14:creationId xmlns:p14="http://schemas.microsoft.com/office/powerpoint/2010/main" val="331025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pPr marL="0" indent="0">
              <a:buNone/>
            </a:pPr>
            <a:r>
              <a:rPr lang="ru-RU" dirty="0" err="1"/>
              <a:t>Мультикультурная</a:t>
            </a:r>
            <a:r>
              <a:rPr lang="ru-RU" dirty="0"/>
              <a:t> модель предполагала наличие внутри общества культурных различий. Иммигранты считались полноправными участниками системы образования, рынка труда и жилья и т. д. Для такой модели приоритетными задачами являлись уравнение мигрантов и местного населения в политических и гражданских правах, а также равенство перед законом всех граждан, что обеспечивается законами о гражданстве. Прибывшие работники сохраняли мировоззрение, стиль жизни и систему ценностей, характерные для своей культуры. Предполагалось, что такое параллельное сосуществование непохожих друг на друга культур приведет к неизбежной интеграции и взаимному культурному обогащению. Однако основной целью мигрантов была трудовая деятельность на территории Германии, а не приобщение к немецкой культуре [14. С. 11]. Возросшая плотность населения на территории страны привела к увеличению расходов на социальную сферу, в связи с этим постоянно росла финансовая нагрузка на население. Это оказало негативное влияние на взаимодействие между различными группами населения: росло отрицательное отношение к иностранцам, которые стали рассматриваться немцами как причина нестабильности в государстве. Для немецкого населения был характерен страх перед слишком большим количеством иностранцев, что вызывало стремление к их вытеснению. Однако острая </a:t>
            </a:r>
            <a:r>
              <a:rPr lang="ru-RU" dirty="0" smtClean="0"/>
              <a:t>потребность</a:t>
            </a:r>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19</a:t>
            </a:fld>
            <a:endParaRPr lang="ru-RU"/>
          </a:p>
        </p:txBody>
      </p:sp>
    </p:spTree>
    <p:extLst>
      <p:ext uri="{BB962C8B-B14F-4D97-AF65-F5344CB8AC3E}">
        <p14:creationId xmlns:p14="http://schemas.microsoft.com/office/powerpoint/2010/main" val="45637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endParaRPr lang="ru-RU" dirty="0"/>
          </a:p>
        </p:txBody>
      </p:sp>
      <p:sp>
        <p:nvSpPr>
          <p:cNvPr id="3" name="Объект 2"/>
          <p:cNvSpPr>
            <a:spLocks noGrp="1"/>
          </p:cNvSpPr>
          <p:nvPr>
            <p:ph idx="1"/>
          </p:nvPr>
        </p:nvSpPr>
        <p:spPr/>
        <p:txBody>
          <a:bodyPr/>
          <a:lstStyle/>
          <a:p>
            <a:r>
              <a:rPr lang="ru-RU" dirty="0" smtClean="0"/>
              <a:t>Государственная политика построения нации в Казахстане</a:t>
            </a:r>
          </a:p>
          <a:p>
            <a:r>
              <a:rPr lang="ru-RU" dirty="0" smtClean="0"/>
              <a:t>Сложности и противоречия</a:t>
            </a:r>
            <a:endParaRPr lang="ru-RU" dirty="0"/>
          </a:p>
        </p:txBody>
      </p:sp>
    </p:spTree>
    <p:extLst>
      <p:ext uri="{BB962C8B-B14F-4D97-AF65-F5344CB8AC3E}">
        <p14:creationId xmlns:p14="http://schemas.microsoft.com/office/powerpoint/2010/main" val="336850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marL="0" indent="0">
              <a:buNone/>
            </a:pPr>
            <a:r>
              <a:rPr lang="ru-RU" dirty="0"/>
              <a:t>Вследствие </a:t>
            </a:r>
            <a:r>
              <a:rPr lang="ru-RU" dirty="0" smtClean="0"/>
              <a:t>иммиграционной </a:t>
            </a:r>
            <a:r>
              <a:rPr lang="ru-RU" dirty="0"/>
              <a:t>политики прошедших десятилетий крупные государства Европейского союза оказались переполнены иммигрантами из развивающихся стран, чуждых европейской культурной и религиозной традиции. Европейским государствам было сложно найти политические решения, позволяющие этим иммигрантам сохранить свою культурную идентичность и в то же время интегрироваться в политические и ценностные системы принявших их </a:t>
            </a:r>
            <a:r>
              <a:rPr lang="ru-RU" dirty="0" smtClean="0"/>
              <a:t>европейских обществ</a:t>
            </a:r>
            <a:r>
              <a:rPr lang="ru-RU" dirty="0"/>
              <a:t>. В реальности речь шла либо об ассимиляции, либо о возникновении «параллельных обществ».</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20</a:t>
            </a:fld>
            <a:endParaRPr lang="ru-RU"/>
          </a:p>
        </p:txBody>
      </p:sp>
    </p:spTree>
    <p:extLst>
      <p:ext uri="{BB962C8B-B14F-4D97-AF65-F5344CB8AC3E}">
        <p14:creationId xmlns:p14="http://schemas.microsoft.com/office/powerpoint/2010/main" val="416337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Кровь или почва</a:t>
            </a:r>
            <a:endParaRPr lang="ru-RU" dirty="0"/>
          </a:p>
        </p:txBody>
      </p:sp>
    </p:spTree>
    <p:extLst>
      <p:ext uri="{BB962C8B-B14F-4D97-AF65-F5344CB8AC3E}">
        <p14:creationId xmlns:p14="http://schemas.microsoft.com/office/powerpoint/2010/main" val="392302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After the collapse of the Soviet Union in 1991, the ethnically diverse population of Kazakhstan presented a great challenge for the new regime’s ethnic and identity-building policies. </a:t>
            </a:r>
            <a:endParaRPr lang="ru-RU" dirty="0" smtClean="0"/>
          </a:p>
          <a:p>
            <a:endParaRPr lang="ru-RU" dirty="0"/>
          </a:p>
        </p:txBody>
      </p:sp>
    </p:spTree>
    <p:extLst>
      <p:ext uri="{BB962C8B-B14F-4D97-AF65-F5344CB8AC3E}">
        <p14:creationId xmlns:p14="http://schemas.microsoft.com/office/powerpoint/2010/main" val="4252034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pPr marL="0" indent="0">
              <a:buNone/>
            </a:pPr>
            <a:r>
              <a:rPr lang="ru-RU" dirty="0" smtClean="0"/>
              <a:t>Гражданские нации были и остаются многоэтничными образованиями (за исключением небольших островных государств) с разной степенью культурной и политической консолидации. Подавляющее большинство наций включают несколько, а иногда десятки и сотни этнических общностей, говорящих на разных языках и исповедующих разные религии (напр., американская, индийская, малазийская, канадская, китайская, нигерийская, швейцарская). Обычно язык и культура наиболее многочисленной этнической общности обретают доминирующий (а иногда официальный) статус в гражданском сообществе – государстве, а культура малых групп или групп иммигрантского населения, называемых меньшинствами (см. Меньшинство этническое), подвергается ассимиляции и дискриминации. Согласно национальным законодательствам и международно-правовым нормам, представители меньшинств являются равноправными членами наций и обычно считают себя таковыми (индейские народы и натурализованные иммигрантские группы в странах Америки; корсиканцы и бретонцы во Франции; шотландцы, ирландцы, уэльсцы в Англии; </a:t>
            </a:r>
            <a:r>
              <a:rPr lang="ru-RU" dirty="0" err="1" smtClean="0"/>
              <a:t>квебекцы</a:t>
            </a:r>
            <a:r>
              <a:rPr lang="ru-RU" dirty="0" smtClean="0"/>
              <a:t>, индейцы, эскимосы, иммигрантские группы в Канаде; неханские народы в Китае). </a:t>
            </a:r>
            <a:endParaRPr lang="ru-RU" dirty="0"/>
          </a:p>
        </p:txBody>
      </p:sp>
    </p:spTree>
    <p:extLst>
      <p:ext uri="{BB962C8B-B14F-4D97-AF65-F5344CB8AC3E}">
        <p14:creationId xmlns:p14="http://schemas.microsoft.com/office/powerpoint/2010/main" val="314827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buNone/>
            </a:pPr>
            <a:r>
              <a:rPr lang="ru-RU" dirty="0" smtClean="0"/>
              <a:t>В ряде стран, где распространены идеология и практика этнического национализма или расизма, демографически и (или) политически господствующие этнические общности исключают других из понятия «нация» и даже отказывают в гражданстве, которые не </a:t>
            </a:r>
            <a:r>
              <a:rPr lang="ru-RU" dirty="0" smtClean="0"/>
              <a:t>относятся </a:t>
            </a:r>
            <a:r>
              <a:rPr lang="ru-RU" dirty="0" smtClean="0"/>
              <a:t>к господствующей этнической группе, переводя ситуацию (в  т.ч. законодательным путем) в различительную схему «нация и меньшинства»</a:t>
            </a:r>
            <a:endParaRPr lang="ru-RU" dirty="0"/>
          </a:p>
        </p:txBody>
      </p:sp>
    </p:spTree>
    <p:extLst>
      <p:ext uri="{BB962C8B-B14F-4D97-AF65-F5344CB8AC3E}">
        <p14:creationId xmlns:p14="http://schemas.microsoft.com/office/powerpoint/2010/main" val="287929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0000" lnSpcReduction="20000"/>
          </a:bodyPr>
          <a:lstStyle/>
          <a:p>
            <a:r>
              <a:rPr lang="ru-RU" dirty="0" err="1" smtClean="0"/>
              <a:t>Фра́нция</a:t>
            </a:r>
            <a:r>
              <a:rPr lang="ru-RU" dirty="0" smtClean="0"/>
              <a:t> (фр. </a:t>
            </a:r>
            <a:r>
              <a:rPr lang="ru-RU" dirty="0" err="1" smtClean="0"/>
              <a:t>France</a:t>
            </a:r>
            <a:r>
              <a:rPr lang="ru-RU" dirty="0" smtClean="0"/>
              <a:t>), официальное название </a:t>
            </a:r>
            <a:r>
              <a:rPr lang="ru-RU" dirty="0" err="1" smtClean="0"/>
              <a:t>Францу́зская</a:t>
            </a:r>
            <a:r>
              <a:rPr lang="ru-RU" dirty="0" smtClean="0"/>
              <a:t> </a:t>
            </a:r>
            <a:r>
              <a:rPr lang="ru-RU" dirty="0" err="1" smtClean="0"/>
              <a:t>Респу́блика</a:t>
            </a:r>
            <a:r>
              <a:rPr lang="ru-RU" dirty="0" smtClean="0"/>
              <a:t> (фр. </a:t>
            </a:r>
            <a:r>
              <a:rPr lang="ru-RU" dirty="0" err="1" smtClean="0"/>
              <a:t>République</a:t>
            </a:r>
            <a:r>
              <a:rPr lang="ru-RU" dirty="0" smtClean="0"/>
              <a:t> </a:t>
            </a:r>
            <a:r>
              <a:rPr lang="ru-RU" dirty="0" err="1" smtClean="0"/>
              <a:t>française</a:t>
            </a:r>
            <a:r>
              <a:rPr lang="ru-RU" dirty="0" smtClean="0"/>
              <a:t> — государство в Западной Европе. Население — 65,4 миллиона человек (январь 2010), в том числе около 90 процентов — граждане Франции. Верующие — преимущественно католики (80 % от числа верующих или 43 % от всего населения), при этом 45 % населения заявляют, что не принадлежат ни к одной религии.</a:t>
            </a:r>
          </a:p>
          <a:p>
            <a:endParaRPr lang="ru-RU" dirty="0" smtClean="0"/>
          </a:p>
          <a:p>
            <a:r>
              <a:rPr lang="ru-RU" dirty="0" smtClean="0"/>
              <a:t>Франция имеет один из самых больших приростов населения в Европе, который достигается, прежде всего, за счет иммиграции и рождаемости иммигрантов, проживающих в стране. Так, если в 2008 году ее население составляло 63,8 млн. человек, то через два года уже 65,4 млн.</a:t>
            </a:r>
          </a:p>
          <a:p>
            <a:endParaRPr lang="ru-RU" dirty="0" smtClean="0"/>
          </a:p>
          <a:p>
            <a:r>
              <a:rPr lang="ru-RU" dirty="0" smtClean="0"/>
              <a:t>Французская конституционная традиция запрещает деление людей по этническому признаку. Поэтому во французском политическом лексиконе не используется понятие «национальное меньшинство» и даже «национальность». В лексиконе французов слово «</a:t>
            </a:r>
            <a:r>
              <a:rPr lang="ru-RU" dirty="0" err="1" smtClean="0"/>
              <a:t>nationalité</a:t>
            </a:r>
            <a:r>
              <a:rPr lang="ru-RU" dirty="0" smtClean="0"/>
              <a:t>» означает исключительно «гражданство», а прилагательное «</a:t>
            </a:r>
            <a:r>
              <a:rPr lang="ru-RU" dirty="0" err="1" smtClean="0"/>
              <a:t>national</a:t>
            </a:r>
            <a:r>
              <a:rPr lang="ru-RU" dirty="0" smtClean="0"/>
              <a:t>, </a:t>
            </a:r>
            <a:r>
              <a:rPr lang="ru-RU" dirty="0" err="1" smtClean="0"/>
              <a:t>nationale</a:t>
            </a:r>
            <a:r>
              <a:rPr lang="ru-RU" dirty="0" smtClean="0"/>
              <a:t>» означает принадлежность к государству — Французской республике, поскольку Республика исходит из «</a:t>
            </a:r>
            <a:r>
              <a:rPr lang="ru-RU" dirty="0" err="1" smtClean="0"/>
              <a:t>nation</a:t>
            </a:r>
            <a:r>
              <a:rPr lang="ru-RU" dirty="0" smtClean="0"/>
              <a:t>» — народа, которому принадлежит государственный, национальный суверенитет, что зафиксировано в статье 3 Конституции Французской республики. Таким образом, официальной этнической статистики во Франции не существует. По неофициальным оценкам, более 10% населения Франции составляют этнические меньшинства</a:t>
            </a:r>
          </a:p>
          <a:p>
            <a:endParaRPr lang="ru-RU" dirty="0" smtClean="0"/>
          </a:p>
          <a:p>
            <a:r>
              <a:rPr lang="ru-RU" dirty="0" smtClean="0"/>
              <a:t>Отказ признавать этнические меньшинства привел к тому, что Франция не присоединилась к Рамочной конвенции по защите прав национальных меньшинств и к Европейской хартии региональных языков. Государство не вмешивается в образовательную сферу этнических меньшинств, в том числе в области образования.</a:t>
            </a:r>
          </a:p>
          <a:p>
            <a:endParaRPr lang="ru-RU" dirty="0" smtClean="0"/>
          </a:p>
        </p:txBody>
      </p:sp>
    </p:spTree>
    <p:extLst>
      <p:ext uri="{BB962C8B-B14F-4D97-AF65-F5344CB8AC3E}">
        <p14:creationId xmlns:p14="http://schemas.microsoft.com/office/powerpoint/2010/main" val="102302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smtClean="0"/>
              <a:t>Отстранившись от проблемы национального и религиозного образования меньшинств, власти создали вакуум, который был заполнен чуждыми европейским ценностям идеологическими течениями, в том числе экстремистского характера. Политика французского правительства в отношении этих "новых общин" строится, с одной стороны, на невмешательстве и на ассимиляционной доктрине интеграционного процесса (например, отсутствие государственных школ с национально-культурным компонентом или закон о запрете ношения женщинами </a:t>
            </a:r>
            <a:r>
              <a:rPr lang="ru-RU" dirty="0" err="1" smtClean="0"/>
              <a:t>хиджаба</a:t>
            </a:r>
            <a:r>
              <a:rPr lang="ru-RU" dirty="0" smtClean="0"/>
              <a:t>), а, с другой, на уступках исламскому меньшинству (запрет на рождественские елки, продажу свинины или спиртного в муниципалитетах с компактным расселением выходцев из мусульманских стран и т.д.).</a:t>
            </a:r>
          </a:p>
          <a:p>
            <a:endParaRPr lang="ru-RU" dirty="0" smtClean="0"/>
          </a:p>
          <a:p>
            <a:r>
              <a:rPr lang="ru-RU" dirty="0" smtClean="0"/>
              <a:t>Отрицая наличие меньшинств, государство освободило себя от их проблем, но получило куда большие проблемы, связанные с безопасностью своих граждан. Как уже указывалось, французская конституционная традиция гласит, что все граждане страны будут равны до тех пор, пока ни одна из групп не заявит о своих особых интересах. При этом она предполагает, что в основе французского национального государства лежит именно французская национально-культурная традиция. Это означает, что традиции титульного этноса (французов) составляют базис всей французской нации. Следовательно, титульная нация монопольно имеет свои преимущества. У остальных есть лишь одна привилегия - стать французами, пусть разного этнического или религиозного происхождения, т.е. добровольно ассимилироваться. Это статус-кво, который сформировался еще в 19 веке, но французская политическая элита не хочет ничего менять, несмотря на то, что на дворе 21 век.</a:t>
            </a:r>
          </a:p>
          <a:p>
            <a:endParaRPr lang="ru-RU" dirty="0" smtClean="0"/>
          </a:p>
          <a:p>
            <a:endParaRPr lang="ru-RU" dirty="0"/>
          </a:p>
        </p:txBody>
      </p:sp>
    </p:spTree>
    <p:extLst>
      <p:ext uri="{BB962C8B-B14F-4D97-AF65-F5344CB8AC3E}">
        <p14:creationId xmlns:p14="http://schemas.microsoft.com/office/powerpoint/2010/main" val="197775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smtClean="0"/>
              <a:t>К примеру, в 1999 году Франция подписала Европейскую хартию о региональных языках и языках меньшинств, но до сих пор не ратифицировала ее. Согласно подписанному документу она должна была предоставить отдельные языковые права таким традиционным региональным меньшинствам как баски, бретонцы, каталонцы, корсиканцы, голландцы, немцы и провансальцы. Но даже в таком виде Хартия оказалась не приемлемой. Принятие законопроекта означало бы изменение французской конституции, что требует участия Сената. Последний раз он отказал правительству в ратификации 27 октября 2015 года. При этом речь шла об этнических меньшинствах, культурно и исторически близких французам!</a:t>
            </a:r>
          </a:p>
          <a:p>
            <a:endParaRPr lang="ru-RU" dirty="0" smtClean="0"/>
          </a:p>
          <a:p>
            <a:endParaRPr lang="ru-RU" dirty="0"/>
          </a:p>
        </p:txBody>
      </p:sp>
    </p:spTree>
    <p:extLst>
      <p:ext uri="{BB962C8B-B14F-4D97-AF65-F5344CB8AC3E}">
        <p14:creationId xmlns:p14="http://schemas.microsoft.com/office/powerpoint/2010/main" val="130496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smtClean="0"/>
              <a:t>Все это не просто препятствует единству общества, но содействует тому, что во французском обществе формируются обособленные группы граждан, родившихся во Франции и имеющих французские паспорта, которые, в отличие от государства, не считают себя французами и исповедуют антигосударственные исламистские взгляды.</a:t>
            </a:r>
          </a:p>
          <a:p>
            <a:endParaRPr lang="ru-RU" dirty="0" smtClean="0"/>
          </a:p>
          <a:p>
            <a:r>
              <a:rPr lang="ru-RU" dirty="0" smtClean="0"/>
              <a:t>В итоге уровень ксенофобии в стране является одним из самых высоких в Европе, радикалы с обеих сторон успешно укрепляют свое влияние, а сама Франция была объявлена исламистами "страной джихада", которая в последние годы дает о себе знать рекордным числом террористических атак. Сегодня можно со всем основанием утверждать, что по уровню радикализма Франция лидирует в Европе, причем национальная политика страны позволяет предположить, что перспективы толерантности и общественной стабильности в этой стране крайне туманны.</a:t>
            </a:r>
          </a:p>
          <a:p>
            <a:endParaRPr lang="ru-RU" dirty="0"/>
          </a:p>
        </p:txBody>
      </p:sp>
    </p:spTree>
    <p:extLst>
      <p:ext uri="{BB962C8B-B14F-4D97-AF65-F5344CB8AC3E}">
        <p14:creationId xmlns:p14="http://schemas.microsoft.com/office/powerpoint/2010/main" val="233351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smtClean="0"/>
              <a:t>https://www.ru.civic-nation.org/?country=2</a:t>
            </a:r>
            <a:endParaRPr lang="ru-RU"/>
          </a:p>
        </p:txBody>
      </p:sp>
    </p:spTree>
    <p:extLst>
      <p:ext uri="{BB962C8B-B14F-4D97-AF65-F5344CB8AC3E}">
        <p14:creationId xmlns:p14="http://schemas.microsoft.com/office/powerpoint/2010/main" val="36720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47464"/>
            <a:ext cx="7772400" cy="1188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71DB307E-12E1-4C9F-A04D-8147D96B46F5}" type="slidenum">
              <a:rPr lang="ru-RU" smtClean="0">
                <a:solidFill>
                  <a:prstClr val="black">
                    <a:tint val="75000"/>
                  </a:prstClr>
                </a:solidFill>
              </a:rPr>
              <a:pPr/>
              <a:t>3</a:t>
            </a:fld>
            <a:endParaRPr lang="ru-RU">
              <a:solidFill>
                <a:prstClr val="black">
                  <a:tint val="75000"/>
                </a:prst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04" y="-595064"/>
            <a:ext cx="7772400" cy="1188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7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Официальная политика идентичности в РК</a:t>
            </a:r>
            <a:endParaRPr lang="ru-RU" dirty="0"/>
          </a:p>
        </p:txBody>
      </p:sp>
      <p:sp>
        <p:nvSpPr>
          <p:cNvPr id="3" name="Объект 2"/>
          <p:cNvSpPr>
            <a:spLocks noGrp="1"/>
          </p:cNvSpPr>
          <p:nvPr>
            <p:ph idx="1"/>
          </p:nvPr>
        </p:nvSpPr>
        <p:spPr/>
        <p:txBody>
          <a:bodyPr/>
          <a:lstStyle/>
          <a:p>
            <a:pPr marL="0" indent="0">
              <a:buNone/>
            </a:pPr>
            <a:r>
              <a:rPr lang="ru-RU" dirty="0" smtClean="0"/>
              <a:t>После распада СССР, было этнически разнообразное население в РК. Это была большая проблема в строительстве нации в РК.</a:t>
            </a:r>
            <a:endParaRPr lang="ru-RU" dirty="0"/>
          </a:p>
        </p:txBody>
      </p:sp>
    </p:spTree>
    <p:extLst>
      <p:ext uri="{BB962C8B-B14F-4D97-AF65-F5344CB8AC3E}">
        <p14:creationId xmlns:p14="http://schemas.microsoft.com/office/powerpoint/2010/main" val="3134961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Из Доктрины</a:t>
            </a:r>
            <a:br>
              <a:rPr lang="ru-RU" sz="2400" dirty="0" smtClean="0"/>
            </a:br>
            <a:r>
              <a:rPr lang="ru-RU" sz="2400" dirty="0"/>
              <a:t>Национального единства Казахстана</a:t>
            </a:r>
            <a:br>
              <a:rPr lang="ru-RU" sz="2400" dirty="0"/>
            </a:br>
            <a:r>
              <a:rPr lang="ru-RU" sz="2400" dirty="0"/>
              <a:t/>
            </a:r>
            <a:br>
              <a:rPr lang="ru-RU" sz="2400" dirty="0"/>
            </a:br>
            <a:endParaRPr lang="ru-RU" sz="2400" dirty="0"/>
          </a:p>
        </p:txBody>
      </p:sp>
      <p:sp>
        <p:nvSpPr>
          <p:cNvPr id="3" name="Объект 2"/>
          <p:cNvSpPr>
            <a:spLocks noGrp="1"/>
          </p:cNvSpPr>
          <p:nvPr>
            <p:ph idx="1"/>
          </p:nvPr>
        </p:nvSpPr>
        <p:spPr/>
        <p:txBody>
          <a:bodyPr>
            <a:normAutofit fontScale="92500" lnSpcReduction="20000"/>
          </a:bodyPr>
          <a:lstStyle/>
          <a:p>
            <a:pPr marL="0" indent="0">
              <a:buNone/>
            </a:pPr>
            <a:r>
              <a:rPr lang="ru-RU" dirty="0"/>
              <a:t>В Декларации "О государственном суверенитете Казахской ССР" и в Конституционном законе «О государственной Независимости Республики Казахстан» были провозглашены два принципа, определившие основы суверенитета и дальнейшей консолидации нации: во-первых, право казахского народа на самоопределение, ставшее условием для создания государства Казахстан, во-вторых, равные возможности для всех граждан страны.</a:t>
            </a:r>
            <a:r>
              <a:rPr lang="ru-RU"/>
              <a:t/>
            </a:r>
            <a:br>
              <a:rPr lang="ru-RU"/>
            </a:br>
            <a:r>
              <a:rPr lang="ru-RU" dirty="0"/>
              <a:t> </a:t>
            </a:r>
            <a:r>
              <a:rPr lang="ru-RU" dirty="0">
                <a:hlinkClick r:id="rId2"/>
              </a:rPr>
              <a:t>https://www.inform.kz/ru/doktrina-nacional-nogo-edinstva-kazahstana_a2263364</a:t>
            </a:r>
            <a:endParaRPr lang="ru-RU" dirty="0"/>
          </a:p>
          <a:p>
            <a:pPr marL="0" indent="0">
              <a:buNone/>
            </a:pPr>
            <a:endParaRPr lang="ru-RU" dirty="0"/>
          </a:p>
        </p:txBody>
      </p:sp>
    </p:spTree>
    <p:extLst>
      <p:ext uri="{BB962C8B-B14F-4D97-AF65-F5344CB8AC3E}">
        <p14:creationId xmlns:p14="http://schemas.microsoft.com/office/powerpoint/2010/main" val="1803365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Риторика гражданской нации сверху</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Официально правительство Казахстана демонстрировала риторику гражданской нации, и обещала народу страны укреплять дружбу между народами. Конституция 1995 г. отражала желание государства развивать национальные культуры и традиции всех этнических групп в стране. Все этнические группы имели национально-культурные центры и защиту под эгидой Ассамблеи народов Казахстана</a:t>
            </a:r>
            <a:endParaRPr lang="ru-RU" dirty="0"/>
          </a:p>
        </p:txBody>
      </p:sp>
    </p:spTree>
    <p:extLst>
      <p:ext uri="{BB962C8B-B14F-4D97-AF65-F5344CB8AC3E}">
        <p14:creationId xmlns:p14="http://schemas.microsoft.com/office/powerpoint/2010/main" val="145165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Конституции </a:t>
            </a:r>
            <a:r>
              <a:rPr lang="ru-RU" dirty="0"/>
              <a:t>РК</a:t>
            </a:r>
            <a:br>
              <a:rPr lang="ru-RU" dirty="0"/>
            </a:br>
            <a:r>
              <a:rPr lang="ru-RU" sz="3600" dirty="0"/>
              <a:t>принята на республиканском референдуме 30 августа 1995 года</a:t>
            </a:r>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«Мы</a:t>
            </a:r>
            <a:r>
              <a:rPr lang="ru-RU" dirty="0"/>
              <a:t>, народ Казахстана, объединенный общей исторической судьбой, созидая государственность на исконной казахской земле, сознавая себя миролюбивым гражданским обществом, приверженным идеалам свободы, равенства и согласия, желая занять достойное место в мировом сообществе, осознавая свою высокую ответственность перед нынешним и будущими поколениями, исходя из своего суверенного права, принимаем настоящую Конституцию</a:t>
            </a:r>
            <a:r>
              <a:rPr lang="ru-RU" dirty="0" smtClean="0"/>
              <a:t>.»</a:t>
            </a:r>
            <a:endParaRPr lang="ru-RU" dirty="0"/>
          </a:p>
        </p:txBody>
      </p:sp>
    </p:spTree>
    <p:extLst>
      <p:ext uri="{BB962C8B-B14F-4D97-AF65-F5344CB8AC3E}">
        <p14:creationId xmlns:p14="http://schemas.microsoft.com/office/powerpoint/2010/main" val="111722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1995 г.</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Основополагающими принципами деятельности Республики являются: общественное согласие и политическая стабильность, экономическое развитие на благо всего народа, казахстанский патриотизм, решение наиболее важных вопросов государственной жизни демократическими методами, включая голосование на республиканском референдуме или в Парламенте.</a:t>
            </a:r>
          </a:p>
        </p:txBody>
      </p:sp>
    </p:spTree>
    <p:extLst>
      <p:ext uri="{BB962C8B-B14F-4D97-AF65-F5344CB8AC3E}">
        <p14:creationId xmlns:p14="http://schemas.microsoft.com/office/powerpoint/2010/main" val="192198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РК</a:t>
            </a:r>
            <a:endParaRPr lang="ru-RU" dirty="0"/>
          </a:p>
        </p:txBody>
      </p:sp>
      <p:sp>
        <p:nvSpPr>
          <p:cNvPr id="3" name="Объект 2"/>
          <p:cNvSpPr>
            <a:spLocks noGrp="1"/>
          </p:cNvSpPr>
          <p:nvPr>
            <p:ph idx="1"/>
          </p:nvPr>
        </p:nvSpPr>
        <p:spPr/>
        <p:txBody>
          <a:bodyPr/>
          <a:lstStyle/>
          <a:p>
            <a:pPr marL="0" indent="0" fontAlgn="base">
              <a:buNone/>
            </a:pPr>
            <a:r>
              <a:rPr lang="ru-RU" b="1" dirty="0"/>
              <a:t>Статья 7</a:t>
            </a:r>
            <a:endParaRPr lang="ru-RU" dirty="0"/>
          </a:p>
          <a:p>
            <a:pPr fontAlgn="base"/>
            <a:r>
              <a:rPr lang="ru-RU" dirty="0"/>
              <a:t>1. В Республике Казахстан государственным является казахский язык.</a:t>
            </a:r>
          </a:p>
          <a:p>
            <a:pPr fontAlgn="base"/>
            <a:r>
              <a:rPr lang="ru-RU" dirty="0"/>
              <a:t>2. В государственных организациях и органах местного самоуправления </a:t>
            </a:r>
            <a:r>
              <a:rPr lang="ru-RU" u="sng" dirty="0">
                <a:hlinkClick r:id="rId2"/>
              </a:rPr>
              <a:t>наравне</a:t>
            </a:r>
            <a:r>
              <a:rPr lang="ru-RU" dirty="0"/>
              <a:t> с казахским официально употребляется русский язык.</a:t>
            </a:r>
          </a:p>
          <a:p>
            <a:endParaRPr lang="ru-RU" dirty="0"/>
          </a:p>
        </p:txBody>
      </p:sp>
    </p:spTree>
    <p:extLst>
      <p:ext uri="{BB962C8B-B14F-4D97-AF65-F5344CB8AC3E}">
        <p14:creationId xmlns:p14="http://schemas.microsoft.com/office/powerpoint/2010/main" val="370792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РК</a:t>
            </a:r>
            <a:endParaRPr lang="ru-RU" dirty="0"/>
          </a:p>
        </p:txBody>
      </p:sp>
      <p:sp>
        <p:nvSpPr>
          <p:cNvPr id="3" name="Объект 2"/>
          <p:cNvSpPr>
            <a:spLocks noGrp="1"/>
          </p:cNvSpPr>
          <p:nvPr>
            <p:ph idx="1"/>
          </p:nvPr>
        </p:nvSpPr>
        <p:spPr/>
        <p:txBody>
          <a:bodyPr>
            <a:normAutofit lnSpcReduction="10000"/>
          </a:bodyPr>
          <a:lstStyle/>
          <a:p>
            <a:pPr marL="0" indent="0" fontAlgn="base">
              <a:buNone/>
            </a:pPr>
            <a:r>
              <a:rPr lang="ru-RU" b="1" dirty="0"/>
              <a:t>Статья 14</a:t>
            </a:r>
            <a:endParaRPr lang="ru-RU" dirty="0"/>
          </a:p>
          <a:p>
            <a:pPr fontAlgn="base"/>
            <a:r>
              <a:rPr lang="ru-RU" dirty="0" smtClean="0"/>
              <a:t>2</a:t>
            </a:r>
            <a:r>
              <a:rPr lang="ru-RU" dirty="0"/>
              <a:t>. Никто не может подвергаться какой-либо дискриминации по мотивам происхождения, социального, должностного и имущественного положения, пола, </a:t>
            </a:r>
            <a:r>
              <a:rPr lang="ru-RU" dirty="0">
                <a:solidFill>
                  <a:srgbClr val="FF0000"/>
                </a:solidFill>
              </a:rPr>
              <a:t>расы, национальности, языка, отношения к религии, убеждений</a:t>
            </a:r>
            <a:r>
              <a:rPr lang="ru-RU" dirty="0"/>
              <a:t>, места жительства или по любым иным обстоятельствам.</a:t>
            </a:r>
          </a:p>
          <a:p>
            <a:endParaRPr lang="ru-RU" dirty="0"/>
          </a:p>
        </p:txBody>
      </p:sp>
    </p:spTree>
    <p:extLst>
      <p:ext uri="{BB962C8B-B14F-4D97-AF65-F5344CB8AC3E}">
        <p14:creationId xmlns:p14="http://schemas.microsoft.com/office/powerpoint/2010/main" val="310811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РК</a:t>
            </a:r>
            <a:endParaRPr lang="ru-RU" dirty="0"/>
          </a:p>
        </p:txBody>
      </p:sp>
      <p:sp>
        <p:nvSpPr>
          <p:cNvPr id="3" name="Объект 2"/>
          <p:cNvSpPr>
            <a:spLocks noGrp="1"/>
          </p:cNvSpPr>
          <p:nvPr>
            <p:ph idx="1"/>
          </p:nvPr>
        </p:nvSpPr>
        <p:spPr/>
        <p:txBody>
          <a:bodyPr>
            <a:normAutofit lnSpcReduction="10000"/>
          </a:bodyPr>
          <a:lstStyle/>
          <a:p>
            <a:pPr marL="0" indent="0" fontAlgn="base">
              <a:buNone/>
            </a:pPr>
            <a:r>
              <a:rPr lang="ru-RU" b="1" dirty="0"/>
              <a:t>Статья 19</a:t>
            </a:r>
            <a:endParaRPr lang="ru-RU" dirty="0"/>
          </a:p>
          <a:p>
            <a:pPr fontAlgn="base"/>
            <a:r>
              <a:rPr lang="ru-RU" dirty="0"/>
              <a:t>1. Каждый вправе определять и указывать или не указывать свою национальную, партийную и религиозную принадлежность.</a:t>
            </a:r>
          </a:p>
          <a:p>
            <a:pPr fontAlgn="base"/>
            <a:r>
              <a:rPr lang="ru-RU" dirty="0"/>
              <a:t>2. Каждый имеет право на пользование родным языком и культурой, на свободный выбор языка общения, воспитания, обучения и творчества.</a:t>
            </a:r>
          </a:p>
          <a:p>
            <a:pPr marL="0" indent="0">
              <a:buNone/>
            </a:pPr>
            <a:endParaRPr lang="ru-RU" dirty="0"/>
          </a:p>
        </p:txBody>
      </p:sp>
    </p:spTree>
    <p:extLst>
      <p:ext uri="{BB962C8B-B14F-4D97-AF65-F5344CB8AC3E}">
        <p14:creationId xmlns:p14="http://schemas.microsoft.com/office/powerpoint/2010/main" val="3439381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ДОКТРИНА НАЦИОНАЛЬНОГО ЕДИНСТВА КАЗАХСТАНА 29 Апреля 2010</a:t>
            </a:r>
            <a:br>
              <a:rPr lang="ru-RU" sz="2800" dirty="0"/>
            </a:br>
            <a:r>
              <a:rPr lang="ru-RU" sz="2800" dirty="0"/>
              <a:t/>
            </a:r>
            <a:br>
              <a:rPr lang="ru-RU" sz="2800" dirty="0"/>
            </a:b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Исходя из стремления </a:t>
            </a:r>
            <a:r>
              <a:rPr lang="ru-RU" b="1" dirty="0"/>
              <a:t>к созданию равных возможностей и достойных условий жизни для всех граждан Казахстана</a:t>
            </a:r>
            <a:r>
              <a:rPr lang="ru-RU" dirty="0"/>
              <a:t>, признания Всеобщей декларации прав человека, </a:t>
            </a:r>
            <a:r>
              <a:rPr lang="ru-RU" b="1" dirty="0"/>
              <a:t>осознания ответственности за судьбу нации</a:t>
            </a:r>
            <a:r>
              <a:rPr lang="ru-RU" dirty="0"/>
              <a:t>, созидания и укрепления национальной государственности на исконной казахской земле и других основополагающих принципов, изложенных в Декларации о государственном суверенитете, Конституционном законе о государственной Независимости и в Конституции Республики Казахстан, </a:t>
            </a:r>
            <a:r>
              <a:rPr lang="ru-RU" b="1" dirty="0"/>
              <a:t>предлагается обществу и нации Доктрина Национального единства </a:t>
            </a:r>
            <a:r>
              <a:rPr lang="ru-RU" b="1" dirty="0" smtClean="0"/>
              <a:t>Казахстана</a:t>
            </a:r>
            <a:endParaRPr lang="ru-RU" b="1" dirty="0"/>
          </a:p>
        </p:txBody>
      </p:sp>
    </p:spTree>
    <p:extLst>
      <p:ext uri="{BB962C8B-B14F-4D97-AF65-F5344CB8AC3E}">
        <p14:creationId xmlns:p14="http://schemas.microsoft.com/office/powerpoint/2010/main" val="1870223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Доктрина национального единства</a:t>
            </a:r>
            <a:endParaRPr lang="ru-RU" dirty="0"/>
          </a:p>
        </p:txBody>
      </p:sp>
      <p:sp>
        <p:nvSpPr>
          <p:cNvPr id="3" name="Объект 2"/>
          <p:cNvSpPr>
            <a:spLocks noGrp="1"/>
          </p:cNvSpPr>
          <p:nvPr>
            <p:ph idx="1"/>
          </p:nvPr>
        </p:nvSpPr>
        <p:spPr/>
        <p:txBody>
          <a:bodyPr>
            <a:normAutofit/>
          </a:bodyPr>
          <a:lstStyle/>
          <a:p>
            <a:pPr marL="0" indent="0">
              <a:buNone/>
            </a:pPr>
            <a:r>
              <a:rPr lang="ru-RU" dirty="0"/>
              <a:t>два принципа, определившие основы суверенитета и дальнейшей консолидации нации: </a:t>
            </a:r>
            <a:endParaRPr lang="ru-RU" dirty="0" smtClean="0"/>
          </a:p>
          <a:p>
            <a:pPr marL="0" indent="0">
              <a:buNone/>
            </a:pPr>
            <a:r>
              <a:rPr lang="ru-RU" dirty="0" smtClean="0"/>
              <a:t>во-первых</a:t>
            </a:r>
            <a:r>
              <a:rPr lang="ru-RU" dirty="0"/>
              <a:t>, право казахского народа на самоопределение, ставшее условием для создания государства Казахстан, </a:t>
            </a:r>
            <a:endParaRPr lang="ru-RU" dirty="0" smtClean="0"/>
          </a:p>
          <a:p>
            <a:pPr marL="0" indent="0">
              <a:buNone/>
            </a:pPr>
            <a:r>
              <a:rPr lang="ru-RU" dirty="0" smtClean="0"/>
              <a:t>во-вторых</a:t>
            </a:r>
            <a:r>
              <a:rPr lang="ru-RU" dirty="0"/>
              <a:t>, равные возможности для всех граждан страны.</a:t>
            </a:r>
          </a:p>
          <a:p>
            <a:pPr marL="0" indent="0">
              <a:buNone/>
            </a:pPr>
            <a:endParaRPr lang="ru-RU" dirty="0"/>
          </a:p>
        </p:txBody>
      </p:sp>
    </p:spTree>
    <p:extLst>
      <p:ext uri="{BB962C8B-B14F-4D97-AF65-F5344CB8AC3E}">
        <p14:creationId xmlns:p14="http://schemas.microsoft.com/office/powerpoint/2010/main" val="306471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many states and nations today contain both ethnic and civic components</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On the empirical side, most scholars who employ the civic/ethnic and West/East dichotomies assert that in reality </a:t>
            </a:r>
            <a:r>
              <a:rPr lang="en-US" b="1" dirty="0" smtClean="0"/>
              <a:t>many states and nations today contain both ethnic and civic components.</a:t>
            </a:r>
            <a:r>
              <a:rPr lang="en-US" dirty="0" smtClean="0"/>
              <a:t> Smith (1991) writes that every nationalism contains civic and ethnic elements in varying degrees and different forms. Sometimes civic and territorial elements </a:t>
            </a:r>
            <a:r>
              <a:rPr lang="en-US" dirty="0" err="1" smtClean="0"/>
              <a:t>perdominate</a:t>
            </a:r>
            <a:r>
              <a:rPr lang="en-US" dirty="0" smtClean="0"/>
              <a:t> at other times it is the ethnic and vernacular components that are emphasized. Still Smith does not deny the distinction between civic and ethnic nations. Calhoun writes that although France is seen as typical civic nation and Germany as ethnic nation they both include both ethnic claims and civil projects. </a:t>
            </a:r>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4</a:t>
            </a:fld>
            <a:endParaRPr lang="ru-RU"/>
          </a:p>
        </p:txBody>
      </p:sp>
    </p:spTree>
    <p:extLst>
      <p:ext uri="{BB962C8B-B14F-4D97-AF65-F5344CB8AC3E}">
        <p14:creationId xmlns:p14="http://schemas.microsoft.com/office/powerpoint/2010/main" val="1629820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Доктрины</a:t>
            </a:r>
            <a:endParaRPr lang="ru-RU" dirty="0"/>
          </a:p>
        </p:txBody>
      </p:sp>
      <p:sp>
        <p:nvSpPr>
          <p:cNvPr id="3" name="Объект 2"/>
          <p:cNvSpPr>
            <a:spLocks noGrp="1"/>
          </p:cNvSpPr>
          <p:nvPr>
            <p:ph idx="1"/>
          </p:nvPr>
        </p:nvSpPr>
        <p:spPr/>
        <p:txBody>
          <a:bodyPr>
            <a:normAutofit/>
          </a:bodyPr>
          <a:lstStyle/>
          <a:p>
            <a:pPr marL="0" indent="0">
              <a:buNone/>
            </a:pPr>
            <a:r>
              <a:rPr lang="ru-RU" b="1" dirty="0"/>
              <a:t>Мудрость и толерантность народа </a:t>
            </a:r>
            <a:r>
              <a:rPr lang="ru-RU" dirty="0"/>
              <a:t>послужили объединяющим началом для </a:t>
            </a:r>
            <a:r>
              <a:rPr lang="ru-RU" b="1" dirty="0"/>
              <a:t>консолидации всех граждан нового государства, вне зависимости от этнического происхождения, социальной, религиозной или иной принадлежности</a:t>
            </a:r>
            <a:r>
              <a:rPr lang="ru-RU" dirty="0"/>
              <a:t>. </a:t>
            </a:r>
          </a:p>
        </p:txBody>
      </p:sp>
    </p:spTree>
    <p:extLst>
      <p:ext uri="{BB962C8B-B14F-4D97-AF65-F5344CB8AC3E}">
        <p14:creationId xmlns:p14="http://schemas.microsoft.com/office/powerpoint/2010/main" val="2261409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a:t>«Единство в многообразии» стало нашим общим достоянием, а согласие между этносами - нашим главным достижением, символом Казахстана</a:t>
            </a:r>
          </a:p>
          <a:p>
            <a:endParaRPr lang="ru-RU" dirty="0"/>
          </a:p>
        </p:txBody>
      </p:sp>
    </p:spTree>
    <p:extLst>
      <p:ext uri="{BB962C8B-B14F-4D97-AF65-F5344CB8AC3E}">
        <p14:creationId xmlns:p14="http://schemas.microsoft.com/office/powerpoint/2010/main" val="31969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Доктрины</a:t>
            </a:r>
            <a:endParaRPr lang="ru-RU" dirty="0"/>
          </a:p>
        </p:txBody>
      </p:sp>
      <p:sp>
        <p:nvSpPr>
          <p:cNvPr id="3" name="Объект 2"/>
          <p:cNvSpPr>
            <a:spLocks noGrp="1"/>
          </p:cNvSpPr>
          <p:nvPr>
            <p:ph idx="1"/>
          </p:nvPr>
        </p:nvSpPr>
        <p:spPr/>
        <p:txBody>
          <a:bodyPr>
            <a:normAutofit/>
          </a:bodyPr>
          <a:lstStyle/>
          <a:p>
            <a:r>
              <a:rPr lang="ru-RU" dirty="0"/>
              <a:t>Если на этапе становления государства главной задачей была консолидация общества на основе межэтнической толерантности и общественного согласия, то на новом этапе развития страны стратегическим приоритетом становится достижение Национального Единства, основанного на признании общей для всех граждан системы ценностей и принципов.</a:t>
            </a:r>
          </a:p>
          <a:p>
            <a:endParaRPr lang="ru-RU" dirty="0"/>
          </a:p>
        </p:txBody>
      </p:sp>
    </p:spTree>
    <p:extLst>
      <p:ext uri="{BB962C8B-B14F-4D97-AF65-F5344CB8AC3E}">
        <p14:creationId xmlns:p14="http://schemas.microsoft.com/office/powerpoint/2010/main" val="8161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
            </a:r>
            <a:br>
              <a:rPr lang="ru-RU" sz="2700" dirty="0"/>
            </a:br>
            <a:r>
              <a:rPr lang="ru-RU" sz="3600" dirty="0">
                <a:latin typeface="Times New Roman" panose="02020603050405020304" pitchFamily="18" charset="0"/>
                <a:cs typeface="Times New Roman" panose="02020603050405020304" pitchFamily="18" charset="0"/>
              </a:rPr>
              <a:t>принципы Национального Единства Казахстана</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buNone/>
            </a:pPr>
            <a:r>
              <a:rPr lang="ru-RU" dirty="0"/>
              <a:t>I. «ОДНА СТРАНА - ОДНА СУДЬБА» Первым основным принципом, на котором основывается национальное единство, является осознание общности судьбы каждого гражданина и его Родины - Республики Казахстан. Наше национальное единство базируется на высокой степени соотнесения себя, независимо от этнического происхождения, с Казахстаном и его будущим.</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217343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II. «РАЗНОЕ ПРОИСХОЖДЕНИЕ - РАВНЫЕ ВОЗМОЖНОСТИ» </a:t>
            </a:r>
          </a:p>
        </p:txBody>
      </p:sp>
      <p:sp>
        <p:nvSpPr>
          <p:cNvPr id="3" name="Объект 2"/>
          <p:cNvSpPr>
            <a:spLocks noGrp="1"/>
          </p:cNvSpPr>
          <p:nvPr>
            <p:ph idx="1"/>
          </p:nvPr>
        </p:nvSpPr>
        <p:spPr/>
        <p:txBody>
          <a:bodyPr>
            <a:normAutofit/>
          </a:bodyPr>
          <a:lstStyle/>
          <a:p>
            <a:r>
              <a:rPr lang="ru-RU" dirty="0" smtClean="0"/>
              <a:t>Вторым </a:t>
            </a:r>
            <a:r>
              <a:rPr lang="ru-RU" dirty="0"/>
              <a:t>основным принципом, на котором основывается наше национальное единство, является равенство возможностей для всех граждан, независимо от этнического или иного происхождения, вероисповедания и социального положения.</a:t>
            </a:r>
          </a:p>
          <a:p>
            <a:pPr marL="0" indent="0">
              <a:buNone/>
            </a:pPr>
            <a:endParaRPr lang="ru-RU" dirty="0"/>
          </a:p>
        </p:txBody>
      </p:sp>
    </p:spTree>
    <p:extLst>
      <p:ext uri="{BB962C8B-B14F-4D97-AF65-F5344CB8AC3E}">
        <p14:creationId xmlns:p14="http://schemas.microsoft.com/office/powerpoint/2010/main" val="3338601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реализуется этот принцип?</a:t>
            </a:r>
            <a:endParaRPr lang="ru-RU" dirty="0"/>
          </a:p>
        </p:txBody>
      </p:sp>
      <p:sp>
        <p:nvSpPr>
          <p:cNvPr id="3" name="Объект 2"/>
          <p:cNvSpPr>
            <a:spLocks noGrp="1"/>
          </p:cNvSpPr>
          <p:nvPr>
            <p:ph idx="1"/>
          </p:nvPr>
        </p:nvSpPr>
        <p:spPr/>
        <p:txBody>
          <a:bodyPr>
            <a:normAutofit lnSpcReduction="10000"/>
          </a:bodyPr>
          <a:lstStyle/>
          <a:p>
            <a:r>
              <a:rPr lang="ru-RU" dirty="0"/>
              <a:t>равенства прав и свобод человека и гражданина, вне зависимости от его расы, этнического происхождения, языка, вероисповедания, а также принадлежности к социальным группам или общественным организациям и партиям</a:t>
            </a:r>
            <a:r>
              <a:rPr lang="ru-RU" dirty="0" smtClean="0"/>
              <a:t>;</a:t>
            </a:r>
          </a:p>
          <a:p>
            <a:r>
              <a:rPr lang="ru-RU" dirty="0" smtClean="0"/>
              <a:t> </a:t>
            </a:r>
            <a:r>
              <a:rPr lang="ru-RU" dirty="0"/>
              <a:t>предупреждения и пресечения межэтнической и межконфессиональной розни в обществе; </a:t>
            </a:r>
          </a:p>
        </p:txBody>
      </p:sp>
    </p:spTree>
    <p:extLst>
      <p:ext uri="{BB962C8B-B14F-4D97-AF65-F5344CB8AC3E}">
        <p14:creationId xmlns:p14="http://schemas.microsoft.com/office/powerpoint/2010/main" val="41315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реализуется этот принцип?</a:t>
            </a:r>
          </a:p>
        </p:txBody>
      </p:sp>
      <p:sp>
        <p:nvSpPr>
          <p:cNvPr id="3" name="Объект 2"/>
          <p:cNvSpPr>
            <a:spLocks noGrp="1"/>
          </p:cNvSpPr>
          <p:nvPr>
            <p:ph idx="1"/>
          </p:nvPr>
        </p:nvSpPr>
        <p:spPr/>
        <p:txBody>
          <a:bodyPr>
            <a:normAutofit lnSpcReduction="10000"/>
          </a:bodyPr>
          <a:lstStyle/>
          <a:p>
            <a:r>
              <a:rPr lang="ru-RU" dirty="0"/>
              <a:t>законодательного запрещения политических организаций, формируемых по этническому или религиозному принципу; </a:t>
            </a:r>
            <a:endParaRPr lang="ru-RU" dirty="0" smtClean="0"/>
          </a:p>
          <a:p>
            <a:r>
              <a:rPr lang="ru-RU" dirty="0" smtClean="0"/>
              <a:t>объективного </a:t>
            </a:r>
            <a:r>
              <a:rPr lang="ru-RU" dirty="0"/>
              <a:t>освещения в средствах массовой информации вопросов межэтнических отношений, с соблюдением общепринятых этических норм и принципов; </a:t>
            </a:r>
          </a:p>
          <a:p>
            <a:endParaRPr lang="ru-RU" dirty="0"/>
          </a:p>
        </p:txBody>
      </p:sp>
    </p:spTree>
    <p:extLst>
      <p:ext uri="{BB962C8B-B14F-4D97-AF65-F5344CB8AC3E}">
        <p14:creationId xmlns:p14="http://schemas.microsoft.com/office/powerpoint/2010/main" val="2477940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реализуется этот принцип?</a:t>
            </a:r>
          </a:p>
        </p:txBody>
      </p:sp>
      <p:sp>
        <p:nvSpPr>
          <p:cNvPr id="3" name="Объект 2"/>
          <p:cNvSpPr>
            <a:spLocks noGrp="1"/>
          </p:cNvSpPr>
          <p:nvPr>
            <p:ph idx="1"/>
          </p:nvPr>
        </p:nvSpPr>
        <p:spPr/>
        <p:txBody>
          <a:bodyPr>
            <a:normAutofit fontScale="85000" lnSpcReduction="10000"/>
          </a:bodyPr>
          <a:lstStyle/>
          <a:p>
            <a:r>
              <a:rPr lang="ru-RU" dirty="0"/>
              <a:t>дальнейшего совершенствования механизмов реализации гражданского равноправия; </a:t>
            </a:r>
            <a:endParaRPr lang="ru-RU" dirty="0" smtClean="0"/>
          </a:p>
          <a:p>
            <a:r>
              <a:rPr lang="ru-RU" dirty="0" smtClean="0"/>
              <a:t>ускоренного </a:t>
            </a:r>
            <a:r>
              <a:rPr lang="ru-RU" dirty="0"/>
              <a:t>формирования среднего класса как социальной базы укрепления национального единства; </a:t>
            </a:r>
            <a:endParaRPr lang="ru-RU" dirty="0" smtClean="0"/>
          </a:p>
          <a:p>
            <a:r>
              <a:rPr lang="ru-RU" dirty="0" smtClean="0"/>
              <a:t>соблюдения </a:t>
            </a:r>
            <a:r>
              <a:rPr lang="ru-RU" dirty="0"/>
              <a:t>гражданских прав каждого и равной ответственности всех граждан перед законом; </a:t>
            </a:r>
            <a:endParaRPr lang="ru-RU" dirty="0" smtClean="0"/>
          </a:p>
          <a:p>
            <a:r>
              <a:rPr lang="ru-RU" dirty="0" smtClean="0"/>
              <a:t>социально-экономического </a:t>
            </a:r>
            <a:r>
              <a:rPr lang="ru-RU" dirty="0"/>
              <a:t>и культурного развития сельских территорий</a:t>
            </a:r>
            <a:r>
              <a:rPr lang="ru-RU" dirty="0" smtClean="0"/>
              <a:t>,</a:t>
            </a:r>
          </a:p>
          <a:p>
            <a:r>
              <a:rPr lang="ru-RU" dirty="0" smtClean="0"/>
              <a:t> </a:t>
            </a:r>
            <a:r>
              <a:rPr lang="ru-RU" dirty="0"/>
              <a:t>регулирования процессов миграции и урбанизации.</a:t>
            </a:r>
          </a:p>
          <a:p>
            <a:endParaRPr lang="ru-RU" dirty="0"/>
          </a:p>
        </p:txBody>
      </p:sp>
    </p:spTree>
    <p:extLst>
      <p:ext uri="{BB962C8B-B14F-4D97-AF65-F5344CB8AC3E}">
        <p14:creationId xmlns:p14="http://schemas.microsoft.com/office/powerpoint/2010/main" val="3106524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Доктрина станет главным инструментом процесса консолидации казахстанского общества.</a:t>
            </a:r>
          </a:p>
          <a:p>
            <a:pPr marL="0" indent="0">
              <a:buNone/>
            </a:pPr>
            <a:endParaRPr lang="ru-RU" dirty="0"/>
          </a:p>
        </p:txBody>
      </p:sp>
    </p:spTree>
    <p:extLst>
      <p:ext uri="{BB962C8B-B14F-4D97-AF65-F5344CB8AC3E}">
        <p14:creationId xmlns:p14="http://schemas.microsoft.com/office/powerpoint/2010/main" val="1912286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Законы по этническим </a:t>
            </a:r>
            <a:r>
              <a:rPr lang="ru-RU" dirty="0" smtClean="0"/>
              <a:t>вопросам</a:t>
            </a:r>
            <a:endParaRPr lang="ru-RU" dirty="0"/>
          </a:p>
        </p:txBody>
      </p:sp>
      <p:sp>
        <p:nvSpPr>
          <p:cNvPr id="3" name="Объект 2"/>
          <p:cNvSpPr>
            <a:spLocks noGrp="1"/>
          </p:cNvSpPr>
          <p:nvPr>
            <p:ph idx="1"/>
          </p:nvPr>
        </p:nvSpPr>
        <p:spPr/>
        <p:txBody>
          <a:bodyPr>
            <a:normAutofit/>
          </a:bodyPr>
          <a:lstStyle/>
          <a:p>
            <a:pPr marL="0" indent="0">
              <a:buNone/>
            </a:pPr>
            <a:r>
              <a:rPr lang="ru-RU" dirty="0"/>
              <a:t>Законы по этническим вопросам кажутся довольно терпимыми по сравнению с законами некоторых других постсоветских государств. Например, законы Эстонии и Латвии долгое время требовали проведения тестов на знание языка для </a:t>
            </a:r>
            <a:r>
              <a:rPr lang="ru-RU" dirty="0" err="1"/>
              <a:t>неэстонцев</a:t>
            </a:r>
            <a:r>
              <a:rPr lang="ru-RU" dirty="0"/>
              <a:t> и </a:t>
            </a:r>
            <a:r>
              <a:rPr lang="ru-RU" dirty="0" err="1"/>
              <a:t>нелатышей</a:t>
            </a:r>
            <a:r>
              <a:rPr lang="ru-RU" dirty="0"/>
              <a:t>, а также вводили ограничения на получение прав на гражданство для тех, кто прибыл и поселился в советское время.</a:t>
            </a:r>
          </a:p>
        </p:txBody>
      </p:sp>
    </p:spTree>
    <p:extLst>
      <p:ext uri="{BB962C8B-B14F-4D97-AF65-F5344CB8AC3E}">
        <p14:creationId xmlns:p14="http://schemas.microsoft.com/office/powerpoint/2010/main" val="253343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В реальности сегодня многие государства и нации имеют компоненты и гражданского и этнического национализма</a:t>
            </a:r>
            <a:endParaRPr lang="ru-RU" sz="2800" dirty="0"/>
          </a:p>
        </p:txBody>
      </p:sp>
      <p:sp>
        <p:nvSpPr>
          <p:cNvPr id="3" name="Объект 2"/>
          <p:cNvSpPr>
            <a:spLocks noGrp="1"/>
          </p:cNvSpPr>
          <p:nvPr>
            <p:ph idx="1"/>
          </p:nvPr>
        </p:nvSpPr>
        <p:spPr/>
        <p:txBody>
          <a:bodyPr/>
          <a:lstStyle/>
          <a:p>
            <a:pPr marL="0" indent="0">
              <a:buNone/>
            </a:pPr>
            <a:r>
              <a:rPr lang="ru-RU" dirty="0" smtClean="0"/>
              <a:t>Практически, большинство исследователей сегодня, которые работают на противопоставлениях гражданского</a:t>
            </a:r>
            <a:r>
              <a:rPr lang="en-US" dirty="0" smtClean="0"/>
              <a:t>/</a:t>
            </a:r>
            <a:r>
              <a:rPr lang="ru-RU" dirty="0" smtClean="0"/>
              <a:t>этнического понимания нации и </a:t>
            </a:r>
            <a:r>
              <a:rPr lang="en-US" dirty="0" smtClean="0"/>
              <a:t> </a:t>
            </a:r>
            <a:r>
              <a:rPr lang="ru-RU" dirty="0" smtClean="0"/>
              <a:t>Запад</a:t>
            </a:r>
            <a:r>
              <a:rPr lang="en-US" dirty="0" smtClean="0"/>
              <a:t>/</a:t>
            </a:r>
            <a:r>
              <a:rPr lang="ru-RU" dirty="0" smtClean="0"/>
              <a:t>Восток утверждают, что реальности сегодня многие государства и нации имеют компоненты и гражданского и этнического национализма</a:t>
            </a:r>
            <a:endParaRPr lang="ru-RU" dirty="0"/>
          </a:p>
        </p:txBody>
      </p:sp>
    </p:spTree>
    <p:extLst>
      <p:ext uri="{BB962C8B-B14F-4D97-AF65-F5344CB8AC3E}">
        <p14:creationId xmlns:p14="http://schemas.microsoft.com/office/powerpoint/2010/main" val="3734107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Статус Казахского языка в</a:t>
            </a:r>
            <a:br>
              <a:rPr lang="ru-RU" dirty="0" smtClean="0"/>
            </a:br>
            <a:r>
              <a:rPr lang="ru-RU" dirty="0" smtClean="0"/>
              <a:t>советское время</a:t>
            </a:r>
            <a:endParaRPr lang="ru-RU" dirty="0"/>
          </a:p>
        </p:txBody>
      </p:sp>
      <p:sp>
        <p:nvSpPr>
          <p:cNvPr id="3" name="Объект 2"/>
          <p:cNvSpPr>
            <a:spLocks noGrp="1"/>
          </p:cNvSpPr>
          <p:nvPr>
            <p:ph idx="1"/>
          </p:nvPr>
        </p:nvSpPr>
        <p:spPr/>
        <p:txBody>
          <a:bodyPr>
            <a:normAutofit fontScale="77500" lnSpcReduction="20000"/>
          </a:bodyPr>
          <a:lstStyle/>
          <a:p>
            <a:r>
              <a:rPr lang="ru-RU" dirty="0"/>
              <a:t>С одной стороны, на протяжении советской эпохи и особенно на ранних этапах советский режим создал значительное количество школ с казахским языком обучения, которых раньше не было; с другой стороны, на более поздних этапах советской власти количество школ с казахским языком обучения резко сократилось. Русскоязычные школы Казахстана советской эпохи предлагали уроки казахского языка, но большинство учеников не воспринимали это требование очень серьезно, и русские обычно заканчивали школы без знания казахского или с очень минимальным знанием казахского языка и не чувствовали необходимости улучшать его. </a:t>
            </a:r>
          </a:p>
        </p:txBody>
      </p:sp>
    </p:spTree>
    <p:extLst>
      <p:ext uri="{BB962C8B-B14F-4D97-AF65-F5344CB8AC3E}">
        <p14:creationId xmlns:p14="http://schemas.microsoft.com/office/powerpoint/2010/main" val="1894192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Статус Казахского языка в</a:t>
            </a:r>
            <a:br>
              <a:rPr lang="ru-RU" dirty="0"/>
            </a:br>
            <a:r>
              <a:rPr lang="ru-RU" dirty="0"/>
              <a:t>советское время</a:t>
            </a:r>
          </a:p>
        </p:txBody>
      </p:sp>
      <p:sp>
        <p:nvSpPr>
          <p:cNvPr id="3" name="Объект 2"/>
          <p:cNvSpPr>
            <a:spLocks noGrp="1"/>
          </p:cNvSpPr>
          <p:nvPr>
            <p:ph idx="1"/>
          </p:nvPr>
        </p:nvSpPr>
        <p:spPr/>
        <p:txBody>
          <a:bodyPr>
            <a:normAutofit fontScale="77500" lnSpcReduction="20000"/>
          </a:bodyPr>
          <a:lstStyle/>
          <a:p>
            <a:r>
              <a:rPr lang="ru-RU" dirty="0"/>
              <a:t>Более того, в советское время русский был единственным языком, необходимым для успешной карьеры; поэтому большинство городских казахов обучались в русских школах, детских садах и университетах и ​​стали использовать русский язык в качестве основного средства общения. Согласно переписи 1989 года, более 80 процентов населения Казахстана либо были носителями русского языка, либо свободно говорили на нем, и лишь около 40 процентов заявили, что свободно владеют казахским языком; Поскольку 40 процентов населения составляли этнические казахи, это подтверждает, что знал казахский </a:t>
            </a:r>
            <a:r>
              <a:rPr lang="ru-RU" dirty="0" smtClean="0"/>
              <a:t>язык один из </a:t>
            </a:r>
            <a:r>
              <a:rPr lang="ru-RU" dirty="0"/>
              <a:t>шести </a:t>
            </a:r>
            <a:r>
              <a:rPr lang="ru-RU" dirty="0" smtClean="0"/>
              <a:t>казахов.</a:t>
            </a:r>
            <a:endParaRPr lang="ru-RU" dirty="0"/>
          </a:p>
        </p:txBody>
      </p:sp>
    </p:spTree>
    <p:extLst>
      <p:ext uri="{BB962C8B-B14F-4D97-AF65-F5344CB8AC3E}">
        <p14:creationId xmlns:p14="http://schemas.microsoft.com/office/powerpoint/2010/main" val="3211831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 о языке (языках) 1989 года</a:t>
            </a:r>
          </a:p>
        </p:txBody>
      </p:sp>
      <p:sp>
        <p:nvSpPr>
          <p:cNvPr id="3" name="Объект 2"/>
          <p:cNvSpPr>
            <a:spLocks noGrp="1"/>
          </p:cNvSpPr>
          <p:nvPr>
            <p:ph idx="1"/>
          </p:nvPr>
        </p:nvSpPr>
        <p:spPr/>
        <p:txBody>
          <a:bodyPr/>
          <a:lstStyle/>
          <a:p>
            <a:r>
              <a:rPr lang="ru-RU" dirty="0"/>
              <a:t>Закон о языке (языках) 1989 года в Казахстане, как и в других республиках, был важным символическим маркером, хотя на самом деле были предприняты очень ограниченные усилия с точки зрения его реализации.</a:t>
            </a:r>
          </a:p>
        </p:txBody>
      </p:sp>
    </p:spTree>
    <p:extLst>
      <p:ext uri="{BB962C8B-B14F-4D97-AF65-F5344CB8AC3E}">
        <p14:creationId xmlns:p14="http://schemas.microsoft.com/office/powerpoint/2010/main" val="3520581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статус казахского как государственного языка и русского как языка межнационального общения</a:t>
            </a:r>
            <a:endParaRPr lang="ru-RU" sz="2400" dirty="0"/>
          </a:p>
        </p:txBody>
      </p:sp>
      <p:sp>
        <p:nvSpPr>
          <p:cNvPr id="3" name="Объект 2"/>
          <p:cNvSpPr>
            <a:spLocks noGrp="1"/>
          </p:cNvSpPr>
          <p:nvPr>
            <p:ph idx="1"/>
          </p:nvPr>
        </p:nvSpPr>
        <p:spPr/>
        <p:txBody>
          <a:bodyPr/>
          <a:lstStyle/>
          <a:p>
            <a:r>
              <a:rPr lang="ru-RU" dirty="0"/>
              <a:t>После обретения независимости Конституция Казахстана 1993 года подтвердила статус казахского как государственного языка и русского как языка межнационального общения.</a:t>
            </a:r>
          </a:p>
        </p:txBody>
      </p:sp>
    </p:spTree>
    <p:extLst>
      <p:ext uri="{BB962C8B-B14F-4D97-AF65-F5344CB8AC3E}">
        <p14:creationId xmlns:p14="http://schemas.microsoft.com/office/powerpoint/2010/main" val="4190619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Конституция 1995 статус русского языка</a:t>
            </a:r>
            <a:endParaRPr lang="ru-RU" dirty="0"/>
          </a:p>
        </p:txBody>
      </p:sp>
      <p:sp>
        <p:nvSpPr>
          <p:cNvPr id="3" name="Объект 2"/>
          <p:cNvSpPr>
            <a:spLocks noGrp="1"/>
          </p:cNvSpPr>
          <p:nvPr>
            <p:ph idx="1"/>
          </p:nvPr>
        </p:nvSpPr>
        <p:spPr/>
        <p:txBody>
          <a:bodyPr/>
          <a:lstStyle/>
          <a:p>
            <a:r>
              <a:rPr lang="ru-RU" dirty="0"/>
              <a:t>Однако в 1995 году новая Конституция внесла поправки в эту ситуацию и, продолжая предоставлять казахскому языку статус единственного государственного языка, она также разрешила официально использовать русский язык на равной основе в государственных органах и местных органах самоуправления.</a:t>
            </a:r>
          </a:p>
        </p:txBody>
      </p:sp>
    </p:spTree>
    <p:extLst>
      <p:ext uri="{BB962C8B-B14F-4D97-AF65-F5344CB8AC3E}">
        <p14:creationId xmlns:p14="http://schemas.microsoft.com/office/powerpoint/2010/main" val="878253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Законе о языках, принятом в июле 1997 года</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Статус языка дополнительно уточняется в Законе о языках, принятом в июле 1997 года, в котором также говорится, что «каждый гражданин Республики Казахстан обязан владеть государственным языком». Закон также устранил статус русского языка как языка межнационального общения, но разрешил его использование наравне с государственным языком в государственных организациях и органах местного самоуправления. Установлена квота на </a:t>
            </a:r>
            <a:r>
              <a:rPr lang="ru-RU" dirty="0" err="1"/>
              <a:t>казахскоязычное</a:t>
            </a:r>
            <a:r>
              <a:rPr lang="ru-RU" dirty="0"/>
              <a:t> вещание в электронных СМИ. Согласно закону, принятому в 1997 году, количество радио- и телеканалов на казахском языке должно быть не менее общего количества эфирного времени на других языках. В средствах массовой информации была установлена квота на вещание на казахском языке, а телепередачи и радиоканалы на казахском языке не должны были иметь меньше общего количества эфирного времени на других языках.</a:t>
            </a:r>
          </a:p>
        </p:txBody>
      </p:sp>
    </p:spTree>
    <p:extLst>
      <p:ext uri="{BB962C8B-B14F-4D97-AF65-F5344CB8AC3E}">
        <p14:creationId xmlns:p14="http://schemas.microsoft.com/office/powerpoint/2010/main" val="242993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Как обстоит в других постсоветских</a:t>
            </a:r>
            <a:r>
              <a:rPr lang="en-US" dirty="0"/>
              <a:t/>
            </a:r>
            <a:br>
              <a:rPr lang="en-US" dirty="0"/>
            </a:br>
            <a:r>
              <a:rPr lang="ru-RU" dirty="0" smtClean="0"/>
              <a:t> странах?</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ru-RU" dirty="0"/>
              <a:t>Наиболее остро ситуация на протяжении последних 20 лет обстоит в Туркмении. Президент Сапармурат Ниязов (1990—2006), взявший в национальной политике курс на построение мононационального туркменского государства, законодательно лишил русский язык статуса государственного или даже официального. Лишение государственного финансирования русскоязычных средств массовой информации и печати, запрет на ввоз русскоязычной литературы и прессы, а также перевод всего образования на туркменский язык, равно как и перевод письменности последнего с кириллицы на латиницу, — все это должно было создать условия для преимущественного развития носителей туркменского языка. Вплоть до 2007 г. изучение русского языка в Туркмении возможно было только в школе при российском посольстве в Ашхабаде [40]. В этих условиях наиболее малочисленная на постсоветском пространстве русскоязычная диаспора вынуждена либо приспосабливаться к новой жизни, либо покидать страну. Гурбангулы Бердымухаммедов, продолжив в основных чертах национальную политику предшественника, тем не менее разрешил преподавание русского языка в туркменских школах, что, впрочем, лишь в малой степени способствовало его возрождению в этой стране. </a:t>
            </a:r>
            <a:endParaRPr lang="en-US" dirty="0"/>
          </a:p>
        </p:txBody>
      </p:sp>
    </p:spTree>
    <p:extLst>
      <p:ext uri="{BB962C8B-B14F-4D97-AF65-F5344CB8AC3E}">
        <p14:creationId xmlns:p14="http://schemas.microsoft.com/office/powerpoint/2010/main" val="2526403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проблема русского языка стоит в странах Балтии </a:t>
            </a:r>
            <a:endParaRPr lang="en-US" dirty="0"/>
          </a:p>
        </p:txBody>
      </p:sp>
      <p:sp>
        <p:nvSpPr>
          <p:cNvPr id="3" name="Content Placeholder 2"/>
          <p:cNvSpPr>
            <a:spLocks noGrp="1"/>
          </p:cNvSpPr>
          <p:nvPr>
            <p:ph idx="1"/>
          </p:nvPr>
        </p:nvSpPr>
        <p:spPr/>
        <p:txBody>
          <a:bodyPr/>
          <a:lstStyle/>
          <a:p>
            <a:pPr marL="0" indent="0">
              <a:buNone/>
            </a:pPr>
            <a:r>
              <a:rPr lang="ru-RU" dirty="0"/>
              <a:t>Достаточно остро проблема русского языка стоит в странах Балтии (за исключением Литвы, где число русских составляет менее 6% и языковой вопрос фактически уже не актуален) </a:t>
            </a:r>
            <a:endParaRPr lang="en-US" dirty="0"/>
          </a:p>
        </p:txBody>
      </p:sp>
    </p:spTree>
    <p:extLst>
      <p:ext uri="{BB962C8B-B14F-4D97-AF65-F5344CB8AC3E}">
        <p14:creationId xmlns:p14="http://schemas.microsoft.com/office/powerpoint/2010/main" val="3403502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Латвия </a:t>
            </a:r>
            <a:r>
              <a:rPr lang="ru-RU" dirty="0"/>
              <a:t>и </a:t>
            </a:r>
            <a:r>
              <a:rPr lang="ru-RU" dirty="0" smtClean="0"/>
              <a:t>Эстония</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ru-RU" dirty="0"/>
              <a:t>Ввиду изначальной малочисленности коренного населения Латвии и Эстонии, а также экономической привлекательности данных республик в годы советской власти иммиграция в них русскоязычного населения из РСФСР была достаточно активной, вследствие чего после развала СССР сложилась ситуация, при которой число коренных латвийцев и эстонцев было примерно сопоставимо с количеством русских жителей. Тем не менее политические элиты этих стран предпочли отказаться от идеи многонациональных государств-наций, провозгласив языковой монизм основополагающим 165 принципом национальной политики, а русский язык — не более чем языком меньшинства без какого-либо официального статуса.</a:t>
            </a:r>
            <a:endParaRPr lang="en-US" dirty="0"/>
          </a:p>
        </p:txBody>
      </p:sp>
    </p:spTree>
    <p:extLst>
      <p:ext uri="{BB962C8B-B14F-4D97-AF65-F5344CB8AC3E}">
        <p14:creationId xmlns:p14="http://schemas.microsoft.com/office/powerpoint/2010/main" val="807203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 </a:t>
            </a:r>
            <a:r>
              <a:rPr lang="ru-RU" sz="2200" dirty="0"/>
              <a:t>«О статусе граждан бывшего СССР, не имеющих гражданства Латвии или иного государства» термином “nepilsoņi”, т.е. «неграждане</a:t>
            </a:r>
            <a:r>
              <a:rPr lang="ru-RU" sz="2200" dirty="0" smtClean="0"/>
              <a:t>»</a:t>
            </a:r>
            <a:r>
              <a:rPr lang="ru-RU" dirty="0" smtClean="0"/>
              <a: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ru-RU" dirty="0"/>
              <a:t>В Латвии следствием такого подхода стало появление особой категории лиц-апатридов, именуемых в соответствии с Законом от 12 апреля 1995 г. «О статусе граждан бывшего СССР, не имеющих гражданства Латвии или иного государства» термином “nepilsoņi”, т.е. «неграждане». Отказ от натурализации посредством сдачи экзамена на латышский язык ведет к ущемлению подобных лиц в политических правах, в частности в праве голосовать и быть избранными. При этом значительное число «неграждан» по разным причинам не желают проходить процедуру натурализации (что требует перехода на позиции двуязычия), поэтому в стране сохраняется ситуация острой национально-языковой напряженности, что сказывается и на характере российско-латвийских отношений</a:t>
            </a:r>
            <a:endParaRPr lang="en-US" dirty="0"/>
          </a:p>
        </p:txBody>
      </p:sp>
    </p:spTree>
    <p:extLst>
      <p:ext uri="{BB962C8B-B14F-4D97-AF65-F5344CB8AC3E}">
        <p14:creationId xmlns:p14="http://schemas.microsoft.com/office/powerpoint/2010/main" val="386971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Энтони СМИТ 1991</a:t>
            </a:r>
            <a:endParaRPr lang="ru-RU" dirty="0"/>
          </a:p>
        </p:txBody>
      </p:sp>
      <p:sp>
        <p:nvSpPr>
          <p:cNvPr id="3" name="Объект 2"/>
          <p:cNvSpPr>
            <a:spLocks noGrp="1"/>
          </p:cNvSpPr>
          <p:nvPr>
            <p:ph idx="1"/>
          </p:nvPr>
        </p:nvSpPr>
        <p:spPr/>
        <p:txBody>
          <a:bodyPr/>
          <a:lstStyle/>
          <a:p>
            <a:pPr marL="0" indent="0">
              <a:buNone/>
            </a:pPr>
            <a:r>
              <a:rPr lang="ru-RU" dirty="0" smtClean="0"/>
              <a:t>Писал, что каждый национализм имеет элементы и гражданского и этнического понимания в различных вариациях и различных формах. Иногда гражданские и территориальные элементы превалируют, иногда этнические и местные </a:t>
            </a:r>
            <a:r>
              <a:rPr lang="ru-RU" dirty="0" err="1" smtClean="0"/>
              <a:t>акцентриуются</a:t>
            </a:r>
            <a:r>
              <a:rPr lang="ru-RU" dirty="0" smtClean="0"/>
              <a:t>. Хотя Смит не отрицает разделения между гражданским и этническим нациями. </a:t>
            </a:r>
            <a:endParaRPr lang="ru-RU" dirty="0"/>
          </a:p>
        </p:txBody>
      </p:sp>
    </p:spTree>
    <p:extLst>
      <p:ext uri="{BB962C8B-B14F-4D97-AF65-F5344CB8AC3E}">
        <p14:creationId xmlns:p14="http://schemas.microsoft.com/office/powerpoint/2010/main" val="2778029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Ситуация </a:t>
            </a:r>
            <a:r>
              <a:rPr lang="ru-RU" dirty="0" smtClean="0"/>
              <a:t>в </a:t>
            </a:r>
            <a:r>
              <a:rPr lang="ru-RU" dirty="0"/>
              <a:t>Латвии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ru-RU" dirty="0"/>
              <a:t>18 февраля 2012 г. в Латвии прошел референдум о внесении поправок в Конституцию, присваивающих русскому языку статус второго государственного</a:t>
            </a:r>
            <a:r>
              <a:rPr lang="ru-RU" dirty="0" smtClean="0"/>
              <a:t>.</a:t>
            </a:r>
            <a:r>
              <a:rPr lang="ru-RU" dirty="0"/>
              <a:t> Результат референдума — 75% проголосовали против. Однако его инициаторы уверены, что добились главного: вопрос о правах русскоязычного меньшинства в стране получил общеевропейскую известность. Таким образом, русский язык в Латвии ныне находится в специфическом транзитном состоянии: не являясь государственным, он остается родным для значительной части населения, что также не позволяет ему закрепиться в статусе иностранного </a:t>
            </a:r>
            <a:endParaRPr lang="en-US" dirty="0"/>
          </a:p>
        </p:txBody>
      </p:sp>
    </p:spTree>
    <p:extLst>
      <p:ext uri="{BB962C8B-B14F-4D97-AF65-F5344CB8AC3E}">
        <p14:creationId xmlns:p14="http://schemas.microsoft.com/office/powerpoint/2010/main" val="1040897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a:t>
            </a:r>
            <a:r>
              <a:rPr lang="ru-RU" dirty="0" smtClean="0"/>
              <a:t> с русским языком в </a:t>
            </a:r>
            <a:r>
              <a:rPr lang="ru-RU" dirty="0"/>
              <a:t>Эстонии менее напряженная, чем в Латвии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ru-RU" dirty="0" smtClean="0"/>
              <a:t>(</a:t>
            </a:r>
            <a:r>
              <a:rPr lang="ru-RU" dirty="0"/>
              <a:t>что, в частности, подтверждается более широким распространением практики преподавания русского языка как иностранного в образовательных учреждениях [28]), поскольку в этой стране к лицамапатридам относится только взрослое население, в то время как любой младенец автоматически получает эстонское гражданство. Основное условие для натурализации «неграждан» аналогично латышскому — сдача экзамена на знание эстонского языка. При этом, в отличие от Латвии, русский язык, хоть и не является официальным, может использоваться на муниципальном уровне в тех случаях, когда компактно проживающие русскоязычные граждане составляют более половины населения муниципалитета. Языком же государственного управления остается эстонский, причем осуществлением надзора за его использованием в сфере публичного администрирования в Эстонии с 1990 г. занимается специальная структура — Keeleinspektsioon (букв. — «языковая инспекция») [53], в чью компетенцию входит применение мер административного принуждения к должностным лицам, нарушающим респуб- 166 ликанское языковое законодательство (наиболее характерным проступком является ведение делопроизводства на русском языке [51]), или же обнаружение государственных служащих, включая работников бюджетной сферы (чаще всего учителей), не знающих эстонского языка</a:t>
            </a:r>
            <a:endParaRPr lang="en-US" dirty="0"/>
          </a:p>
        </p:txBody>
      </p:sp>
    </p:spTree>
    <p:extLst>
      <p:ext uri="{BB962C8B-B14F-4D97-AF65-F5344CB8AC3E}">
        <p14:creationId xmlns:p14="http://schemas.microsoft.com/office/powerpoint/2010/main" val="2880264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Не определен статус русского языка в Грузии и Азербайдж</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ru-RU" dirty="0"/>
              <a:t>Не определен статус русского языка в Грузии и Азербайджане: его активно используют в быту представители старшего поколения, однако молодежь практически не испытывает к нему интереса. Ни в той, ни в другой стране не существует препятствий для изучения русского языка как второго иностранного в школах и университетах [1], однако с падением Советского Союза большая часть социально активной части населения этих государств ориентируется на сближение с Западом, а не Россией [31]. Как следствие — внимание не к русскому, а к английскому языку (особенно справедливо это в отношении Грузии, которая после событий августа 2008 г. не имеет дипломатических отношений с Москвой и движется в направлении евроатлантической интеграции). Теле- и радиовещание на русском языке в Грузии и Азербайджане сохраняется в ограниченном объеме, однако широко представлена русскоязычная издательская и периодическая продукция.</a:t>
            </a:r>
            <a:endParaRPr lang="en-US" dirty="0"/>
          </a:p>
        </p:txBody>
      </p:sp>
    </p:spTree>
    <p:extLst>
      <p:ext uri="{BB962C8B-B14F-4D97-AF65-F5344CB8AC3E}">
        <p14:creationId xmlns:p14="http://schemas.microsoft.com/office/powerpoint/2010/main" val="429230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Ситуация с русским языком в Ар</a:t>
            </a:r>
            <a:endParaRPr lang="en-US" dirty="0"/>
          </a:p>
        </p:txBody>
      </p:sp>
      <p:sp>
        <p:nvSpPr>
          <p:cNvPr id="3" name="Content Placeholder 2"/>
          <p:cNvSpPr>
            <a:spLocks noGrp="1"/>
          </p:cNvSpPr>
          <p:nvPr>
            <p:ph idx="1"/>
          </p:nvPr>
        </p:nvSpPr>
        <p:spPr/>
        <p:txBody>
          <a:bodyPr>
            <a:normAutofit fontScale="70000" lnSpcReduction="20000"/>
          </a:bodyPr>
          <a:lstStyle/>
          <a:p>
            <a:r>
              <a:rPr lang="ru-RU" dirty="0" smtClean="0"/>
              <a:t>мении </a:t>
            </a:r>
            <a:r>
              <a:rPr lang="ru-RU" dirty="0"/>
              <a:t>обстоит не лучшим образом. На сегодняшний день русскоязычная община страны составляет лишь несколько тысяч человек, сконцентрированных в основном в Ереване и не представляющих собой значимую социальную группу. После крушения СССР подавляющее большинство русских жителей Армении переехали в Россию, ввиду чего республика фактически стала полностью моноэтнической, а следовательно, и русский язык постепенно утратил значение языка межнационального общения. Именно поэтому, несмотря на близкие отношения политических элит России и Армении, использование русского языка теперь остается уделом поколения, прошедшего советскую школу, в то время как молодежь преимущественно выбирает для изучения и межличностного общения армянский язык.</a:t>
            </a:r>
            <a:endParaRPr lang="en-US" dirty="0"/>
          </a:p>
        </p:txBody>
      </p:sp>
    </p:spTree>
    <p:extLst>
      <p:ext uri="{BB962C8B-B14F-4D97-AF65-F5344CB8AC3E}">
        <p14:creationId xmlns:p14="http://schemas.microsoft.com/office/powerpoint/2010/main" val="1714371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русский язык в Узбекистане</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ru-RU" dirty="0">
                <a:latin typeface="Calibri" panose="020F0502020204030204" pitchFamily="34" charset="0"/>
                <a:ea typeface="Calibri" panose="020F0502020204030204" pitchFamily="34" charset="0"/>
                <a:cs typeface="Times New Roman" panose="02020603050405020304" pitchFamily="18" charset="0"/>
              </a:rPr>
              <a:t>В чуть более выгодном положении находится русский язык в Узбекистане, однако и там есть определенные трудности. Если после распада СССР русский язык некоторое время существовал на правах официального языка республики наряду с узбекским, имеющим статус государственного (как этого требовал еще советский республиканский «Закон о языках» 1989 г.), то с 1995 г. единственным языком государственного управления и делопроизводства стал узбекский. Русский язык был переведен в статус одного из языков национальных меньшинств, несмотря на достаточно большую русскоязычную общину Узбекистана. Одним из условий принятия на государственную службу является знание узбекского языка, что закрывает путь во власть представителям отличной от титульной нации. Вместе с тем, за этим исключением, на практике притеснения русскоязычных граждан республики не происходит, поскольку они сохраняют за собой право обращения в муниципальные органы и государственные структуры на любом языке, не испытывая при этом значительных затруднений. В стране существует русскоязычное теле- и радиовещание, преподавание на русском языке (особенно в высшей школе), но тенденция к сокращению не только русскоязычных школ, но и количества часов для изучения русского 168 языка продолжается. Что же касается образовательных стандартов, то они все больше тяготеют к трактовке русского языка как иностранного. Узбекистан, в отличие от Грузии и Азербайджана, лишен прозападной внешнеполитической ориентации, поэтому молодежь и городское население все еще активно изучают русский язык (более 80% студентов владеют им и более 40% определяют в качестве родного), что не в последнюю очередь связано с большими социально-карьерными перспективами, открывающимися в России.</a:t>
            </a:r>
            <a:endParaRPr lang="en-US" dirty="0"/>
          </a:p>
        </p:txBody>
      </p:sp>
    </p:spTree>
    <p:extLst>
      <p:ext uri="{BB962C8B-B14F-4D97-AF65-F5344CB8AC3E}">
        <p14:creationId xmlns:p14="http://schemas.microsoft.com/office/powerpoint/2010/main" val="1782072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с русским языком в </a:t>
            </a:r>
            <a:r>
              <a:rPr lang="ru-RU" dirty="0" smtClean="0"/>
              <a:t>Таджикистане</a:t>
            </a:r>
            <a:endParaRPr lang="en-US" dirty="0"/>
          </a:p>
        </p:txBody>
      </p:sp>
      <p:sp>
        <p:nvSpPr>
          <p:cNvPr id="3" name="Content Placeholder 2"/>
          <p:cNvSpPr>
            <a:spLocks noGrp="1"/>
          </p:cNvSpPr>
          <p:nvPr>
            <p:ph idx="1"/>
          </p:nvPr>
        </p:nvSpPr>
        <p:spPr/>
        <p:txBody>
          <a:bodyPr>
            <a:normAutofit fontScale="47500" lnSpcReduction="20000"/>
          </a:bodyPr>
          <a:lstStyle/>
          <a:p>
            <a:r>
              <a:rPr lang="ru-RU" dirty="0"/>
              <a:t>В Конституции Таджикистана во 2-й статье единственным государственным языком определен таджикский, русский же язык указан в качестве «языка межнационального общения» [17]. Вплоть до 2009 г. это означало сохранение в республике принципа билингвизма, когда гражданин был волен самостоятельно выбирать наиболее подходящий язык для использования в органах государственной власти, не испытывая при этом каких-либо значимых ограничений. Однако в свете похолодания российско-таджикских отношений с середины 2000-х годов президент Эмомали Рахмон взял курс на укрепление национального суверенитета, вследствие чего 7 октября 2009 г. был принят президентский проект Закона Республики Таджикистан «О государственном языке Республики Таджикистан» [37]. Определяя таджикский язык в качестве «государственного языка Республики Таджикистан», Закон устанавливает, что «гражданин Республики Таджикистан обязан знать государственный язык» [37, ст. 3]. Тем самым русский язык оказался вытеснен из сферы республиканского публичного администрирования, поскольку «делопроизводство законодательных, исполнительных и судебных органов в Республике Таджикистан осуществляется на государственном языке» [37, ст. 6]. Вместе с этим была прекращена и публикация нормативно-правовых актов на двух языках. Новые законодательные инициативы президента вызвали неоднозначную реакцию в обществе, поскольку Таджикистан остается многонациональным государством, в котором представители титульной нации составляют менее 3/4 населения страны, а совокупное число узбеков, киргизов и русских превышает 25%. Использование русского языка этой группой лиц в межкультурной коммуникации является вполне естественным, поэтому на сегодняшний день в республике наблюдается повышенный уровень национально-языковой напряженности. </a:t>
            </a:r>
            <a:endParaRPr lang="en-US" dirty="0"/>
          </a:p>
        </p:txBody>
      </p:sp>
    </p:spTree>
    <p:extLst>
      <p:ext uri="{BB962C8B-B14F-4D97-AF65-F5344CB8AC3E}">
        <p14:creationId xmlns:p14="http://schemas.microsoft.com/office/powerpoint/2010/main" val="2584878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с русским языком на Украине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ru-RU" dirty="0" smtClean="0"/>
              <a:t>остается </a:t>
            </a:r>
            <a:r>
              <a:rPr lang="ru-RU" dirty="0"/>
              <a:t>наиболее противоречивой. По данным Института Гэллапа, в повседневной жизни русскому языку отдают предпочтение 83% жителей страны, в то время как украинский применяют лишь 17% граждан [52]. Русский язык широко представлен в средствах массовой информации, в печати, газетах, на радио и телевидении; велик русскоязычный сектор украинского сегмента Интернета, однако Конституция Украины признает государственный статус только за украинским языком. </a:t>
            </a:r>
            <a:endParaRPr lang="en-US" dirty="0"/>
          </a:p>
        </p:txBody>
      </p:sp>
    </p:spTree>
    <p:extLst>
      <p:ext uri="{BB962C8B-B14F-4D97-AF65-F5344CB8AC3E}">
        <p14:creationId xmlns:p14="http://schemas.microsoft.com/office/powerpoint/2010/main" val="13703141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 Белоруссии </a:t>
            </a:r>
            <a:endParaRPr lang="en-US" dirty="0"/>
          </a:p>
        </p:txBody>
      </p:sp>
      <p:sp>
        <p:nvSpPr>
          <p:cNvPr id="3" name="Content Placeholder 2"/>
          <p:cNvSpPr>
            <a:spLocks noGrp="1"/>
          </p:cNvSpPr>
          <p:nvPr>
            <p:ph idx="1"/>
          </p:nvPr>
        </p:nvSpPr>
        <p:spPr/>
        <p:txBody>
          <a:bodyPr>
            <a:normAutofit fontScale="92500" lnSpcReduction="10000"/>
          </a:bodyPr>
          <a:lstStyle/>
          <a:p>
            <a:r>
              <a:rPr lang="ru-RU" dirty="0"/>
              <a:t>В наиболее выгодном положении на всем постсоветском пространстве русский язык </a:t>
            </a:r>
            <a:r>
              <a:rPr lang="ru-RU" dirty="0" smtClean="0"/>
              <a:t>находится— </a:t>
            </a:r>
            <a:r>
              <a:rPr lang="ru-RU" dirty="0"/>
              <a:t>единственной стране СНГ (за исключением России), где он имеет статус не официального, а государственного. Это решение было принято по итогам референдума 14 мая 1995 г., инициированного годом ранее президентом Александром Лукашенко, который взял курс на интеграцию с Россией. </a:t>
            </a:r>
            <a:endParaRPr lang="en-US" dirty="0"/>
          </a:p>
        </p:txBody>
      </p:sp>
    </p:spTree>
    <p:extLst>
      <p:ext uri="{BB962C8B-B14F-4D97-AF65-F5344CB8AC3E}">
        <p14:creationId xmlns:p14="http://schemas.microsoft.com/office/powerpoint/2010/main" val="2201367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Гражданство в РК</a:t>
            </a:r>
            <a:endParaRPr lang="ru-RU" dirty="0"/>
          </a:p>
        </p:txBody>
      </p:sp>
      <p:sp>
        <p:nvSpPr>
          <p:cNvPr id="3" name="Объект 2"/>
          <p:cNvSpPr>
            <a:spLocks noGrp="1"/>
          </p:cNvSpPr>
          <p:nvPr>
            <p:ph idx="1"/>
          </p:nvPr>
        </p:nvSpPr>
        <p:spPr/>
        <p:txBody>
          <a:bodyPr>
            <a:normAutofit fontScale="92500" lnSpcReduction="20000"/>
          </a:bodyPr>
          <a:lstStyle/>
          <a:p>
            <a:r>
              <a:rPr lang="ru-RU" dirty="0"/>
              <a:t>Политика Вопрос гражданства широко обсуждался в первые годы независимости; сегодня это имеет гораздо меньшее значение. Закон о гражданстве, принятый 1 марта 1992 года, предоставил право на получение казахстанского гражданства каждому человеку, проживавшему в стране на момент обретения независимости без каких-либо дополнительных условий, как это имело место в других регионах Советского Союза, в частности, в Прибалтийские государства. </a:t>
            </a:r>
          </a:p>
        </p:txBody>
      </p:sp>
    </p:spTree>
    <p:extLst>
      <p:ext uri="{BB962C8B-B14F-4D97-AF65-F5344CB8AC3E}">
        <p14:creationId xmlns:p14="http://schemas.microsoft.com/office/powerpoint/2010/main" val="4140980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marL="0" indent="0">
              <a:buNone/>
            </a:pPr>
            <a:r>
              <a:rPr lang="ru-RU" dirty="0"/>
              <a:t>С другой стороны, Конституция Казахстана запрещает двойное гражданство в стране. Это решение имело большее значение для многочисленных этнических русских, проживающих в Казахстане, которые все еще сохраняли связи с Россией, поскольку им приходилось выбирать между казахстанским и российским гражданством. Многие россияне в конечном итоге выбрали казахстанское гражданство, но, согласно многим источникам, для большинства из них это был вынужденный шаг, и они с радостью сохранили бы оба гражданства. После получения казахстанского гражданства русские стали иностранцами в России, их «исторической родине», но принятие российского гражданства сделало бы их иностранцами в стране, в которой они живут и работают</a:t>
            </a:r>
            <a:r>
              <a:rPr lang="ru-RU" dirty="0" smtClean="0"/>
              <a:t>.</a:t>
            </a:r>
            <a:endParaRPr lang="ru-RU" dirty="0"/>
          </a:p>
        </p:txBody>
      </p:sp>
    </p:spTree>
    <p:extLst>
      <p:ext uri="{BB962C8B-B14F-4D97-AF65-F5344CB8AC3E}">
        <p14:creationId xmlns:p14="http://schemas.microsoft.com/office/powerpoint/2010/main" val="363857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Calhoun </a:t>
            </a:r>
            <a:endParaRPr lang="ru-RU" dirty="0"/>
          </a:p>
        </p:txBody>
      </p:sp>
      <p:sp>
        <p:nvSpPr>
          <p:cNvPr id="3" name="Объект 2"/>
          <p:cNvSpPr>
            <a:spLocks noGrp="1"/>
          </p:cNvSpPr>
          <p:nvPr>
            <p:ph idx="1"/>
          </p:nvPr>
        </p:nvSpPr>
        <p:spPr/>
        <p:txBody>
          <a:bodyPr/>
          <a:lstStyle/>
          <a:p>
            <a:r>
              <a:rPr lang="ru-RU" dirty="0" smtClean="0"/>
              <a:t>Хотя Франция считается типичным примером гражданского понимания нации, а Германия – этнического, оба государства имеют и этнические претензии и гражданские проекты</a:t>
            </a:r>
            <a:endParaRPr lang="ru-RU" dirty="0"/>
          </a:p>
        </p:txBody>
      </p:sp>
    </p:spTree>
    <p:extLst>
      <p:ext uri="{BB962C8B-B14F-4D97-AF65-F5344CB8AC3E}">
        <p14:creationId xmlns:p14="http://schemas.microsoft.com/office/powerpoint/2010/main" val="1715235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a:t>Russian is still widely used despite government efforts aimed at promoting the Kazakh language. </a:t>
            </a:r>
            <a:endParaRPr lang="ru-RU" dirty="0"/>
          </a:p>
        </p:txBody>
      </p:sp>
    </p:spTree>
    <p:extLst>
      <p:ext uri="{BB962C8B-B14F-4D97-AF65-F5344CB8AC3E}">
        <p14:creationId xmlns:p14="http://schemas.microsoft.com/office/powerpoint/2010/main" val="3105258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выглядит ситуация «снизу»</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Общественный дискурс относительно политики идентичности обнаруживает несколько разных пониманий и восприятий.</a:t>
            </a:r>
          </a:p>
          <a:p>
            <a:r>
              <a:rPr lang="ru-RU" dirty="0"/>
              <a:t>В целом </a:t>
            </a:r>
            <a:r>
              <a:rPr lang="ru-RU" dirty="0" err="1"/>
              <a:t>казахскоязычные</a:t>
            </a:r>
            <a:r>
              <a:rPr lang="ru-RU" dirty="0"/>
              <a:t> газеты стремятся подчеркивать исключительную «</a:t>
            </a:r>
            <a:r>
              <a:rPr lang="ru-RU" dirty="0" err="1"/>
              <a:t>казахскость</a:t>
            </a:r>
            <a:r>
              <a:rPr lang="ru-RU" dirty="0"/>
              <a:t>» государства; они считают казахов исключительными законными владельцами государства, поскольку Казахстан - единственное место, где казахи могут построить государство, и, в отличие от других этнических групп, проживающих в стране, у них нет другого места, которое они могли бы назвать своей родиной.</a:t>
            </a:r>
          </a:p>
        </p:txBody>
      </p:sp>
    </p:spTree>
    <p:extLst>
      <p:ext uri="{BB962C8B-B14F-4D97-AF65-F5344CB8AC3E}">
        <p14:creationId xmlns:p14="http://schemas.microsoft.com/office/powerpoint/2010/main" val="38386446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отличие от них, русскоязычные газеты склонны говорить о «общем» понимании государства и его разнообразном и полиэтническом характере.</a:t>
            </a:r>
          </a:p>
        </p:txBody>
      </p:sp>
    </p:spTree>
    <p:extLst>
      <p:ext uri="{BB962C8B-B14F-4D97-AF65-F5344CB8AC3E}">
        <p14:creationId xmlns:p14="http://schemas.microsoft.com/office/powerpoint/2010/main" val="4266162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Вместо этого казахстанская и русскоязычная пресса Казахстана оперирует зафиксированными терминами этнической идентичности. В то время как </a:t>
            </a:r>
            <a:r>
              <a:rPr lang="ru-RU" dirty="0" err="1"/>
              <a:t>казахскоязычная</a:t>
            </a:r>
            <a:r>
              <a:rPr lang="ru-RU" dirty="0"/>
              <a:t> пресса подчеркивает «</a:t>
            </a:r>
            <a:r>
              <a:rPr lang="ru-RU" dirty="0" err="1"/>
              <a:t>казахскость</a:t>
            </a:r>
            <a:r>
              <a:rPr lang="ru-RU" dirty="0"/>
              <a:t>» государства, русскоязычная пресса имеет тенденцию использовать более всеобъемлющий термин «</a:t>
            </a:r>
            <a:r>
              <a:rPr lang="ru-RU" dirty="0" err="1"/>
              <a:t>казахстанцы</a:t>
            </a:r>
            <a:r>
              <a:rPr lang="ru-RU" dirty="0"/>
              <a:t>» (</a:t>
            </a:r>
            <a:r>
              <a:rPr lang="ru-RU" dirty="0" err="1"/>
              <a:t>қазақстандықтар</a:t>
            </a:r>
            <a:r>
              <a:rPr lang="ru-RU" dirty="0"/>
              <a:t> на казахском языке; </a:t>
            </a:r>
            <a:r>
              <a:rPr lang="ru-RU" dirty="0" err="1"/>
              <a:t>казахстанцы</a:t>
            </a:r>
            <a:r>
              <a:rPr lang="ru-RU"/>
              <a:t> на русском языке), но понимается как сообщество всех этнических групп, проживающих в страны и используется вместе со ссылками на этническое разнообразие Казахстана.</a:t>
            </a:r>
          </a:p>
        </p:txBody>
      </p:sp>
    </p:spTree>
    <p:extLst>
      <p:ext uri="{BB962C8B-B14F-4D97-AF65-F5344CB8AC3E}">
        <p14:creationId xmlns:p14="http://schemas.microsoft.com/office/powerpoint/2010/main" val="54248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Альтернативное видение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Сегодня ученые построили альтернативное видение национальной идентичности. Основные </a:t>
            </a:r>
            <a:r>
              <a:rPr lang="ru-RU" dirty="0" err="1" smtClean="0"/>
              <a:t>компонентнами</a:t>
            </a:r>
            <a:r>
              <a:rPr lang="ru-RU" dirty="0" smtClean="0"/>
              <a:t> национальной идентичности сегодня считаются гражданский, культурный и этнический</a:t>
            </a:r>
            <a:endParaRPr lang="ru-RU" dirty="0"/>
          </a:p>
        </p:txBody>
      </p:sp>
    </p:spTree>
    <p:extLst>
      <p:ext uri="{BB962C8B-B14F-4D97-AF65-F5344CB8AC3E}">
        <p14:creationId xmlns:p14="http://schemas.microsoft.com/office/powerpoint/2010/main" val="240106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5 основных компонентов гражданской идентичности</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Существующая литература выделяет пять основных компонентов гражданской идентичности:</a:t>
            </a:r>
          </a:p>
          <a:p>
            <a:r>
              <a:rPr lang="ru-RU" dirty="0" smtClean="0"/>
              <a:t>привязанность к общей территории,</a:t>
            </a:r>
          </a:p>
          <a:p>
            <a:r>
              <a:rPr lang="ru-RU" dirty="0" smtClean="0"/>
              <a:t>гражданство</a:t>
            </a:r>
          </a:p>
          <a:p>
            <a:r>
              <a:rPr lang="ru-RU" dirty="0" smtClean="0"/>
              <a:t>вера в одни и те же политические принципы и идеологию</a:t>
            </a:r>
          </a:p>
          <a:p>
            <a:r>
              <a:rPr lang="ru-RU" dirty="0" smtClean="0"/>
              <a:t> уважение к политическим институтам и пользование равными политическими правами</a:t>
            </a:r>
          </a:p>
          <a:p>
            <a:r>
              <a:rPr lang="ru-RU" dirty="0"/>
              <a:t>и</a:t>
            </a:r>
            <a:r>
              <a:rPr lang="ru-RU" dirty="0" smtClean="0"/>
              <a:t> желание быть частью нации.</a:t>
            </a:r>
            <a:endParaRPr lang="ru-RU" dirty="0"/>
          </a:p>
        </p:txBody>
      </p:sp>
    </p:spTree>
    <p:extLst>
      <p:ext uri="{BB962C8B-B14F-4D97-AF65-F5344CB8AC3E}">
        <p14:creationId xmlns:p14="http://schemas.microsoft.com/office/powerpoint/2010/main" val="12844203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5277</Words>
  <Application>Microsoft Office PowerPoint</Application>
  <PresentationFormat>On-screen Show (4:3)</PresentationFormat>
  <Paragraphs>178</Paragraphs>
  <Slides>73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73</vt:i4>
      </vt:variant>
    </vt:vector>
  </HeadingPairs>
  <TitlesOfParts>
    <vt:vector size="78" baseType="lpstr">
      <vt:lpstr>Arial</vt:lpstr>
      <vt:lpstr>Calibri</vt:lpstr>
      <vt:lpstr>Times New Roman</vt:lpstr>
      <vt:lpstr>Тема Office</vt:lpstr>
      <vt:lpstr>1_Тема Office</vt:lpstr>
      <vt:lpstr>Лекция 11-12</vt:lpstr>
      <vt:lpstr>План </vt:lpstr>
      <vt:lpstr>PowerPoint Presentation</vt:lpstr>
      <vt:lpstr>many states and nations today contain both ethnic and civic components</vt:lpstr>
      <vt:lpstr>В реальности сегодня многие государства и нации имеют компоненты и гражданского и этнического национализма</vt:lpstr>
      <vt:lpstr>Энтони СМИТ 1991</vt:lpstr>
      <vt:lpstr>Calhoun </vt:lpstr>
      <vt:lpstr>Альтернативное видение национальной идентичности</vt:lpstr>
      <vt:lpstr>5 основных компонентов гражданской идентичности</vt:lpstr>
      <vt:lpstr>Культурная идентичность</vt:lpstr>
      <vt:lpstr>Этническая национальная идентичность </vt:lpstr>
      <vt:lpstr>PowerPoint Presentation</vt:lpstr>
      <vt:lpstr>Как можно понять какой тип нации?</vt:lpstr>
      <vt:lpstr>отношения членов общества к национальной идентичности</vt:lpstr>
      <vt:lpstr>ученые</vt:lpstr>
      <vt:lpstr>подлинно гражданское представление о нации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Официальная политика идентичности в РК</vt:lpstr>
      <vt:lpstr>Из Доктрины Национального единства Казахстана  </vt:lpstr>
      <vt:lpstr>Риторика гражданской нации сверху</vt:lpstr>
      <vt:lpstr>Конституции РК принята на республиканском референдуме 30 августа 1995 года</vt:lpstr>
      <vt:lpstr>Из Конституции 1995 г.</vt:lpstr>
      <vt:lpstr>Из Конституции РК</vt:lpstr>
      <vt:lpstr>Из Конституции РК</vt:lpstr>
      <vt:lpstr>Из Конституции РК</vt:lpstr>
      <vt:lpstr>ДОКТРИНА НАЦИОНАЛЬНОГО ЕДИНСТВА КАЗАХСТАНА 29 Апреля 2010  </vt:lpstr>
      <vt:lpstr>Доктрина национального единства</vt:lpstr>
      <vt:lpstr>Из Доктрины</vt:lpstr>
      <vt:lpstr>PowerPoint Presentation</vt:lpstr>
      <vt:lpstr>Из Доктрины</vt:lpstr>
      <vt:lpstr> принципы Национального Единства Казахстана </vt:lpstr>
      <vt:lpstr>II. «РАЗНОЕ ПРОИСХОЖДЕНИЕ - РАВНЫЕ ВОЗМОЖНОСТИ» </vt:lpstr>
      <vt:lpstr>Как реализуется этот принцип?</vt:lpstr>
      <vt:lpstr>Как реализуется этот принцип?</vt:lpstr>
      <vt:lpstr>Как реализуется этот принцип?</vt:lpstr>
      <vt:lpstr>PowerPoint Presentation</vt:lpstr>
      <vt:lpstr>Законы по этническим вопросам</vt:lpstr>
      <vt:lpstr>Статус Казахского языка в советское время</vt:lpstr>
      <vt:lpstr>Статус Казахского языка в советское время</vt:lpstr>
      <vt:lpstr>Закон о языке (языках) 1989 года</vt:lpstr>
      <vt:lpstr>статус казахского как государственного языка и русского как языка межнационального общения</vt:lpstr>
      <vt:lpstr>Конституция 1995 статус русского языка</vt:lpstr>
      <vt:lpstr>Законе о языках, принятом в июле 1997 года</vt:lpstr>
      <vt:lpstr>Как обстоит в других постсоветских  странах?</vt:lpstr>
      <vt:lpstr>проблема русского языка стоит в странах Балтии </vt:lpstr>
      <vt:lpstr>Латвия и Эстония</vt:lpstr>
      <vt:lpstr>. «О статусе граждан бывшего СССР, не имеющих гражданства Латвии или иного государства» термином “nepilsoņi”, т.е. «неграждане» </vt:lpstr>
      <vt:lpstr>Ситуация в Латвии </vt:lpstr>
      <vt:lpstr>Ситуация  с русским языком в Эстонии менее напряженная, чем в Латвии </vt:lpstr>
      <vt:lpstr>Не определен статус русского языка в Грузии и Азербайдж</vt:lpstr>
      <vt:lpstr>Ситуация с русским языком в Ар</vt:lpstr>
      <vt:lpstr>русский язык в Узбекистане</vt:lpstr>
      <vt:lpstr>Ситуация с русским языком в Таджикистане</vt:lpstr>
      <vt:lpstr>Ситуация с русским языком на Украине </vt:lpstr>
      <vt:lpstr>в Белоруссии </vt:lpstr>
      <vt:lpstr>Гражданство в РК</vt:lpstr>
      <vt:lpstr>PowerPoint Presentation</vt:lpstr>
      <vt:lpstr>PowerPoint Presentation</vt:lpstr>
      <vt:lpstr>Как выглядит ситуация «снизу»</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11-12</dc:title>
  <dc:creator>Андрей</dc:creator>
  <cp:lastModifiedBy>Kundakbayeva Zhanat</cp:lastModifiedBy>
  <cp:revision>22</cp:revision>
  <dcterms:created xsi:type="dcterms:W3CDTF">2020-11-11T11:11:37Z</dcterms:created>
  <dcterms:modified xsi:type="dcterms:W3CDTF">2020-11-17T06:13:29Z</dcterms:modified>
</cp:coreProperties>
</file>