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313" r:id="rId6"/>
    <p:sldId id="265" r:id="rId7"/>
    <p:sldId id="259" r:id="rId8"/>
    <p:sldId id="263" r:id="rId9"/>
    <p:sldId id="264" r:id="rId10"/>
    <p:sldId id="266" r:id="rId11"/>
    <p:sldId id="269" r:id="rId12"/>
    <p:sldId id="270" r:id="rId13"/>
    <p:sldId id="271" r:id="rId14"/>
    <p:sldId id="273" r:id="rId15"/>
    <p:sldId id="274" r:id="rId16"/>
    <p:sldId id="276" r:id="rId17"/>
    <p:sldId id="268" r:id="rId18"/>
    <p:sldId id="277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314" r:id="rId30"/>
    <p:sldId id="315" r:id="rId31"/>
    <p:sldId id="287" r:id="rId32"/>
    <p:sldId id="288" r:id="rId33"/>
    <p:sldId id="309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10" r:id="rId46"/>
    <p:sldId id="300" r:id="rId47"/>
    <p:sldId id="301" r:id="rId48"/>
    <p:sldId id="311" r:id="rId49"/>
    <p:sldId id="302" r:id="rId50"/>
    <p:sldId id="303" r:id="rId51"/>
    <p:sldId id="304" r:id="rId52"/>
    <p:sldId id="305" r:id="rId53"/>
    <p:sldId id="306" r:id="rId54"/>
    <p:sldId id="307" r:id="rId55"/>
    <p:sldId id="312" r:id="rId56"/>
    <p:sldId id="308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8" y="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3DD9-9012-42B6-8427-D258D02F02B7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1B35-A2FD-49EA-899F-AE4E68C8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0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3DD9-9012-42B6-8427-D258D02F02B7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1B35-A2FD-49EA-899F-AE4E68C8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3DD9-9012-42B6-8427-D258D02F02B7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1B35-A2FD-49EA-899F-AE4E68C8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0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D0EE-1042-41B7-BE92-82DE1773D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983-2281-4576-9D7D-A22FC32971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7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D0EE-1042-41B7-BE92-82DE1773D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983-2281-4576-9D7D-A22FC32971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92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D0EE-1042-41B7-BE92-82DE1773D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983-2281-4576-9D7D-A22FC32971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02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D0EE-1042-41B7-BE92-82DE1773D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983-2281-4576-9D7D-A22FC32971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9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D0EE-1042-41B7-BE92-82DE1773D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983-2281-4576-9D7D-A22FC32971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88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D0EE-1042-41B7-BE92-82DE1773D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983-2281-4576-9D7D-A22FC32971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70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D0EE-1042-41B7-BE92-82DE1773D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983-2281-4576-9D7D-A22FC32971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75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D0EE-1042-41B7-BE92-82DE1773D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983-2281-4576-9D7D-A22FC32971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3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3DD9-9012-42B6-8427-D258D02F02B7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1B35-A2FD-49EA-899F-AE4E68C8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672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D0EE-1042-41B7-BE92-82DE1773D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983-2281-4576-9D7D-A22FC32971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6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D0EE-1042-41B7-BE92-82DE1773D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983-2281-4576-9D7D-A22FC32971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93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D0EE-1042-41B7-BE92-82DE1773D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1983-2281-4576-9D7D-A22FC32971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1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3DD9-9012-42B6-8427-D258D02F02B7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1B35-A2FD-49EA-899F-AE4E68C8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6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3DD9-9012-42B6-8427-D258D02F02B7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1B35-A2FD-49EA-899F-AE4E68C8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8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3DD9-9012-42B6-8427-D258D02F02B7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1B35-A2FD-49EA-899F-AE4E68C8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3DD9-9012-42B6-8427-D258D02F02B7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1B35-A2FD-49EA-899F-AE4E68C8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3DD9-9012-42B6-8427-D258D02F02B7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1B35-A2FD-49EA-899F-AE4E68C8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5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3DD9-9012-42B6-8427-D258D02F02B7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1B35-A2FD-49EA-899F-AE4E68C8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8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3DD9-9012-42B6-8427-D258D02F02B7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1B35-A2FD-49EA-899F-AE4E68C8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2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E3DD9-9012-42B6-8427-D258D02F02B7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41B35-A2FD-49EA-899F-AE4E68C82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7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BD0EE-1042-41B7-BE92-82DE1773D8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21983-2281-4576-9D7D-A22FC32971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0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cZtJhM0QIE" TargetMode="External"/><Relationship Id="rId2" Type="http://schemas.openxmlformats.org/officeDocument/2006/relationships/hyperlink" Target="https://www.youtube.com/watch?v=uPisLSf8qa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sputnik.kz/video/20180812/6799038/kazakhstan-semipalatinsk-poligon-ispytanie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Лекция </a:t>
            </a:r>
            <a:r>
              <a:rPr lang="ru-RU" smtClean="0"/>
              <a:t>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Казахстан в эпоху развитого социализма</a:t>
            </a:r>
          </a:p>
          <a:p>
            <a:r>
              <a:rPr lang="ru-RU" dirty="0" smtClean="0"/>
              <a:t>1964-1982 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35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РЕФОРМА 1965 ГОДА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Государственные комитеты по от­рас­лям про­мышленно­сти и сов­нар­хо­зы бы­ли уп­разд­не­ны, вме­сто них об­ра­зо­ва­ны об­ще­со­юз­ные, со­юз­но-рес­пуб­ли­кан­ские и рес­пуб­ли­кан­ские ми­ни­стер­ст­ва.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69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Реформа 1965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Пред­по­ла­га­лись </a:t>
            </a:r>
            <a:r>
              <a:rPr lang="ru-RU" sz="2400" b="1" dirty="0">
                <a:solidFill>
                  <a:prstClr val="black"/>
                </a:solidFill>
              </a:rPr>
              <a:t>су­щественное рас­ши­ре­ние са­мо­стоя­тель­но­сти и прав пред­при­ятий</a:t>
            </a:r>
            <a:r>
              <a:rPr lang="ru-RU" sz="2400" dirty="0">
                <a:solidFill>
                  <a:prstClr val="black"/>
                </a:solidFill>
              </a:rPr>
              <a:t>, пе­ре­ход к сти­му­ли­ро­ва­нию их дея­тель­но­сти в за­ви­си­мо­сти от по­ка­за­те­лей не толь­ко ко­ли­че­ст­вен­но­го, но и ка­че­ст­вен­но­го, эко­но­ми­че­ски эф­фек­тив­но­го рос­та, что долж­но бы­ло вне­сти в </a:t>
            </a:r>
            <a:r>
              <a:rPr lang="ru-RU" sz="2400" dirty="0" err="1">
                <a:solidFill>
                  <a:prstClr val="black"/>
                </a:solidFill>
              </a:rPr>
              <a:t>эко­но­мич</a:t>
            </a:r>
            <a:r>
              <a:rPr lang="ru-RU" sz="2400" dirty="0">
                <a:solidFill>
                  <a:prstClr val="black"/>
                </a:solidFill>
              </a:rPr>
              <a:t>. ор­га­ни­за­цию эле­мен­ты со­стя­за­тель­но­сти ради дос­ти­же­ния луч­ших ре­зуль­та­тов и да­же оп­ре­де­лён­ной кон­ку­рен­ции.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В </a:t>
            </a:r>
            <a:r>
              <a:rPr lang="ru-RU" sz="2400" b="1" dirty="0">
                <a:solidFill>
                  <a:prstClr val="black"/>
                </a:solidFill>
              </a:rPr>
              <a:t>ка­че­ст­ве главного по­ка­за­те­ля эф­фек­тив­но­сти ра­бо­ты пред­при­ятия вво­дил­ся по­ка­за­тель объ­ё­ма реа­ли­зо­ван­ной про­дук­ции </a:t>
            </a:r>
            <a:r>
              <a:rPr lang="ru-RU" sz="2400" dirty="0">
                <a:solidFill>
                  <a:prstClr val="black"/>
                </a:solidFill>
              </a:rPr>
              <a:t>(вме­сто объ­ё­ма ва­ло­вой про­дук­ции) и при­бы­ли, что, как ожидалось, долж­но бы­ло </a:t>
            </a:r>
            <a:r>
              <a:rPr lang="ru-RU" sz="2400" dirty="0" smtClean="0">
                <a:solidFill>
                  <a:prstClr val="black"/>
                </a:solidFill>
              </a:rPr>
              <a:t>спо­соб­ст­во­вать стимулированию</a:t>
            </a:r>
            <a:endParaRPr lang="en-US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11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Реформа 1965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Реформой пред­по­ла­га­лось об­ра­зо­ва­ние фон­дов эко­но­мического сти­му­ли­ро­ва­ния пред­при­ятий (ма­те­ри­аль­но­го по­ощ­ре­ния; соци­аль­но-куль­тур­ных ме­ро­прия­тий и жи­лищ­но­го строи­тель­ст­ва; раз­ви­тия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про­изводства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43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внутренние не­со­вер­шен­ст­ва, про­ти­во­ре­чия ре­фор­мы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От­рас­ле­вая </a:t>
            </a:r>
            <a:r>
              <a:rPr lang="ru-RU" sz="2400" dirty="0">
                <a:solidFill>
                  <a:prstClr val="black"/>
                </a:solidFill>
              </a:rPr>
              <a:t>сис­те­ма управ­ле­ния че­рез ми­ни­стер­ст­ва, глав­ки, объ­е­ди­не­ния (ко­то­рых со вре­ме­нем ста­но­ви­лось всё боль­ше) </a:t>
            </a:r>
            <a:r>
              <a:rPr lang="ru-RU" sz="2400" b="1" dirty="0">
                <a:solidFill>
                  <a:prstClr val="black"/>
                </a:solidFill>
              </a:rPr>
              <a:t>ис­кус­ст­вен­но раз­ры­ва­ла еди­ную на­род­но-­хо­зяй­ст­вен­ную </a:t>
            </a:r>
            <a:r>
              <a:rPr lang="ru-RU" sz="2400" b="1" dirty="0" smtClean="0">
                <a:solidFill>
                  <a:prstClr val="black"/>
                </a:solidFill>
              </a:rPr>
              <a:t>систему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Кро­ме </a:t>
            </a:r>
            <a:r>
              <a:rPr lang="ru-RU" sz="2400" dirty="0">
                <a:solidFill>
                  <a:prstClr val="black"/>
                </a:solidFill>
              </a:rPr>
              <a:t>то­го, в от­рас­ле­вой сис­те­ме управ­ле­ния за­час­тую </a:t>
            </a:r>
            <a:r>
              <a:rPr lang="ru-RU" sz="2400" b="1" dirty="0">
                <a:solidFill>
                  <a:prstClr val="black"/>
                </a:solidFill>
              </a:rPr>
              <a:t>иг­но­ри­ро­ва­лись тер­ри­то­ри­аль­ные про­бле­мы</a:t>
            </a:r>
            <a:r>
              <a:rPr lang="ru-RU" sz="2400" dirty="0">
                <a:solidFill>
                  <a:prstClr val="black"/>
                </a:solidFill>
              </a:rPr>
              <a:t>, не обес­пе­чи­валось ра­цио­наль­ное со­че­та­ние от­рас­ле­во­го и тер­ри­то­ри­аль­но­го ас­пек­тов управ­ле­ния эко­но­ми­кой.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Ка­пи­та­ло­вло­же­ния </a:t>
            </a:r>
            <a:r>
              <a:rPr lang="ru-RU" sz="2400" b="1" dirty="0">
                <a:solidFill>
                  <a:prstClr val="black"/>
                </a:solidFill>
              </a:rPr>
              <a:t>и ма­те­ри­аль­ные ре­сур­сы рас­пре­де­ля­лись в боль­шин­ст­ве слу­ча­ев урав­ни­тель­но</a:t>
            </a:r>
            <a:r>
              <a:rPr lang="ru-RU" sz="2400" dirty="0">
                <a:solidFill>
                  <a:prstClr val="black"/>
                </a:solidFill>
              </a:rPr>
              <a:t>, что при­во­ди­ло к рас­пы­ле­нию сил и средств, их дли­тель­но­му </a:t>
            </a:r>
            <a:r>
              <a:rPr lang="ru-RU" sz="2400" dirty="0" smtClean="0">
                <a:solidFill>
                  <a:prstClr val="black"/>
                </a:solidFill>
              </a:rPr>
              <a:t>омерт­в­ле­нию</a:t>
            </a:r>
            <a:endParaRPr lang="en-US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34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Неэффективность реформы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>
                <a:solidFill>
                  <a:prstClr val="black"/>
                </a:solidFill>
              </a:rPr>
              <a:t>Ре­фор­ма в её центральном зве­не, в хо­зяй­ст­венном ме­ха­низ­ме на уров­не пред­при­ятия, не пре­одо­ле­ла главной про­бле­мы пла­но­во-ко­манд­ной ор­га­ни­за­ции эко­но­ми­ки - от­тор­же­ния ею тех­нического про­грес­са. При фак­ти­ческом от­сут­ст­вии рын­ка и его ат­ри­бу­тов (кон­ку­рен­ции, пе­ре­ли­ва ка­пи­та­ла и пр.) и гос­под­стве ко­манд­ных на­чал </a:t>
            </a:r>
            <a:r>
              <a:rPr lang="ru-RU" sz="2800" dirty="0" smtClean="0">
                <a:solidFill>
                  <a:prstClr val="black"/>
                </a:solidFill>
              </a:rPr>
              <a:t>не было стимула в  </a:t>
            </a:r>
            <a:r>
              <a:rPr lang="ru-RU" sz="2800" dirty="0">
                <a:solidFill>
                  <a:prstClr val="black"/>
                </a:solidFill>
              </a:rPr>
              <a:t>повы­ше­нии эф­фек­тив­но­сти про­изводства.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16756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Таким образом, министерства получили </a:t>
            </a:r>
            <a:r>
              <a:rPr lang="ru-RU" sz="2800" dirty="0" err="1">
                <a:solidFill>
                  <a:prstClr val="black"/>
                </a:solidFill>
              </a:rPr>
              <a:t>сверхполномочия</a:t>
            </a:r>
            <a:r>
              <a:rPr lang="ru-RU" sz="2800" dirty="0">
                <a:solidFill>
                  <a:prstClr val="black"/>
                </a:solidFill>
              </a:rPr>
              <a:t>, превратились со временем в отраслевых </a:t>
            </a:r>
            <a:r>
              <a:rPr lang="ru-RU" sz="2800" dirty="0" err="1">
                <a:solidFill>
                  <a:prstClr val="black"/>
                </a:solidFill>
              </a:rPr>
              <a:t>сверхмонстров</a:t>
            </a:r>
            <a:r>
              <a:rPr lang="ru-RU" sz="2800" dirty="0">
                <a:solidFill>
                  <a:prstClr val="black"/>
                </a:solidFill>
              </a:rPr>
              <a:t>, подмявших под себя права и самостоятельность предприятий. На 1 января 1966 г. в СССР действовало около 600 союзных и республиканских министерств. С другой стороны, сами предприятия также не были заинтересованы в самостоятельности. И это понятно, поскольку ввиду отсутствия рыночных механизмов и командной системы, руководителям предприятий было удобно переложить на министерства ответственность за поиск ресурсов, реализацию продукции, финансирование и многое другое.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081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Восьмая пятилетка (1966–1970)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Восьмая пятилетка (1966–1970) стала «золотой» по показателям развития промышленности. То есть в первое время от реформ Косыгина наблюдался положительный эффект.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877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Некоторое оживление экономики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Но тем не менее на некоторое время реформы вызвали оживление экономики. </a:t>
            </a:r>
            <a:r>
              <a:rPr lang="ru-RU" b="1" dirty="0" smtClean="0"/>
              <a:t>В годы восьмой пятилетки (1966-1970) народное хозяйство достигло наивысших показателей за все время введения плановой экономики.</a:t>
            </a:r>
            <a:r>
              <a:rPr lang="ru-RU" dirty="0" smtClean="0"/>
              <a:t> В это время Казахстан развивался достаточно динамично, особенно промышленность. В этот период республика превратилась в промышленно развитую республику и занимала третье место в СССР  по объему ВВП. </a:t>
            </a:r>
            <a:r>
              <a:rPr lang="ru-RU" b="1" dirty="0" smtClean="0"/>
              <a:t>Казахстан был основной базой цветной металлургии, имел развитый топливно-энергетический комплекс, развитую химическую отрасль, угледобывающую отрасль и имел огромный потенциал нефтедобычи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866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Реформа свернута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че­рез 3-4 го­да эф­фек­тив­ность </a:t>
            </a:r>
            <a:r>
              <a:rPr lang="ru-RU" dirty="0" err="1" smtClean="0"/>
              <a:t>Косыгинской</a:t>
            </a:r>
            <a:r>
              <a:rPr lang="ru-RU" dirty="0" smtClean="0"/>
              <a:t> реформы ста­ла сни­жать­ся и вско­ре реформа бы­ла свёр­ну­та, за ис­клю­че­ни­ем от­дель­ных, в сущ­но­сти фор­маль­ных, эле­мен­тов (со­хра­не­ние фон­дов по­ощ­ре­ния, пла­ты за фон­ды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552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Казахстан был одним из важнейших звеньев военно-промышленного комплекса СССР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На </a:t>
            </a:r>
            <a:r>
              <a:rPr lang="ru-RU" sz="2800" dirty="0">
                <a:solidFill>
                  <a:prstClr val="black"/>
                </a:solidFill>
              </a:rPr>
              <a:t>территории республики был мощный ядерный научно-производственный комплекс, который включал все циклы создания ядерного оружия – от добычи урана до испытания боезарядов. </a:t>
            </a:r>
            <a:endParaRPr lang="ru-RU" sz="28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Более того, </a:t>
            </a:r>
            <a:r>
              <a:rPr lang="ru-RU" sz="2800" dirty="0">
                <a:solidFill>
                  <a:prstClr val="black"/>
                </a:solidFill>
              </a:rPr>
              <a:t>в Казахстане было около 50 предприятий оборонного значения. На этих заводах  производилось около 18% всех боевых машин пехоты, 11% артиллерийских систем, стрелковое оружие, оборудование для ВМС, торпеды и данные авиационно-корабельные мины, пусковые установки для тактических ракет SS-21. Ракетные комплексы береговой обороны, бортовая аппаратура для крылатых ракет, системы управления подводных лодок, химическое и биологическое оружие.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17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Экономическое развитие Казахстана в условиях реформ в СССР середины 1960-х годов</a:t>
            </a:r>
          </a:p>
          <a:p>
            <a:r>
              <a:rPr lang="ru-RU" dirty="0" smtClean="0"/>
              <a:t>Общественно-политическое развитие Казахстана</a:t>
            </a:r>
            <a:r>
              <a:rPr lang="ru-RU" dirty="0"/>
              <a:t> </a:t>
            </a:r>
            <a:r>
              <a:rPr lang="ru-RU" dirty="0" smtClean="0"/>
              <a:t>в контексте общесоюзной ситуации</a:t>
            </a:r>
          </a:p>
          <a:p>
            <a:r>
              <a:rPr lang="ru-RU" dirty="0" smtClean="0"/>
              <a:t>Экологические проблемы в СССР и Казахстане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35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prstClr val="black"/>
                </a:solidFill>
              </a:rPr>
              <a:t>Казахстан был одним из важнейших звеньев военно-промышленного комплекса СССР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600" dirty="0">
                <a:solidFill>
                  <a:prstClr val="black"/>
                </a:solidFill>
              </a:rPr>
              <a:t>В Казахстане также были военные базы и испытательные полигоны стратегического значения. </a:t>
            </a:r>
            <a:endParaRPr lang="ru-RU" sz="26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600" dirty="0" smtClean="0">
                <a:solidFill>
                  <a:prstClr val="black"/>
                </a:solidFill>
              </a:rPr>
              <a:t>Гигантским </a:t>
            </a:r>
            <a:r>
              <a:rPr lang="ru-RU" sz="2600" dirty="0">
                <a:solidFill>
                  <a:prstClr val="black"/>
                </a:solidFill>
              </a:rPr>
              <a:t>объектом военно-промышленного комплекса стал космодром «Байконур». </a:t>
            </a:r>
            <a:r>
              <a:rPr lang="en-US" sz="2600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en-US" sz="2600" dirty="0" smtClean="0">
                <a:solidFill>
                  <a:prstClr val="black"/>
                </a:solidFill>
                <a:hlinkClick r:id="rId2"/>
              </a:rPr>
              <a:t>www.youtube.com/watch?v=uPisLSf8qag</a:t>
            </a:r>
            <a:endParaRPr lang="ru-RU" sz="26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600" dirty="0" smtClean="0">
                <a:solidFill>
                  <a:prstClr val="black"/>
                </a:solidFill>
              </a:rPr>
              <a:t>На </a:t>
            </a:r>
            <a:r>
              <a:rPr lang="ru-RU" sz="2600" dirty="0">
                <a:solidFill>
                  <a:prstClr val="black"/>
                </a:solidFill>
              </a:rPr>
              <a:t>территории Казахстана находились и другие полигоны, имевшие экстерриториальный статус. К ним относились Семипалатинский испытательный ядерный полигон, Капустин Яр, Сарашаганский полигон. </a:t>
            </a:r>
            <a:endParaRPr lang="ru-RU" sz="2600" dirty="0" smtClean="0">
              <a:solidFill>
                <a:prstClr val="black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6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en-US" sz="2600" dirty="0" smtClean="0">
                <a:solidFill>
                  <a:prstClr val="black"/>
                </a:solidFill>
                <a:hlinkClick r:id="rId3"/>
              </a:rPr>
              <a:t>www.youtube.com/watch?v=ycZtJhM0QIE</a:t>
            </a:r>
            <a:r>
              <a:rPr lang="ru-RU" sz="2600" dirty="0" smtClean="0">
                <a:solidFill>
                  <a:prstClr val="black"/>
                </a:solidFill>
              </a:rPr>
              <a:t> сар-чаган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600" dirty="0" smtClean="0">
                <a:solidFill>
                  <a:prstClr val="black"/>
                </a:solidFill>
                <a:hlinkClick r:id="rId4"/>
              </a:rPr>
              <a:t>https</a:t>
            </a:r>
            <a:r>
              <a:rPr lang="en-US" sz="2600" dirty="0">
                <a:solidFill>
                  <a:prstClr val="black"/>
                </a:solidFill>
                <a:hlinkClick r:id="rId4"/>
              </a:rPr>
              <a:t>://</a:t>
            </a:r>
            <a:r>
              <a:rPr lang="en-US" sz="2600" dirty="0" smtClean="0">
                <a:solidFill>
                  <a:prstClr val="black"/>
                </a:solidFill>
                <a:hlinkClick r:id="rId4"/>
              </a:rPr>
              <a:t>ru.sputnik.kz/video/20180812/6799038/kazakhstan-semipalatinsk-poligon-ispytanie.html</a:t>
            </a:r>
            <a:r>
              <a:rPr lang="ru-RU" sz="2600" dirty="0" smtClean="0">
                <a:solidFill>
                  <a:prstClr val="black"/>
                </a:solidFill>
              </a:rPr>
              <a:t> семипалатинск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ru-RU" sz="2600" dirty="0" smtClean="0">
              <a:solidFill>
                <a:prstClr val="black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ru-RU" sz="2600" dirty="0" smtClean="0">
              <a:solidFill>
                <a:prstClr val="black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ru-RU" sz="2600" dirty="0" smtClean="0">
              <a:solidFill>
                <a:prstClr val="black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6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027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урбанизация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>
                <a:solidFill>
                  <a:prstClr val="black"/>
                </a:solidFill>
              </a:rPr>
              <a:t>По данным переписи населения 1989 года, в Казахстане насчитывалось более 30 </a:t>
            </a:r>
            <a:r>
              <a:rPr lang="ru-RU" sz="2800" dirty="0" err="1">
                <a:solidFill>
                  <a:prstClr val="black"/>
                </a:solidFill>
              </a:rPr>
              <a:t>городов,с</a:t>
            </a:r>
            <a:r>
              <a:rPr lang="ru-RU" sz="2800" dirty="0">
                <a:solidFill>
                  <a:prstClr val="black"/>
                </a:solidFill>
              </a:rPr>
              <a:t> населением свыше 50 тыс. человек, 19 городов – свыше 100тыс. человек и 5 городов, свыше 300 тыс. человек. В 197- году удельный вес городских и сельских жителей уравнялся, а с 1980-х годов горожане стали преобладающими в структуре населения республики.</a:t>
            </a:r>
            <a:endParaRPr lang="en-US" sz="2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323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>промышленность сохраняла сырьевую направленность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В структурном разрезе промышленность сохраняла сырьевую направленность. </a:t>
            </a:r>
            <a:r>
              <a:rPr lang="ru-RU" sz="2800" b="1" dirty="0">
                <a:solidFill>
                  <a:prstClr val="black"/>
                </a:solidFill>
              </a:rPr>
              <a:t>Преимущественное развитие получили топливно-энергетический комплекс, цветная и черная металлургия</a:t>
            </a:r>
            <a:r>
              <a:rPr lang="ru-RU" sz="2800" dirty="0">
                <a:solidFill>
                  <a:prstClr val="black"/>
                </a:solidFill>
              </a:rPr>
              <a:t>, химическая и нефтехимическая отрасль. В результате сложился относительно удельный вес добывающего сектора промышленности, тогда как </a:t>
            </a:r>
            <a:r>
              <a:rPr lang="ru-RU" sz="2800" b="1" dirty="0">
                <a:solidFill>
                  <a:prstClr val="black"/>
                </a:solidFill>
              </a:rPr>
              <a:t>доля машиностроения </a:t>
            </a:r>
            <a:r>
              <a:rPr lang="ru-RU" sz="2800" dirty="0">
                <a:solidFill>
                  <a:prstClr val="black"/>
                </a:solidFill>
              </a:rPr>
              <a:t>в общем объеме промышленного производства составила </a:t>
            </a:r>
            <a:r>
              <a:rPr lang="ru-RU" sz="2800" b="1" dirty="0">
                <a:solidFill>
                  <a:prstClr val="black"/>
                </a:solidFill>
              </a:rPr>
              <a:t>всего 7% </a:t>
            </a:r>
            <a:r>
              <a:rPr lang="ru-RU" sz="2800" dirty="0">
                <a:solidFill>
                  <a:prstClr val="black"/>
                </a:solidFill>
              </a:rPr>
              <a:t>(27,4% по СССР). </a:t>
            </a:r>
            <a:endParaRPr lang="en-US" sz="2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422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экономики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В республике почти отсутствовали предприятия, производящие высокотехнологическую продукцию. </a:t>
            </a:r>
            <a:endParaRPr lang="ru-RU" sz="28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Как </a:t>
            </a:r>
            <a:r>
              <a:rPr lang="ru-RU" sz="2800" dirty="0">
                <a:solidFill>
                  <a:prstClr val="black"/>
                </a:solidFill>
              </a:rPr>
              <a:t>и по всей стране в республике практически отсутствовали предприятия, производящие гражданскую продукцию. </a:t>
            </a:r>
            <a:endParaRPr lang="ru-RU" sz="28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За </a:t>
            </a:r>
            <a:r>
              <a:rPr lang="ru-RU" sz="2800" dirty="0">
                <a:solidFill>
                  <a:prstClr val="black"/>
                </a:solidFill>
              </a:rPr>
              <a:t>пределы Казахстана вывозилось дешевое сырье, а поступала дорогостоящая готовая продукция. Баланс вывоза-ввоза был такой - Казахстан вывозил продукцию на 8 млрд руб. ввозил на 16 млрд руб.</a:t>
            </a:r>
            <a:endParaRPr lang="en-US" sz="2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86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Противоречия командно-административной систему управления экономикой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600" dirty="0">
                <a:solidFill>
                  <a:prstClr val="black"/>
                </a:solidFill>
              </a:rPr>
              <a:t>В целом, брежневская эпоха стала для советской экономики временем, когда обнажились все стороны командного управления. С одной стороны, мы наблюдаем по всей стране </a:t>
            </a:r>
            <a:r>
              <a:rPr lang="ru-RU" sz="2600" b="1" dirty="0">
                <a:solidFill>
                  <a:prstClr val="black"/>
                </a:solidFill>
              </a:rPr>
              <a:t>бурное развитие производственной инфраструктуры</a:t>
            </a:r>
            <a:r>
              <a:rPr lang="ru-RU" sz="2600" dirty="0">
                <a:solidFill>
                  <a:prstClr val="black"/>
                </a:solidFill>
              </a:rPr>
              <a:t>. Только в Казахстане в 1976-1980 годы число построенных и введенных в действие крупных промышленных предприятий достигло 117 единиц, а в 1981-1985 – 60 . Выражением индустриального бума в Казахстане стало увеличение доли промышленности в валовом производстве до 50%. Планы по стали, чугуну, нефти и углю перевыполнялись на миллионы тонн. Но в тоже время в эпоху Брежнева стали явными такие явления как </a:t>
            </a:r>
            <a:r>
              <a:rPr lang="ru-RU" sz="2600" b="1" dirty="0">
                <a:solidFill>
                  <a:prstClr val="black"/>
                </a:solidFill>
              </a:rPr>
              <a:t>гипертрофированная металлоемкость промышленности, крайне непроизводительная ресурсоемкость</a:t>
            </a:r>
            <a:r>
              <a:rPr lang="ru-RU" sz="2600" dirty="0">
                <a:solidFill>
                  <a:prstClr val="black"/>
                </a:solidFill>
              </a:rPr>
              <a:t>. Так, например, только в Казахстане производилось электроэнергии на душу населения, как в высокоразвитых странах. </a:t>
            </a:r>
            <a:r>
              <a:rPr lang="ru-RU" sz="2800" dirty="0">
                <a:solidFill>
                  <a:prstClr val="black"/>
                </a:solidFill>
              </a:rPr>
              <a:t>Но индексы энергопотребления и развитие экономики были неадекватны. </a:t>
            </a:r>
            <a:endParaRPr lang="ru-RU" sz="26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257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prstClr val="black"/>
                </a:solidFill>
              </a:rPr>
              <a:t>Противоречия командно-административной систему управления экономикой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 smtClean="0">
                <a:solidFill>
                  <a:prstClr val="black"/>
                </a:solidFill>
              </a:rPr>
              <a:t>Плачевное </a:t>
            </a:r>
            <a:r>
              <a:rPr lang="ru-RU" sz="2800" dirty="0">
                <a:solidFill>
                  <a:prstClr val="black"/>
                </a:solidFill>
              </a:rPr>
              <a:t>положение складывалось и </a:t>
            </a:r>
            <a:r>
              <a:rPr lang="ru-RU" sz="2800" b="1" dirty="0">
                <a:solidFill>
                  <a:prstClr val="black"/>
                </a:solidFill>
              </a:rPr>
              <a:t>в аграрном секторе экономики</a:t>
            </a:r>
            <a:r>
              <a:rPr lang="ru-RU" sz="2800" dirty="0">
                <a:solidFill>
                  <a:prstClr val="black"/>
                </a:solidFill>
              </a:rPr>
              <a:t>. Несмотря на постоянное наращивание капиталовложений в сельское хозяйство, двукратный рост его </a:t>
            </a:r>
            <a:r>
              <a:rPr lang="ru-RU" sz="2800" dirty="0" err="1">
                <a:solidFill>
                  <a:prstClr val="black"/>
                </a:solidFill>
              </a:rPr>
              <a:t>энергомощностей</a:t>
            </a:r>
            <a:r>
              <a:rPr lang="ru-RU" sz="2800" dirty="0">
                <a:solidFill>
                  <a:prstClr val="black"/>
                </a:solidFill>
              </a:rPr>
              <a:t>, объемы валовой продукции не только не возросли, но имели тенденцию к убыванию. </a:t>
            </a:r>
            <a:r>
              <a:rPr lang="ru-RU" sz="2800" b="1" dirty="0">
                <a:solidFill>
                  <a:prstClr val="black"/>
                </a:solidFill>
              </a:rPr>
              <a:t>В 1981-1985 годы более половины колхозов и совхозов были убыточны.</a:t>
            </a:r>
            <a:r>
              <a:rPr lang="ru-RU" sz="2800" dirty="0">
                <a:solidFill>
                  <a:prstClr val="black"/>
                </a:solidFill>
              </a:rPr>
              <a:t> В целом, </a:t>
            </a:r>
            <a:r>
              <a:rPr lang="ru-RU" sz="2800" b="1" dirty="0">
                <a:solidFill>
                  <a:prstClr val="black"/>
                </a:solidFill>
              </a:rPr>
              <a:t>сельское хозяйство в Казахстане как по всей стране было крайне затратным</a:t>
            </a:r>
            <a:r>
              <a:rPr lang="ru-RU" sz="2800" dirty="0">
                <a:solidFill>
                  <a:prstClr val="black"/>
                </a:solidFill>
              </a:rPr>
              <a:t> – цена реализации не возмещала даже себестоимости продукции. </a:t>
            </a:r>
            <a:endParaRPr lang="en-US" sz="2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346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>несостоятельность в обеспечении общества продовольствием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prstClr val="black"/>
                </a:solidFill>
              </a:rPr>
              <a:t>Отражением несостоятельности аграрного сектора была его </a:t>
            </a:r>
            <a:r>
              <a:rPr lang="ru-RU" sz="2800" b="1" dirty="0">
                <a:solidFill>
                  <a:prstClr val="black"/>
                </a:solidFill>
              </a:rPr>
              <a:t>несостоятельность в обеспечении общества продовольствием, в частности мясо-молочной продукцией</a:t>
            </a:r>
            <a:r>
              <a:rPr lang="ru-RU" sz="2800" dirty="0">
                <a:solidFill>
                  <a:prstClr val="black"/>
                </a:solidFill>
              </a:rPr>
              <a:t>. Например, средняя калорийность питания американцев и советских людей была примерно одинакова, но у советского потребителя 46% дневного рациона приходилось на картофель и хлеб, на мясо и рыбу- всего 8%. Характерной чертой советской экономики этого периода был высокий уровень инфляции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78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>дисбаланс спроса и предложения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>
                <a:solidFill>
                  <a:prstClr val="black"/>
                </a:solidFill>
              </a:rPr>
              <a:t>Об этом свидетельствовал </a:t>
            </a:r>
            <a:r>
              <a:rPr lang="ru-RU" sz="2800" b="1" dirty="0">
                <a:solidFill>
                  <a:prstClr val="black"/>
                </a:solidFill>
              </a:rPr>
              <a:t>сильнейший дисбаланс спроса и предложения.</a:t>
            </a:r>
            <a:r>
              <a:rPr lang="ru-RU" sz="2800" dirty="0">
                <a:solidFill>
                  <a:prstClr val="black"/>
                </a:solidFill>
              </a:rPr>
              <a:t> Высокий уровень вкладов населения в сберегательные кассы говорил о росте инфляции в результате неудовлетворенного покупательского спроса. При том, что цены были низки и стабильны, большинство товаров были недоступны. Острейший дефицит на большинство товаров народного потребления был следствием игнорирования предприятий группы «Б».</a:t>
            </a:r>
            <a:endParaRPr lang="en-US" sz="2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438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2200" i="1" dirty="0">
                <a:solidFill>
                  <a:srgbClr val="626262"/>
                </a:solidFill>
                <a:latin typeface="Georgia" panose="02040502050405020303" pitchFamily="18" charset="0"/>
              </a:rPr>
              <a:t>Московские очереди - это отдельная страница новейшей истории столицы</a:t>
            </a:r>
            <a:br>
              <a:rPr lang="ru-RU" sz="2200" i="1" dirty="0">
                <a:solidFill>
                  <a:srgbClr val="626262"/>
                </a:solidFill>
                <a:latin typeface="Georgia" panose="02040502050405020303" pitchFamily="18" charset="0"/>
              </a:rPr>
            </a:br>
            <a:r>
              <a:rPr lang="ru-RU" sz="2200" i="1" dirty="0">
                <a:solidFill>
                  <a:srgbClr val="626262"/>
                </a:solidFill>
                <a:latin typeface="Georgia" panose="02040502050405020303" pitchFamily="18" charset="0"/>
              </a:rPr>
              <a:t>Фото: Евгения ГУСЕВА</a:t>
            </a:r>
            <a:r>
              <a:rPr lang="ru-RU" i="1" dirty="0">
                <a:solidFill>
                  <a:srgbClr val="626262"/>
                </a:solidFill>
                <a:latin typeface="Georgia" panose="02040502050405020303" pitchFamily="18" charset="0"/>
              </a:rPr>
              <a:t/>
            </a:r>
            <a:br>
              <a:rPr lang="ru-RU" i="1" dirty="0">
                <a:solidFill>
                  <a:srgbClr val="626262"/>
                </a:solidFill>
                <a:latin typeface="Georgia" panose="02040502050405020303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8" y="1600200"/>
            <a:ext cx="678894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99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Очередь в мавзолей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8" y="1600200"/>
            <a:ext cx="678894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9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пути развития экономики?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 1957 г. Н. Хрущев осуществил переход от управления экономикой через отраслевые министерства к руководству через региональные центры – </a:t>
            </a:r>
            <a:r>
              <a:rPr lang="ru-RU" b="1" dirty="0" smtClean="0"/>
              <a:t>Советы народного хозяйства</a:t>
            </a:r>
            <a:r>
              <a:rPr lang="ru-RU" dirty="0" smtClean="0"/>
              <a:t> (Совнархозы). Были ликвидированы 141 Министерств. Вместо них созданы 105 совнархозов – региональные административные органы, которые помимо руководителей регионов включили и руководители предприятий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001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>Множество противоречий накопилось и в общественно-политической жизни страны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>
                <a:solidFill>
                  <a:prstClr val="black"/>
                </a:solidFill>
              </a:rPr>
              <a:t>В 1970-ые годы в СССР реальные рычаги власти сосредоточивались в рамках партийно-государственного аппарата. Характерными чертами политической системы советского общества были: </a:t>
            </a:r>
            <a:r>
              <a:rPr lang="ru-RU" sz="2800" b="1" dirty="0">
                <a:solidFill>
                  <a:prstClr val="black"/>
                </a:solidFill>
              </a:rPr>
              <a:t>ограничение демократии, отчуждение людей от собственности и от власти, подавление личности</a:t>
            </a:r>
            <a:r>
              <a:rPr lang="ru-RU" sz="2800" dirty="0">
                <a:solidFill>
                  <a:prstClr val="black"/>
                </a:solidFill>
              </a:rPr>
              <a:t>. Для этого периода была характерна обстановка </a:t>
            </a:r>
            <a:r>
              <a:rPr lang="ru-RU" sz="2800" b="1" dirty="0">
                <a:solidFill>
                  <a:prstClr val="black"/>
                </a:solidFill>
              </a:rPr>
              <a:t>разрыва между словом и делом, решениями и их исполнением</a:t>
            </a:r>
            <a:r>
              <a:rPr lang="ru-RU" sz="2800" dirty="0">
                <a:solidFill>
                  <a:prstClr val="black"/>
                </a:solidFill>
              </a:rPr>
              <a:t>. Так, например, власть официально провозглашала интернационализм, на деле любое появление национального достоинства, интерес к историческому прошлого, языку любого этноса рассматривался как проявление национализма. </a:t>
            </a:r>
            <a:endParaRPr lang="en-US" sz="2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025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prstClr val="black"/>
                </a:solidFill>
              </a:rPr>
              <a:t>Множество противоречий накопилось и в общественно-политической жизни страны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600" dirty="0">
                <a:solidFill>
                  <a:prstClr val="black"/>
                </a:solidFill>
              </a:rPr>
              <a:t>Или, например, согласно Конституции, </a:t>
            </a:r>
            <a:r>
              <a:rPr lang="ru-RU" sz="2600" b="1" dirty="0">
                <a:solidFill>
                  <a:prstClr val="black"/>
                </a:solidFill>
              </a:rPr>
              <a:t>граждане СССР имели право объединяться в общественные организации</a:t>
            </a:r>
            <a:r>
              <a:rPr lang="ru-RU" sz="2600" dirty="0">
                <a:solidFill>
                  <a:prstClr val="black"/>
                </a:solidFill>
              </a:rPr>
              <a:t>, им были гарантированы свободы: слова, печати, собраний, митингов, уличных шествий и демонстраций. </a:t>
            </a:r>
            <a:r>
              <a:rPr lang="ru-RU" sz="2600" b="1" dirty="0">
                <a:solidFill>
                  <a:prstClr val="black"/>
                </a:solidFill>
              </a:rPr>
              <a:t>Но существующая монополия на руководящую и направляющую роль КПСС превращали эти права в фикцию. </a:t>
            </a:r>
            <a:endParaRPr lang="ru-RU" sz="2600" b="1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600" dirty="0" smtClean="0">
                <a:solidFill>
                  <a:prstClr val="black"/>
                </a:solidFill>
              </a:rPr>
              <a:t>В </a:t>
            </a:r>
            <a:r>
              <a:rPr lang="ru-RU" sz="2600" dirty="0">
                <a:solidFill>
                  <a:prstClr val="black"/>
                </a:solidFill>
              </a:rPr>
              <a:t>целом, для этого периода </a:t>
            </a:r>
            <a:r>
              <a:rPr lang="ru-RU" sz="2600" b="1" dirty="0">
                <a:solidFill>
                  <a:prstClr val="black"/>
                </a:solidFill>
              </a:rPr>
              <a:t>характерна политика русификации и идеологической унификации</a:t>
            </a:r>
            <a:r>
              <a:rPr lang="ru-RU" sz="2600" dirty="0">
                <a:solidFill>
                  <a:prstClr val="black"/>
                </a:solidFill>
              </a:rPr>
              <a:t>. В Казахстане в результате освоения целинных и залежных земель стал заметным перевес русского населения в удельном весе всего населения.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193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диссиденты – носители альтернативных идей на развитие общества и страны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400" dirty="0">
                <a:solidFill>
                  <a:prstClr val="black"/>
                </a:solidFill>
              </a:rPr>
              <a:t>В Казахстане как и по всей стране были так называемые диссиденты – носители альтернативных идей на развитие общества и страны. Ими стали студенты-казахи, обучающиеся в Москве (М. </a:t>
            </a:r>
            <a:r>
              <a:rPr lang="ru-RU" sz="2400" dirty="0" err="1">
                <a:solidFill>
                  <a:prstClr val="black"/>
                </a:solidFill>
              </a:rPr>
              <a:t>Татимов</a:t>
            </a:r>
            <a:r>
              <a:rPr lang="ru-RU" sz="2400" dirty="0">
                <a:solidFill>
                  <a:prstClr val="black"/>
                </a:solidFill>
              </a:rPr>
              <a:t>, С. </a:t>
            </a:r>
            <a:r>
              <a:rPr lang="ru-RU" sz="2400" dirty="0" err="1">
                <a:solidFill>
                  <a:prstClr val="black"/>
                </a:solidFill>
              </a:rPr>
              <a:t>Баймуханов</a:t>
            </a:r>
            <a:r>
              <a:rPr lang="ru-RU" sz="2400" dirty="0">
                <a:solidFill>
                  <a:prstClr val="black"/>
                </a:solidFill>
              </a:rPr>
              <a:t>, Б. </a:t>
            </a:r>
            <a:r>
              <a:rPr lang="ru-RU" sz="2400" dirty="0" err="1">
                <a:solidFill>
                  <a:prstClr val="black"/>
                </a:solidFill>
              </a:rPr>
              <a:t>Тайжанов</a:t>
            </a:r>
            <a:r>
              <a:rPr lang="ru-RU" sz="2400" dirty="0">
                <a:solidFill>
                  <a:prstClr val="black"/>
                </a:solidFill>
              </a:rPr>
              <a:t>). </a:t>
            </a:r>
            <a:endParaRPr lang="en-US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769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«</a:t>
            </a:r>
            <a:r>
              <a:rPr lang="ru-RU" sz="2400" dirty="0" err="1">
                <a:solidFill>
                  <a:prstClr val="black"/>
                </a:solidFill>
                <a:ea typeface="+mn-ea"/>
                <a:cs typeface="+mn-cs"/>
              </a:rPr>
              <a:t>Жас</a:t>
            </a: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prstClr val="black"/>
                </a:solidFill>
                <a:ea typeface="+mn-ea"/>
                <a:cs typeface="+mn-cs"/>
              </a:rPr>
              <a:t>тулпар</a:t>
            </a: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>
                <a:solidFill>
                  <a:prstClr val="black"/>
                </a:solidFill>
              </a:rPr>
              <a:t>Они первыми обратили внимание на отстающее положение казахского аула, скрытую дискриминацию в отношении казахского языка и культуры. В 1962 году студенты создали неформальную организацию «</a:t>
            </a:r>
            <a:r>
              <a:rPr lang="ru-RU" sz="2600" dirty="0" err="1">
                <a:solidFill>
                  <a:prstClr val="black"/>
                </a:solidFill>
              </a:rPr>
              <a:t>Жас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тулпар</a:t>
            </a:r>
            <a:r>
              <a:rPr lang="ru-RU" sz="2600" dirty="0">
                <a:solidFill>
                  <a:prstClr val="black"/>
                </a:solidFill>
              </a:rPr>
              <a:t>», которая просуществовала до 1966 года</a:t>
            </a:r>
            <a:r>
              <a:rPr lang="ru-RU" sz="2600" b="1" dirty="0">
                <a:solidFill>
                  <a:prstClr val="black"/>
                </a:solidFill>
              </a:rPr>
              <a:t>. В отличие от российских диссидентов, основными требованиями которых была либерализация режима, участники группы «</a:t>
            </a:r>
            <a:r>
              <a:rPr lang="ru-RU" sz="2600" b="1" dirty="0" err="1">
                <a:solidFill>
                  <a:prstClr val="black"/>
                </a:solidFill>
              </a:rPr>
              <a:t>Жас</a:t>
            </a:r>
            <a:r>
              <a:rPr lang="ru-RU" sz="2600" b="1" dirty="0">
                <a:solidFill>
                  <a:prstClr val="black"/>
                </a:solidFill>
              </a:rPr>
              <a:t> </a:t>
            </a:r>
            <a:r>
              <a:rPr lang="ru-RU" sz="2600" b="1" dirty="0" err="1">
                <a:solidFill>
                  <a:prstClr val="black"/>
                </a:solidFill>
              </a:rPr>
              <a:t>тулпар</a:t>
            </a:r>
            <a:r>
              <a:rPr lang="ru-RU" sz="2600" b="1" dirty="0">
                <a:solidFill>
                  <a:prstClr val="black"/>
                </a:solidFill>
              </a:rPr>
              <a:t>» выдвигали идеи расширения пределов национальной автономии, повышения статуса республик</a:t>
            </a:r>
            <a:r>
              <a:rPr lang="ru-RU" sz="2600" dirty="0">
                <a:solidFill>
                  <a:prstClr val="black"/>
                </a:solidFill>
              </a:rPr>
              <a:t>. Следует подчеркнуть, что неформальная группа «</a:t>
            </a:r>
            <a:r>
              <a:rPr lang="ru-RU" sz="2600" dirty="0" err="1">
                <a:solidFill>
                  <a:prstClr val="black"/>
                </a:solidFill>
              </a:rPr>
              <a:t>Жас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тулпар</a:t>
            </a:r>
            <a:r>
              <a:rPr lang="ru-RU" sz="2600" dirty="0">
                <a:solidFill>
                  <a:prstClr val="black"/>
                </a:solidFill>
              </a:rPr>
              <a:t>» не представляла собой оппозицию власти, так как члены группы, допуская свободомыслие, не затрагивали основ существующего режима. В условиях потепления политического климата с членами группы обошлись без репрессий, но группу расформировали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639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>неформальные группы продолжали возникать в различных частях Казахстана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prstClr val="black"/>
                </a:solidFill>
              </a:rPr>
              <a:t>Но такие неформальные группы продолжали возникать в различных частях Казахстана. Например, нелегальная партия «</a:t>
            </a:r>
            <a:r>
              <a:rPr lang="ru-RU" sz="2800" dirty="0" err="1">
                <a:solidFill>
                  <a:prstClr val="black"/>
                </a:solidFill>
              </a:rPr>
              <a:t>Есеп</a:t>
            </a:r>
            <a:r>
              <a:rPr lang="ru-RU" sz="2800" dirty="0">
                <a:solidFill>
                  <a:prstClr val="black"/>
                </a:solidFill>
              </a:rPr>
              <a:t>» (Караганда), в Павлодаре – партия «</a:t>
            </a:r>
            <a:r>
              <a:rPr lang="ru-RU" sz="2800" dirty="0" err="1">
                <a:solidFill>
                  <a:prstClr val="black"/>
                </a:solidFill>
              </a:rPr>
              <a:t>Жас</a:t>
            </a:r>
            <a:r>
              <a:rPr lang="ru-RU" sz="2800" dirty="0">
                <a:solidFill>
                  <a:prstClr val="black"/>
                </a:solidFill>
              </a:rPr>
              <a:t> улан». Целью этих многочисленных организаций </a:t>
            </a:r>
            <a:r>
              <a:rPr lang="ru-RU" sz="2800" b="1" dirty="0">
                <a:solidFill>
                  <a:prstClr val="black"/>
                </a:solidFill>
              </a:rPr>
              <a:t>была защита казахской культуры и языка, требование территориальной целостности республики</a:t>
            </a:r>
            <a:r>
              <a:rPr lang="ru-RU" sz="2800" dirty="0">
                <a:solidFill>
                  <a:prstClr val="black"/>
                </a:solidFill>
              </a:rPr>
              <a:t>. Кроме того, в Казахстане были и казахстанские диссиденты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32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Казахстанские диссиденты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prstClr val="black"/>
                </a:solidFill>
              </a:rPr>
              <a:t>Например, преподаватель вуза, </a:t>
            </a:r>
            <a:r>
              <a:rPr lang="ru-RU" sz="2800" b="1" dirty="0">
                <a:solidFill>
                  <a:prstClr val="black"/>
                </a:solidFill>
              </a:rPr>
              <a:t>философ М. </a:t>
            </a:r>
            <a:r>
              <a:rPr lang="ru-RU" sz="2800" b="1" dirty="0" err="1">
                <a:solidFill>
                  <a:prstClr val="black"/>
                </a:solidFill>
              </a:rPr>
              <a:t>Кулмагамбетов</a:t>
            </a:r>
            <a:r>
              <a:rPr lang="ru-RU" sz="2800" dirty="0">
                <a:solidFill>
                  <a:prstClr val="black"/>
                </a:solidFill>
              </a:rPr>
              <a:t>, арестованный в 1962 году и осужденный на 10 лет. В его личном деле была внесена запись о том, что он был осужден за то, что «по месту жительства и работы высказывал антисоветские измышления, порочащие существующий в СССР государственный и общественный строй…клеветал на КПСС, то есть на руководителей партии и на проводимые в СССР государственные мероприятия и политику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605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Казахстанские диссиденты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>
                <a:solidFill>
                  <a:prstClr val="black"/>
                </a:solidFill>
              </a:rPr>
              <a:t>Также было отмечено, что </a:t>
            </a:r>
            <a:r>
              <a:rPr lang="ru-RU" sz="2800" b="1" dirty="0">
                <a:solidFill>
                  <a:prstClr val="black"/>
                </a:solidFill>
              </a:rPr>
              <a:t>М. </a:t>
            </a:r>
            <a:r>
              <a:rPr lang="ru-RU" sz="2800" b="1" dirty="0" err="1">
                <a:solidFill>
                  <a:prstClr val="black"/>
                </a:solidFill>
              </a:rPr>
              <a:t>Кулмагамбетов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распространял вредные националистические суждения, восхвалял жизнь в буржуазных странах, их демократию, государственный строй, а также капиталистическое производство и экономику США</a:t>
            </a:r>
            <a:r>
              <a:rPr lang="ru-RU" sz="2800" dirty="0" smtClean="0">
                <a:solidFill>
                  <a:prstClr val="black"/>
                </a:solidFill>
              </a:rPr>
              <a:t>».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 smtClean="0">
                <a:solidFill>
                  <a:prstClr val="black"/>
                </a:solidFill>
              </a:rPr>
              <a:t> Вторым </a:t>
            </a:r>
            <a:r>
              <a:rPr lang="ru-RU" sz="2800" dirty="0">
                <a:solidFill>
                  <a:prstClr val="black"/>
                </a:solidFill>
              </a:rPr>
              <a:t>диссидентом, которого власти публично судили за убеждения и взгляды был </a:t>
            </a:r>
            <a:r>
              <a:rPr lang="ru-RU" sz="2800" b="1" dirty="0" err="1">
                <a:solidFill>
                  <a:prstClr val="black"/>
                </a:solidFill>
              </a:rPr>
              <a:t>Хасен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Кожахметов</a:t>
            </a:r>
            <a:r>
              <a:rPr lang="ru-RU" sz="2800" b="1" dirty="0">
                <a:solidFill>
                  <a:prstClr val="black"/>
                </a:solidFill>
              </a:rPr>
              <a:t>. В</a:t>
            </a:r>
            <a:r>
              <a:rPr lang="ru-RU" sz="2800" dirty="0">
                <a:solidFill>
                  <a:prstClr val="black"/>
                </a:solidFill>
              </a:rPr>
              <a:t> ноябре 1977 года он был осужден к двум годам лишения свободы за «распространение заведомом ложных измышлений, порочащих советский государственный и общественный строй».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165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Казахстанские диссиденты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>
                <a:solidFill>
                  <a:prstClr val="black"/>
                </a:solidFill>
              </a:rPr>
              <a:t>Вторично </a:t>
            </a:r>
            <a:r>
              <a:rPr lang="ru-RU" sz="2800" b="1" dirty="0" err="1">
                <a:solidFill>
                  <a:prstClr val="black"/>
                </a:solidFill>
              </a:rPr>
              <a:t>Хасен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Кожахметов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был осужден в 1987 году за участие в событиях декабря 1986 года. </a:t>
            </a:r>
            <a:r>
              <a:rPr lang="ru-RU" sz="2800" b="1" dirty="0">
                <a:solidFill>
                  <a:prstClr val="black"/>
                </a:solidFill>
              </a:rPr>
              <a:t>Оппозиционные настроения </a:t>
            </a:r>
            <a:r>
              <a:rPr lang="ru-RU" sz="2800" b="1" dirty="0" err="1">
                <a:solidFill>
                  <a:prstClr val="black"/>
                </a:solidFill>
              </a:rPr>
              <a:t>казахстанцев</a:t>
            </a:r>
            <a:r>
              <a:rPr lang="ru-RU" sz="2800" b="1" dirty="0">
                <a:solidFill>
                  <a:prstClr val="black"/>
                </a:solidFill>
              </a:rPr>
              <a:t>, особенно казахского населения наиболее остро проявились в 1979 году в Целинограде</a:t>
            </a:r>
            <a:r>
              <a:rPr lang="ru-RU" sz="2800" dirty="0">
                <a:solidFill>
                  <a:prstClr val="black"/>
                </a:solidFill>
              </a:rPr>
              <a:t>. В основе целиноградского конфликта лежало Постановление ЦК КПСС «Об образовании немецкой автономной области»  в Казахстане. После выхода Постановления ЦК КПСС от 31 мая 1979 года руководители Казахстана приступили к его реализации, в частности, к уточнению границ новой области, вопросам размещения организаций. </a:t>
            </a:r>
            <a:endParaRPr lang="en-US" sz="2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630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prstClr val="black"/>
                </a:solidFill>
                <a:ea typeface="+mn-ea"/>
                <a:cs typeface="+mn-cs"/>
              </a:rPr>
              <a:t>Против «Об </a:t>
            </a:r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>образовании немецкой автономной области»  </a:t>
            </a:r>
            <a:r>
              <a:rPr lang="ru-RU" sz="2800" dirty="0" smtClean="0">
                <a:solidFill>
                  <a:prstClr val="black"/>
                </a:solidFill>
                <a:ea typeface="+mn-ea"/>
                <a:cs typeface="+mn-cs"/>
              </a:rPr>
              <a:t>на территории Казахстана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Но эти действия вызвали решительный протест местного населения. </a:t>
            </a:r>
            <a:endParaRPr lang="ru-RU" sz="2800" dirty="0" smtClean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Говоря </a:t>
            </a:r>
            <a:r>
              <a:rPr lang="ru-RU" sz="2800" dirty="0">
                <a:solidFill>
                  <a:prstClr val="black"/>
                </a:solidFill>
              </a:rPr>
              <a:t>о протестном движении и инакомыслии в брежневскую эпоху, хотелось бы подчеркнуть, что это было присуще всему советскому обществу, а не только Казахстану. Поэтому студентам рекомендуется к чтению книгу В.А. Козлова , где представлена полная картина проявлений социального протеста на всей территории СССР за период с 1953 до начала 1980-ых годов. </a:t>
            </a:r>
            <a:endParaRPr lang="en-US" sz="2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507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>
                <a:solidFill>
                  <a:prstClr val="black"/>
                </a:solidFill>
                <a:ea typeface="+mn-ea"/>
                <a:cs typeface="+mn-cs"/>
              </a:rPr>
              <a:t>обострение экологических проблем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>
                <a:solidFill>
                  <a:prstClr val="black"/>
                </a:solidFill>
              </a:rPr>
              <a:t>Еще одной крупной проблемой общества в брежневскую эпоху было обострение экологических проблем . Это было некоторым итогом развития экономики в предыдущий период. Хищническое отношение к природной среде, ресурсоемкость, растущая урбанизация, негативные последствия индустриализации были следствием развития экстенсивной модели экономики, которая предполагала чисто потребительское отношение к природной среде были общей бедой всей советской страны. В Казахстане вследствие вышеназванных причин возник обширный ареал экологических проблем.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48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Создано совнархозов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Всего в стране было создано 105 совнархозов, из них 67 - в РСФСР, 9 - в Казахстане, 14 - на Украине, 4 - в Узбекистане. В остальных республиках было создано по одному совнархозу.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Если раньше предприятия подчинялись министерствам, организованным по отраслям, то теперь они поступали в ведение территориальных органов управления - совнархозов. Министерства распускались, и на их месте оставались только небольшие комитеты, отвечавшие за общее планирование, научно-техническую политику в той или иной отрасли и общую координацию работы предприятий одной отрасли.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50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600" dirty="0" smtClean="0">
                <a:solidFill>
                  <a:prstClr val="black"/>
                </a:solidFill>
                <a:ea typeface="+mn-ea"/>
                <a:cs typeface="+mn-cs"/>
              </a:rPr>
              <a:t>В Казахстане вследствие вышеназванных причин возник обширный ареал экологических проблем. </a:t>
            </a:r>
            <a:r>
              <a:rPr lang="ru-RU" sz="26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6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>
                <a:solidFill>
                  <a:prstClr val="black"/>
                </a:solidFill>
              </a:rPr>
              <a:t>Но основным источником экологических проблем для Казахстана </a:t>
            </a:r>
            <a:r>
              <a:rPr lang="ru-RU" sz="2800" b="1" dirty="0">
                <a:solidFill>
                  <a:prstClr val="black"/>
                </a:solidFill>
              </a:rPr>
              <a:t>были радиоактивные выбросы</a:t>
            </a:r>
            <a:r>
              <a:rPr lang="ru-RU" sz="2800" dirty="0">
                <a:solidFill>
                  <a:prstClr val="black"/>
                </a:solidFill>
              </a:rPr>
              <a:t>. Источниками его был, прежде всего, военно-промышленный и оборонный комплекс. Конечно, в этом </a:t>
            </a:r>
            <a:r>
              <a:rPr lang="ru-RU" sz="2800" b="1" dirty="0">
                <a:solidFill>
                  <a:prstClr val="black"/>
                </a:solidFill>
              </a:rPr>
              <a:t>ряду Семипалатинский ядерный полигон</a:t>
            </a:r>
            <a:r>
              <a:rPr lang="ru-RU" sz="2800" dirty="0">
                <a:solidFill>
                  <a:prstClr val="black"/>
                </a:solidFill>
              </a:rPr>
              <a:t> занимает особое место, так как с 1949 – 1963 год здесь произвели 124 наземных, а после 1963 года – 354 подземных взрыва. </a:t>
            </a:r>
            <a:endParaRPr lang="ru-RU" sz="28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Немало </a:t>
            </a:r>
            <a:r>
              <a:rPr lang="ru-RU" sz="2800" dirty="0">
                <a:solidFill>
                  <a:prstClr val="black"/>
                </a:solidFill>
              </a:rPr>
              <a:t>проблем для экологии создали испытания около 24 тыс. управляемых ракет, а также 11 воздушных ядерных взрыва </a:t>
            </a:r>
            <a:r>
              <a:rPr lang="ru-RU" sz="2800" b="1" dirty="0">
                <a:solidFill>
                  <a:prstClr val="black"/>
                </a:solidFill>
              </a:rPr>
              <a:t>в полигоне Капустин Яр</a:t>
            </a:r>
            <a:r>
              <a:rPr lang="ru-RU" sz="2800" dirty="0">
                <a:solidFill>
                  <a:prstClr val="black"/>
                </a:solidFill>
              </a:rPr>
              <a:t>, к которому относилась около 3 млн территории Казахстана. </a:t>
            </a:r>
            <a:endParaRPr lang="ru-RU" sz="28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С </a:t>
            </a:r>
            <a:r>
              <a:rPr lang="ru-RU" sz="2800" dirty="0">
                <a:solidFill>
                  <a:prstClr val="black"/>
                </a:solidFill>
              </a:rPr>
              <a:t>1966 по 1979 год 17 подземных ядерных испытаний было осуществлено </a:t>
            </a:r>
            <a:r>
              <a:rPr lang="ru-RU" sz="2800" b="1" dirty="0">
                <a:solidFill>
                  <a:prstClr val="black"/>
                </a:solidFill>
              </a:rPr>
              <a:t>на полигоне Азгир </a:t>
            </a:r>
            <a:r>
              <a:rPr lang="ru-RU" sz="2800" dirty="0">
                <a:solidFill>
                  <a:prstClr val="black"/>
                </a:solidFill>
              </a:rPr>
              <a:t>на массивах каменных солей Прикаспийской низменности. </a:t>
            </a:r>
            <a:endParaRPr lang="en-US" sz="2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553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Экологические проблемы Казахстана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Шесть подземных ядерных взрывов было произведено с 1983 по 1984 год на объекте «Лира» (</a:t>
            </a:r>
            <a:r>
              <a:rPr lang="ru-RU" sz="2800" dirty="0" err="1">
                <a:solidFill>
                  <a:prstClr val="black"/>
                </a:solidFill>
              </a:rPr>
              <a:t>Карачаганак</a:t>
            </a:r>
            <a:r>
              <a:rPr lang="ru-RU" sz="2800" dirty="0">
                <a:solidFill>
                  <a:prstClr val="black"/>
                </a:solidFill>
              </a:rPr>
              <a:t>). </a:t>
            </a:r>
            <a:endParaRPr lang="ru-RU" sz="2800" dirty="0" smtClean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Негативную </a:t>
            </a:r>
            <a:r>
              <a:rPr lang="ru-RU" sz="2800" dirty="0">
                <a:solidFill>
                  <a:prstClr val="black"/>
                </a:solidFill>
              </a:rPr>
              <a:t>роль в экологии Казахстана сыграл и ракетно-космический проект. Космодром Байконур является гигантским по своим масштабам. Он расположен на территории, которая равна 12 таких городов как Москва. Но техногенное воздействие производств, несвязанных с военно-промышленным комплексом на экологию не менее значительно. Итогом хозяйственной деятельности стали сотни зараженных и загрязненных водных ресурсов, миллионы гектаров уничтоженных земель, бездумное истребление лесных массивов, загрязнение воздушного бассейна. </a:t>
            </a:r>
            <a:endParaRPr lang="en-US" sz="2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5476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>
                <a:solidFill>
                  <a:prstClr val="black"/>
                </a:solidFill>
                <a:ea typeface="+mn-ea"/>
                <a:cs typeface="+mn-cs"/>
              </a:rPr>
              <a:t>Аральский</a:t>
            </a: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 регион превратился в мертвую </a:t>
            </a:r>
            <a:r>
              <a:rPr lang="ru-RU" sz="2400" dirty="0" smtClean="0">
                <a:solidFill>
                  <a:prstClr val="black"/>
                </a:solidFill>
                <a:ea typeface="+mn-ea"/>
                <a:cs typeface="+mn-cs"/>
              </a:rPr>
              <a:t>зону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600" dirty="0">
                <a:solidFill>
                  <a:prstClr val="black"/>
                </a:solidFill>
              </a:rPr>
              <a:t>По прямой вине Министерства мелиорации и водного хозяйства СССР </a:t>
            </a:r>
            <a:r>
              <a:rPr lang="ru-RU" sz="2600" dirty="0" err="1">
                <a:solidFill>
                  <a:prstClr val="black"/>
                </a:solidFill>
              </a:rPr>
              <a:t>Аральский</a:t>
            </a:r>
            <a:r>
              <a:rPr lang="ru-RU" sz="2600" dirty="0">
                <a:solidFill>
                  <a:prstClr val="black"/>
                </a:solidFill>
              </a:rPr>
              <a:t> регион превратился в мертвую зону. Уровень Аральского моря понизился на 14м., площадь акватории сократилась на 40%, объем воды – на 65%. Море утратило вое </a:t>
            </a:r>
            <a:r>
              <a:rPr lang="ru-RU" sz="2600" dirty="0" err="1">
                <a:solidFill>
                  <a:prstClr val="black"/>
                </a:solidFill>
              </a:rPr>
              <a:t>рыбохозяйственное</a:t>
            </a:r>
            <a:r>
              <a:rPr lang="ru-RU" sz="2600" dirty="0">
                <a:solidFill>
                  <a:prstClr val="black"/>
                </a:solidFill>
              </a:rPr>
              <a:t> значение. Высохшее и морское дно превратилось в гигантский очаг </a:t>
            </a:r>
            <a:r>
              <a:rPr lang="ru-RU" sz="2600" dirty="0" err="1">
                <a:solidFill>
                  <a:prstClr val="black"/>
                </a:solidFill>
              </a:rPr>
              <a:t>соленакопления</a:t>
            </a:r>
            <a:r>
              <a:rPr lang="ru-RU" sz="2600" dirty="0">
                <a:solidFill>
                  <a:prstClr val="black"/>
                </a:solidFill>
              </a:rPr>
              <a:t> и зарождения соляных бурь. С поверхности солончаков, которые занимают огромные площади высохшего дна Аральского моря, в атмосферу поднимается более 65 млн т ядовитой тонкодисперсной соли. Распространяясь на запад солевая пыль образует облака, и переносится во все стороны.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5891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Колоссальный вред окружающей среде нанесло </a:t>
            </a:r>
            <a:r>
              <a:rPr lang="ru-RU" sz="2000" dirty="0" err="1">
                <a:solidFill>
                  <a:prstClr val="black"/>
                </a:solidFill>
                <a:ea typeface="+mn-ea"/>
                <a:cs typeface="+mn-cs"/>
              </a:rPr>
              <a:t>экстенфикация</a:t>
            </a: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 сельского хозяйства, например, кочевой метод </a:t>
            </a: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>земледелия 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600" dirty="0">
                <a:solidFill>
                  <a:prstClr val="black"/>
                </a:solidFill>
              </a:rPr>
              <a:t>При данном способе земледелия поля, утратившие плодородие выводились из оборота, а вместо них распахивались новые земли. </a:t>
            </a:r>
            <a:endParaRPr lang="ru-RU" sz="26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600" dirty="0" smtClean="0">
                <a:solidFill>
                  <a:prstClr val="black"/>
                </a:solidFill>
              </a:rPr>
              <a:t>Или </a:t>
            </a:r>
            <a:r>
              <a:rPr lang="ru-RU" sz="2600" dirty="0">
                <a:solidFill>
                  <a:prstClr val="black"/>
                </a:solidFill>
              </a:rPr>
              <a:t>для того, чтобы восполнить дефицит пастбищ, сжигались реликтовые леса в поймах рек </a:t>
            </a:r>
            <a:r>
              <a:rPr lang="ru-RU" sz="2600" dirty="0" smtClean="0">
                <a:solidFill>
                  <a:prstClr val="black"/>
                </a:solidFill>
              </a:rPr>
              <a:t>Сырдарья</a:t>
            </a:r>
            <a:r>
              <a:rPr lang="ru-RU" sz="2600" dirty="0">
                <a:solidFill>
                  <a:prstClr val="black"/>
                </a:solidFill>
              </a:rPr>
              <a:t>, Жанадарья, Колгандарья и Кувандарья. Вследствие этого были полностью уничтожены лесные массивы в Приаралье. В дельте этих рек исчезали и обширные площади тростника, который вырубался для производства бумаги. </a:t>
            </a:r>
            <a:r>
              <a:rPr lang="ru-RU" sz="2600" dirty="0" err="1">
                <a:solidFill>
                  <a:prstClr val="black"/>
                </a:solidFill>
              </a:rPr>
              <a:t>Приаральская</a:t>
            </a:r>
            <a:r>
              <a:rPr lang="ru-RU" sz="2600" dirty="0">
                <a:solidFill>
                  <a:prstClr val="black"/>
                </a:solidFill>
              </a:rPr>
              <a:t> дельта превратилась в болота и такыры.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1409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вредные газообразные, жидкие и твердые отходы промышленных предприятий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400" dirty="0">
                <a:solidFill>
                  <a:prstClr val="black"/>
                </a:solidFill>
              </a:rPr>
              <a:t>Негативное воздействие на окружающую среду оказывали вредные газообразные, жидкие и твердые отходы промышленных предприятий. Для охраны окружающей среды применялся технически устаревшие паллиативные техники: более высокие дымовые трубы, создание зеленых санитарных зон. Особую тревогу вызывает загрязнение воздушного бассейна. </a:t>
            </a:r>
            <a:endParaRPr lang="en-US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21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>
                <a:solidFill>
                  <a:prstClr val="black"/>
                </a:solidFill>
                <a:ea typeface="+mn-ea"/>
                <a:cs typeface="+mn-cs"/>
              </a:rPr>
              <a:t>Источниками загрязнения стали предприятия цветной металлургии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Источниками загрязнения стали предприятия цветной металлургии в городах Балхаш, Чимкент, Лениногорск. Одним из неблагополучных регионов является Восточно-Казахстанская область. Специальные замеры выявили, что в атмосферном воздухе городов области содержалось более 100 вредных химических веществ. Особую тревогу вызывает высокая концентрация в воздушной среде тяжелых металлов. По степени загрязненности свинцом Г. Усть-Каменогорск занимал одно из первых мест в списке наиболее загрязнённых городов СССР. К категории наиболее неблагополучных по загрязнению промышленных центров относится и г. Лениногорск. </a:t>
            </a:r>
            <a:endParaRPr lang="en-US" sz="2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112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 smtClean="0">
                <a:solidFill>
                  <a:prstClr val="black"/>
                </a:solidFill>
                <a:ea typeface="+mn-ea"/>
                <a:cs typeface="+mn-cs"/>
              </a:rPr>
              <a:t>истощение </a:t>
            </a:r>
            <a:r>
              <a:rPr lang="ru-RU" sz="2600" dirty="0">
                <a:solidFill>
                  <a:prstClr val="black"/>
                </a:solidFill>
                <a:ea typeface="+mn-ea"/>
                <a:cs typeface="+mn-cs"/>
              </a:rPr>
              <a:t>минеральных ресурсов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>
                <a:solidFill>
                  <a:prstClr val="black"/>
                </a:solidFill>
              </a:rPr>
              <a:t>Еще одним следствием пренебрежения экологическими проблемами стало истощение минеральных ресурсов, происходившее из-за потерь полезных ископаемых. По ориентировочным данным, в процессе добычи терялось около 50% ресурсов полезных ископаемых. При этом половина потерь являлась экономически неоправданной.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6655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>
                <a:solidFill>
                  <a:prstClr val="black"/>
                </a:solidFill>
                <a:ea typeface="+mn-ea"/>
                <a:cs typeface="+mn-cs"/>
              </a:rPr>
              <a:t>загрязнение природных вод, ухудшение естественной среды их формирования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600" dirty="0">
                <a:solidFill>
                  <a:prstClr val="black"/>
                </a:solidFill>
              </a:rPr>
              <a:t>Одной из важнейших проблем мирового масштаба является загрязнение природных вод, ухудшение естественной среды их формирования. Показательным в этом плане может быть Казахстан, где острый дефицит водных ресурсов и их загрязненности создавали ряд проблем. </a:t>
            </a:r>
            <a:endParaRPr lang="en-US" sz="26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9538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Экологические проблемы Казахстана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Вплоть до середины 1960 годов в республике не проводилось активной и системной работы по охране и системной работы по охране и рациональному использованию водных ресурсов. К 1966 году всего 66 предприятий имели очистные сооружения. Только в бассейны рек Иртыш, Урал, Тобол, Ишим, Каратал, </a:t>
            </a:r>
            <a:r>
              <a:rPr lang="ru-RU" sz="2800" dirty="0" err="1">
                <a:solidFill>
                  <a:prstClr val="black"/>
                </a:solidFill>
              </a:rPr>
              <a:t>Бадам</a:t>
            </a:r>
            <a:r>
              <a:rPr lang="ru-RU" sz="2800" dirty="0">
                <a:solidFill>
                  <a:prstClr val="black"/>
                </a:solidFill>
              </a:rPr>
              <a:t> ежегодно сбрасывалось свыше полумиллиарда куб м сточных вод, из них предварительной очистке подвергалось только 20%. На грань исчезновения были поставлены лесные массивы республики. Нерациональная вырубка лесов, пренебрежение посадками новых деревьев привели буквально к критическому положению. Угрожающей стала проблема ядерных отходов. В Казахстане было выявлено около 100 мест их складирования. </a:t>
            </a:r>
            <a:endParaRPr lang="en-US" sz="2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295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prstClr val="black"/>
                </a:solidFill>
              </a:rPr>
              <a:t>Экологические проблемы Казахстана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</a:rPr>
              <a:t>Площадь радиоактивного техногенного загрязнения превышает 35 кв. км. Крупными очагами загрязнения являлись и предприятия, задействованные по реализации атомного проекта: Целинный и Прикаспийский горно-металлургические комбинаты, Мангышлакский </a:t>
            </a:r>
            <a:r>
              <a:rPr lang="ru-RU" sz="2800" dirty="0" err="1">
                <a:solidFill>
                  <a:prstClr val="black"/>
                </a:solidFill>
              </a:rPr>
              <a:t>энергокомбинат</a:t>
            </a:r>
            <a:r>
              <a:rPr lang="ru-RU" sz="2800" dirty="0">
                <a:solidFill>
                  <a:prstClr val="black"/>
                </a:solidFill>
              </a:rPr>
              <a:t>, </a:t>
            </a:r>
            <a:r>
              <a:rPr lang="ru-RU" sz="2800" dirty="0" err="1">
                <a:solidFill>
                  <a:prstClr val="black"/>
                </a:solidFill>
              </a:rPr>
              <a:t>Ульбинский</a:t>
            </a:r>
            <a:r>
              <a:rPr lang="ru-RU" sz="2800" dirty="0">
                <a:solidFill>
                  <a:prstClr val="black"/>
                </a:solidFill>
              </a:rPr>
              <a:t> металлургический комбинат в Восточном Казахстане- монополист в производстве топливных элементов для ядерных реакторов, содержащих низкообогащенный уран. Ядерная инфраструктура привела к радиоактивному заражению огромных территорий. </a:t>
            </a:r>
            <a:endParaRPr lang="en-US" sz="2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61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Экономические показатели?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 1951–1963 гг. на долю </a:t>
            </a:r>
            <a:r>
              <a:rPr lang="ru-RU" b="1" dirty="0" smtClean="0"/>
              <a:t>экстенсивных факторов </a:t>
            </a:r>
            <a:r>
              <a:rPr lang="ru-RU" dirty="0" smtClean="0"/>
              <a:t>приходилось 68,2 % прироста конечного продукта. Ухудшилось использование основных фондов. Если 1955 г. принять за 100 %, то выпуск продукции на 1 руб. их в промышленности в 1965 г. снизился до 86,3 %. </a:t>
            </a:r>
            <a:r>
              <a:rPr lang="ru-RU" b="1" dirty="0" smtClean="0"/>
              <a:t>Уменьшилась роль производительности труда </a:t>
            </a:r>
            <a:r>
              <a:rPr lang="ru-RU" dirty="0" smtClean="0"/>
              <a:t>в увеличении объемов производства. В 1961–1965 гг. за счет ее роста было получено лишь 62 % прироста промышленной продукции, а 38 % – за счет быстро возраставшей численности рабочих [3].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1539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Экологические проблемы Казахстана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>
                <a:solidFill>
                  <a:prstClr val="black"/>
                </a:solidFill>
              </a:rPr>
              <a:t>Не решалась в республике проблема захоронения отработанных источников ионизирующего излучения и остатков промышленных радиоактивных шлаковых отходов. Нельзя сказать, что советское государство полностью игнорировало экологические проблемы. Но принятые постановления и указы носили во многом декларативный характер, к тому же в них не учитывались местные и региональные особенности.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035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>Большую роль в усилении внимания к экологическим проблемам сыграл руководитель партийной организации Казахстана Д. </a:t>
            </a:r>
            <a:r>
              <a:rPr lang="ru-RU" sz="2800" dirty="0" err="1">
                <a:solidFill>
                  <a:prstClr val="black"/>
                </a:solidFill>
                <a:ea typeface="+mn-ea"/>
                <a:cs typeface="+mn-cs"/>
              </a:rPr>
              <a:t>Кунаев</a:t>
            </a:r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>. </a:t>
            </a:r>
            <a:b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 err="1" smtClean="0">
                <a:solidFill>
                  <a:prstClr val="black"/>
                </a:solidFill>
              </a:rPr>
              <a:t>Д.Кунаев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писал: «Очень важно резко усилить борьбу против загрязнения воздушных бассейнов промышленных центров, в том числе столицы республики, улучшить охрану почв от загрязнения различными отходами, водной и ветровой эрозии, вторичного засоления, активизировать борьбу за чистоту рек и других водоемов, расширить лесоразведение, обеспечить защиту от селей и наводнений, поставить надежную преграду браконьерству, оградить природу и ее защитников от любых посягательств»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0505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Внимание к экологическим проблемам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>
                <a:solidFill>
                  <a:prstClr val="black"/>
                </a:solidFill>
              </a:rPr>
              <a:t>С 1974 г. стали разрабатываться годовые и перспективные планы по рациональному использованию природных ресурсов. Государство наконец стало вкладывать средства в строительство природоохранных объектов. За период 1975-1980 гг. на эти цели было израсходовано около 700 млн руб. Благодаря этим мерам в эксплуатацию были введены искусственно-биологические очистные сооружения в городах Усть-Каменогорске и Алма-Ате, сооружения механической очистки в Караганде и мусороперерабатывающий завод в Алма-Ате.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2429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Внимание к экологическим проблемам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400" dirty="0">
                <a:solidFill>
                  <a:prstClr val="black"/>
                </a:solidFill>
              </a:rPr>
              <a:t>Для защиты воздушного бассейна от вредных выбросов на промышленных предприятиях республики были введены установки для улавливания и обеззараживания вредных веществ и отходящих газов общей мощностью 15 млн 819 куб м в час.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4780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Неэффективность экологических 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200" dirty="0">
                <a:solidFill>
                  <a:prstClr val="black"/>
                </a:solidFill>
              </a:rPr>
              <a:t>Следует отметить, что многочисленные постановления, решения и резолюции по вопросам охраны окружающей среды не давали должного эффекта поскольку сама </a:t>
            </a:r>
            <a:r>
              <a:rPr lang="ru-RU" sz="2200" b="1" dirty="0">
                <a:solidFill>
                  <a:prstClr val="black"/>
                </a:solidFill>
              </a:rPr>
              <a:t>советская экономика, основанная на экстенсивной модели была ориентирована на бесконечно расширяющееся природопользование</a:t>
            </a:r>
            <a:r>
              <a:rPr lang="ru-RU" sz="2200" dirty="0">
                <a:solidFill>
                  <a:prstClr val="black"/>
                </a:solidFill>
              </a:rPr>
              <a:t>. Поэтому принцип экологической рациональности попросту не отвечал интересам государства. Кроме того, </a:t>
            </a:r>
            <a:r>
              <a:rPr lang="ru-RU" sz="2200" b="1" dirty="0">
                <a:solidFill>
                  <a:prstClr val="black"/>
                </a:solidFill>
              </a:rPr>
              <a:t>нерыночный характер советской экономики обрекал все ее  сегменты на хищническое и нерациональное использование природных ресурсов, которые были общенародной собственностью</a:t>
            </a:r>
            <a:r>
              <a:rPr lang="ru-RU" sz="2200" dirty="0">
                <a:solidFill>
                  <a:prstClr val="black"/>
                </a:solidFill>
              </a:rPr>
              <a:t>. На Западе, такая хищническая установка на использование природных ресурсов была невозможна в условиях существования частной собственности и жесткой конкуренции.</a:t>
            </a:r>
            <a:endParaRPr lang="en-US" sz="2200" dirty="0">
              <a:solidFill>
                <a:prstClr val="black"/>
              </a:solidFill>
            </a:endParaRPr>
          </a:p>
          <a:p>
            <a:pPr lvl="0"/>
            <a:endParaRPr lang="ru-RU" sz="30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1306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1980 годам советское общество переживало кризис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dirty="0">
                <a:solidFill>
                  <a:prstClr val="black"/>
                </a:solidFill>
              </a:rPr>
              <a:t>Таким образом, рассмотрев различные стороны советской жизни в брежневскую эпоху можно сделать вывод, что к 1980 годам советское общество переживало состояние, которое характеризуется понятием кризис. Кризис проявлялся во всех сторонах жизни- от экономики, до социальной и культурной сферы. Проявлением кризиса было то, что какие бы меры, поглощающие людские и материальные ресурсы не предпринимались для улучшения состояния, они не приносили результата.</a:t>
            </a:r>
            <a:endParaRPr lang="en-US" sz="2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80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Л.И. Брежнев, 1964-1982 гг.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1964 году в СССР к власти пришла новая партийно-государственная группа во главе с Л.И. Брежневым.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885" y="1881346"/>
            <a:ext cx="2164080" cy="263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1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Новый этап политического и социально-экономического развития СССР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связываемый в литературе с именем Л.И. Брежнева, начался с конца 1960-х гг., </a:t>
            </a:r>
            <a:r>
              <a:rPr lang="ru-RU" b="1" dirty="0" smtClean="0"/>
              <a:t>когда произошли такие внешнеполитические события, </a:t>
            </a:r>
          </a:p>
          <a:p>
            <a:r>
              <a:rPr lang="ru-RU" b="1" dirty="0" smtClean="0"/>
              <a:t>как подавление организацией Варшавского договора Чехословацкой либеральной революции («Пражской весны»), осуществлявшейся под лозунгом «демократического социализма», </a:t>
            </a:r>
          </a:p>
          <a:p>
            <a:r>
              <a:rPr lang="ru-RU" b="1" dirty="0" smtClean="0"/>
              <a:t>обострение отношений СССР с маоистским Китаем, </a:t>
            </a:r>
          </a:p>
          <a:p>
            <a:r>
              <a:rPr lang="ru-RU" b="1" dirty="0" smtClean="0"/>
              <a:t>усиление напряженности в отношениях СССР с США в связи с американской агрессией во Вьетнаме.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dirty="0" smtClean="0"/>
              <a:t>Все это стимулировало, с одной стороны, усилия руководства КПСС и СССР по укреплению обороноспособности и централизованного управления, с другой стороны, борьбу с попытками нетрадиционного («оппортунистического», «фальсификаторского», «ревизионистского») толкования социалистической идеологии, в т. ч. в управленческой сфере.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430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Контрреформы </a:t>
            </a:r>
            <a:r>
              <a:rPr lang="ru-RU" dirty="0" err="1" smtClean="0"/>
              <a:t>Л.Брежневе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 стране начались контрреформы по всему спектру политико-административного управления</a:t>
            </a:r>
            <a:r>
              <a:rPr lang="ru-RU" b="1" dirty="0" smtClean="0"/>
              <a:t>: в политике </a:t>
            </a:r>
            <a:r>
              <a:rPr lang="ru-RU" dirty="0" smtClean="0"/>
              <a:t>(смена концепции строительства коммунизма концепцией развитого социализма), </a:t>
            </a:r>
            <a:r>
              <a:rPr lang="ru-RU" b="1" dirty="0" smtClean="0"/>
              <a:t>в управлении </a:t>
            </a:r>
            <a:r>
              <a:rPr lang="ru-RU" dirty="0" smtClean="0"/>
              <a:t>(упразднение совнархозов и восстановление министерств), </a:t>
            </a:r>
            <a:r>
              <a:rPr lang="ru-RU" b="1" dirty="0" smtClean="0"/>
              <a:t>в экономике </a:t>
            </a:r>
            <a:r>
              <a:rPr lang="ru-RU" dirty="0" smtClean="0"/>
              <a:t>(свертывание политики сентябрьского пленума ЦК КПСС), </a:t>
            </a:r>
            <a:r>
              <a:rPr lang="ru-RU" b="1" dirty="0" smtClean="0"/>
              <a:t>в партии</a:t>
            </a:r>
            <a:r>
              <a:rPr lang="ru-RU" dirty="0" smtClean="0"/>
              <a:t> (отмена принципа ротации кадров, разделения парткомов по отраслевому принципу), </a:t>
            </a:r>
            <a:r>
              <a:rPr lang="ru-RU" b="1" dirty="0" smtClean="0"/>
              <a:t>в социальной сфере </a:t>
            </a:r>
            <a:r>
              <a:rPr lang="ru-RU" dirty="0" smtClean="0"/>
              <a:t>(преследование инакомыслящих).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6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Преобразования в экономике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Преобразования в управлении промышленностью начали проводиться с 1965 года, они связаны с именем председателя Совета Министров СССР А.Н. Косыгина (рис. 3), и потому часто называются «</a:t>
            </a:r>
            <a:r>
              <a:rPr lang="ru-RU" dirty="0" err="1" smtClean="0"/>
              <a:t>косыгинскими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65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3733</Words>
  <Application>Microsoft Office PowerPoint</Application>
  <PresentationFormat>On-screen Show (4:3)</PresentationFormat>
  <Paragraphs>136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Georgia</vt:lpstr>
      <vt:lpstr>Times New Roman</vt:lpstr>
      <vt:lpstr>Тема Office</vt:lpstr>
      <vt:lpstr>Office Theme</vt:lpstr>
      <vt:lpstr>Лекция 8</vt:lpstr>
      <vt:lpstr>План</vt:lpstr>
      <vt:lpstr>Новые пути развития экономики?</vt:lpstr>
      <vt:lpstr>Создано совнархозов</vt:lpstr>
      <vt:lpstr>Экономические показатели?</vt:lpstr>
      <vt:lpstr>Л.И. Брежнев, 1964-1982 гг.</vt:lpstr>
      <vt:lpstr>Новый этап политического и социально-экономического развития СССР</vt:lpstr>
      <vt:lpstr>Контрреформы Л.Брежневе</vt:lpstr>
      <vt:lpstr>Преобразования в экономике</vt:lpstr>
      <vt:lpstr>РЕФОРМА 1965 ГОДА</vt:lpstr>
      <vt:lpstr>Реформа 1965 г.</vt:lpstr>
      <vt:lpstr>Реформа 1965 г.</vt:lpstr>
      <vt:lpstr>внутренние не­со­вер­шен­ст­ва, про­ти­во­ре­чия ре­фор­мы</vt:lpstr>
      <vt:lpstr>Неэффективность реформы</vt:lpstr>
      <vt:lpstr>последствия</vt:lpstr>
      <vt:lpstr>Восьмая пятилетка (1966–1970)</vt:lpstr>
      <vt:lpstr>Некоторое оживление экономики</vt:lpstr>
      <vt:lpstr>Реформа свернута</vt:lpstr>
      <vt:lpstr>Казахстан был одним из важнейших звеньев военно-промышленного комплекса СССР</vt:lpstr>
      <vt:lpstr>Казахстан был одним из важнейших звеньев военно-промышленного комплекса СССР</vt:lpstr>
      <vt:lpstr>урбанизация</vt:lpstr>
      <vt:lpstr>промышленность сохраняла сырьевую направленность</vt:lpstr>
      <vt:lpstr>Структура экономики</vt:lpstr>
      <vt:lpstr>Противоречия командно-административной систему управления экономикой</vt:lpstr>
      <vt:lpstr>Противоречия командно-административной систему управления экономикой</vt:lpstr>
      <vt:lpstr>несостоятельность в обеспечении общества продовольствием</vt:lpstr>
      <vt:lpstr>дисбаланс спроса и предложения</vt:lpstr>
      <vt:lpstr>Московские очереди - это отдельная страница новейшей истории столицы Фото: Евгения ГУСЕВА </vt:lpstr>
      <vt:lpstr>Очередь в мавзолей</vt:lpstr>
      <vt:lpstr>Множество противоречий накопилось и в общественно-политической жизни страны</vt:lpstr>
      <vt:lpstr>Множество противоречий накопилось и в общественно-политической жизни страны</vt:lpstr>
      <vt:lpstr>диссиденты – носители альтернативных идей на развитие общества и страны</vt:lpstr>
      <vt:lpstr>«Жас тулпар»</vt:lpstr>
      <vt:lpstr>неформальные группы продолжали возникать в различных частях Казахстана</vt:lpstr>
      <vt:lpstr>Казахстанские диссиденты</vt:lpstr>
      <vt:lpstr>Казахстанские диссиденты</vt:lpstr>
      <vt:lpstr>Казахстанские диссиденты</vt:lpstr>
      <vt:lpstr>Против «Об образовании немецкой автономной области»  на территории Казахстана</vt:lpstr>
      <vt:lpstr>обострение экологических проблем</vt:lpstr>
      <vt:lpstr>В Казахстане вследствие вышеназванных причин возник обширный ареал экологических проблем.  </vt:lpstr>
      <vt:lpstr>Экологические проблемы Казахстана</vt:lpstr>
      <vt:lpstr>Аральский регион превратился в мертвую зону</vt:lpstr>
      <vt:lpstr>Колоссальный вред окружающей среде нанесло экстенфикация сельского хозяйства, например, кочевой метод земледелия   </vt:lpstr>
      <vt:lpstr>вредные газообразные, жидкие и твердые отходы промышленных предприятий</vt:lpstr>
      <vt:lpstr>Источниками загрязнения стали предприятия цветной металлургии</vt:lpstr>
      <vt:lpstr>истощение минеральных ресурсов</vt:lpstr>
      <vt:lpstr>загрязнение природных вод, ухудшение естественной среды их формирования</vt:lpstr>
      <vt:lpstr>Экологические проблемы Казахстана</vt:lpstr>
      <vt:lpstr>Экологические проблемы Казахстана</vt:lpstr>
      <vt:lpstr>Экологические проблемы Казахстана</vt:lpstr>
      <vt:lpstr>Большую роль в усилении внимания к экологическим проблемам сыграл руководитель партийной организации Казахстана Д. Кунаев.  </vt:lpstr>
      <vt:lpstr>Внимание к экологическим проблемам</vt:lpstr>
      <vt:lpstr>Внимание к экологическим проблемам</vt:lpstr>
      <vt:lpstr>Неэффективность экологических мер</vt:lpstr>
      <vt:lpstr>к 1980 годам советское общество переживало кризис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</dc:title>
  <dc:creator>Андрей</dc:creator>
  <cp:lastModifiedBy>Kundakbayeva Zhanat</cp:lastModifiedBy>
  <cp:revision>15</cp:revision>
  <dcterms:created xsi:type="dcterms:W3CDTF">2020-10-06T01:24:18Z</dcterms:created>
  <dcterms:modified xsi:type="dcterms:W3CDTF">2021-01-11T08:31:18Z</dcterms:modified>
</cp:coreProperties>
</file>