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7"/>
  </p:notesMasterIdLst>
  <p:sldIdLst>
    <p:sldId id="256" r:id="rId2"/>
    <p:sldId id="29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7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95" r:id="rId29"/>
    <p:sldId id="285" r:id="rId30"/>
    <p:sldId id="286" r:id="rId31"/>
    <p:sldId id="296" r:id="rId32"/>
    <p:sldId id="290" r:id="rId33"/>
    <p:sldId id="293" r:id="rId34"/>
    <p:sldId id="294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Napolitano" initials="" lastIdx="14" clrIdx="0"/>
  <p:cmAuthor id="1" name="Skaalrud, And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888A2FA-1C01-DE43-907F-960EFBD08965}" type="datetime1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78A19C-4211-0C4A-BD83-76E74A0A7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5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2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6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5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67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5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4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3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20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00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1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2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65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7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61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31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0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5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3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9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9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9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13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50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80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8-</a:t>
            </a:r>
            <a:fld id="{D2ED7A90-ACEA-B147-94B4-BB0C7F70CDBE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2057400"/>
            <a:ext cx="3543300" cy="29718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8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Human Capital: Education and Health in </a:t>
            </a:r>
            <a:r>
              <a:rPr lang="en-US" sz="2800"/>
              <a:t>Economic </a:t>
            </a:r>
            <a:r>
              <a:rPr lang="en-US" sz="2800" smtClean="0"/>
              <a:t>Development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8.3 Child Labor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Child labor is a widespread phenomenon</a:t>
            </a:r>
          </a:p>
          <a:p>
            <a:pPr eaLnBrk="1" hangingPunct="1"/>
            <a:r>
              <a:rPr lang="en-US"/>
              <a:t>The problem may be modeled using the </a:t>
            </a:r>
            <a:r>
              <a:rPr lang="ja-JP" altLang="en-US"/>
              <a:t>“</a:t>
            </a:r>
            <a:r>
              <a:rPr lang="en-US"/>
              <a:t>multiple equilibria</a:t>
            </a:r>
            <a:r>
              <a:rPr lang="ja-JP" altLang="en-US"/>
              <a:t>”</a:t>
            </a:r>
            <a:r>
              <a:rPr lang="en-US"/>
              <a:t> approach</a:t>
            </a:r>
          </a:p>
          <a:p>
            <a:pPr eaLnBrk="1" hangingPunct="1"/>
            <a:r>
              <a:rPr lang="en-US"/>
              <a:t>Government intervention may be called for to move to a </a:t>
            </a:r>
            <a:r>
              <a:rPr lang="ja-JP" altLang="en-US"/>
              <a:t>‘</a:t>
            </a:r>
            <a:r>
              <a:rPr lang="en-US"/>
              <a:t>better</a:t>
            </a:r>
            <a:r>
              <a:rPr lang="ja-JP" altLang="en-US"/>
              <a:t>’</a:t>
            </a:r>
            <a:r>
              <a:rPr lang="en-US"/>
              <a:t> equilibrium</a:t>
            </a:r>
          </a:p>
          <a:p>
            <a:pPr eaLnBrk="1" hangingPunct="1"/>
            <a:r>
              <a:rPr lang="en-US"/>
              <a:t>Sometimes this shift can be self-enforcing, so active intervention is only needed at first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Assumptions of the Child Labor Multiple Equilibria Model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/>
              <a:t>Luxury Axiom: A household with sufficiently high income would not send its children to work</a:t>
            </a:r>
          </a:p>
          <a:p>
            <a:r>
              <a:rPr lang="en-US"/>
              <a:t>Substitution Axiom: Adult and child labor are substitutes (perfect substitutes in this model), in which the quantity of output by a child is a given fraction of that of an adult: Q</a:t>
            </a:r>
            <a:r>
              <a:rPr lang="en-US" baseline="30000"/>
              <a:t>C</a:t>
            </a:r>
            <a:r>
              <a:rPr lang="en-US"/>
              <a:t> = </a:t>
            </a:r>
            <a:r>
              <a:rPr lang="en-US">
                <a:latin typeface="Lucida Grande" charset="0"/>
              </a:rPr>
              <a:t>γ</a:t>
            </a:r>
            <a:r>
              <a:rPr lang="en-US"/>
              <a:t>Q</a:t>
            </a:r>
            <a:r>
              <a:rPr lang="en-US" baseline="30000"/>
              <a:t>A</a:t>
            </a:r>
            <a:r>
              <a:rPr lang="en-US"/>
              <a:t>,  0 &lt; </a:t>
            </a:r>
            <a:r>
              <a:rPr lang="en-US">
                <a:latin typeface="Lucida Grande" charset="0"/>
              </a:rPr>
              <a:t>γ</a:t>
            </a:r>
            <a:r>
              <a:rPr lang="en-US"/>
              <a:t> &lt; 1.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8.3  </a:t>
            </a:r>
            <a:r>
              <a:rPr lang="en-US" sz="2800" b="0" dirty="0"/>
              <a:t>Child Labor as a Bad Equilibrium</a:t>
            </a:r>
            <a:endParaRPr lang="en-GB" sz="2800" dirty="0"/>
          </a:p>
        </p:txBody>
      </p:sp>
      <p:pic>
        <p:nvPicPr>
          <p:cNvPr id="3" name="Picture 2" descr="fig08_0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486400" cy="4732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Other approaches to child labor policy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r>
              <a:rPr lang="en-US" sz="1900" dirty="0" smtClean="0"/>
              <a:t>The Chapter 8 Case Study: Get </a:t>
            </a:r>
            <a:r>
              <a:rPr lang="en-US" sz="1900" dirty="0"/>
              <a:t>more children into school (as in Millennium Development Goals), e.g. new village schools; and enrollment incentives for parents such as in Progresa/ Oportunidades</a:t>
            </a:r>
          </a:p>
          <a:p>
            <a:r>
              <a:rPr lang="en-US" sz="1900" dirty="0"/>
              <a:t>Consider child labor an expression of poverty, so emphasize ending poverty generally (a traditional World Bank approach, now modified)</a:t>
            </a:r>
          </a:p>
          <a:p>
            <a:r>
              <a:rPr lang="en-US" sz="1900" dirty="0"/>
              <a:t>If child labor is inevitable in the short run, regulate it to prevent abuse and provide support services for working children (UNICEF approach)</a:t>
            </a:r>
          </a:p>
          <a:p>
            <a:r>
              <a:rPr lang="en-US" sz="1900" dirty="0"/>
              <a:t>Ban child labor; or if impossible, ban child labor in its most abusive forms (ILO strategy; </a:t>
            </a:r>
            <a:r>
              <a:rPr lang="ja-JP" altLang="en-US" sz="1900" dirty="0"/>
              <a:t>“</a:t>
            </a:r>
            <a:r>
              <a:rPr lang="en-US" sz="1900" dirty="0"/>
              <a:t>Worst Forms of Child Labor Convention</a:t>
            </a:r>
            <a:r>
              <a:rPr lang="ja-JP" altLang="en-US" sz="1900" dirty="0"/>
              <a:t>”</a:t>
            </a:r>
            <a:r>
              <a:rPr lang="en-US" sz="1900" dirty="0"/>
              <a:t>)</a:t>
            </a:r>
          </a:p>
          <a:p>
            <a:r>
              <a:rPr lang="en-US" sz="1900" dirty="0"/>
              <a:t>Activist approach: trade sanctions. Concerns: could backfire when children shift to informal sector; and if modern sector growth slows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8.4 The Gender Gap: Discrimination in Education and Health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sz="2000" dirty="0"/>
              <a:t>Young females receive less education than young males in nearly every low and lower-middle income developing country </a:t>
            </a:r>
          </a:p>
          <a:p>
            <a:pPr eaLnBrk="1" hangingPunct="1"/>
            <a:r>
              <a:rPr lang="en-US" sz="2000" dirty="0"/>
              <a:t>Closing the educational gender gap is important because:</a:t>
            </a:r>
          </a:p>
          <a:p>
            <a:pPr lvl="1" eaLnBrk="1" hangingPunct="1"/>
            <a:r>
              <a:rPr lang="en-US" sz="2000" dirty="0"/>
              <a:t>The social rate of return on women</a:t>
            </a:r>
            <a:r>
              <a:rPr lang="ja-JP" altLang="en-US" sz="2000" dirty="0"/>
              <a:t>’</a:t>
            </a:r>
            <a:r>
              <a:rPr lang="en-US" sz="2000" dirty="0"/>
              <a:t>s education is higher than that of men in developing countries</a:t>
            </a:r>
          </a:p>
          <a:p>
            <a:pPr lvl="1" eaLnBrk="1" hangingPunct="1"/>
            <a:r>
              <a:rPr lang="en-US" sz="2000" dirty="0"/>
              <a:t>Education for women increases productivity, lowers fertility</a:t>
            </a:r>
          </a:p>
          <a:p>
            <a:pPr lvl="1" eaLnBrk="1" hangingPunct="1"/>
            <a:r>
              <a:rPr lang="en-US" sz="2000" dirty="0"/>
              <a:t>Educated mothers have a multiplier impact on future generations</a:t>
            </a:r>
          </a:p>
          <a:p>
            <a:pPr lvl="1" eaLnBrk="1" hangingPunct="1"/>
            <a:r>
              <a:rPr lang="en-US" sz="2000" dirty="0"/>
              <a:t>Education can break the vicious cycle of poverty and inadequate schooling for women</a:t>
            </a:r>
          </a:p>
          <a:p>
            <a:pPr lvl="1" eaLnBrk="1" hangingPunct="1"/>
            <a:r>
              <a:rPr lang="en-US" sz="2000" dirty="0"/>
              <a:t>Good news: Millennium Development Goals on parity being approached, progress in every developing region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Figure 8.4  </a:t>
            </a:r>
            <a:r>
              <a:rPr lang="en-US" b="0"/>
              <a:t>Youth Literacy Rate, 2008</a:t>
            </a:r>
            <a:endParaRPr lang="en-US"/>
          </a:p>
        </p:txBody>
      </p:sp>
      <p:pic>
        <p:nvPicPr>
          <p:cNvPr id="2" name="Picture 1" descr="fig08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7136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8.4 The Gender Gap: Discrimination in Education and Health (cont</a:t>
            </a:r>
            <a:r>
              <a:rPr lang="ja-JP" altLang="en-US" sz="2800"/>
              <a:t>’</a:t>
            </a:r>
            <a:r>
              <a:rPr lang="en-US" sz="2800"/>
              <a:t>d)</a:t>
            </a:r>
            <a:endParaRPr lang="en-US" sz="240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Consequences of gender bias in health and education</a:t>
            </a:r>
          </a:p>
          <a:p>
            <a:pPr lvl="1" eaLnBrk="1" hangingPunct="1"/>
            <a:r>
              <a:rPr lang="en-US" dirty="0"/>
              <a:t>Economic incentives and their cultural setting</a:t>
            </a:r>
          </a:p>
          <a:p>
            <a:pPr lvl="1" eaLnBrk="1" hangingPunct="1"/>
            <a:r>
              <a:rPr lang="ja-JP" altLang="en-US" dirty="0"/>
              <a:t>“</a:t>
            </a:r>
            <a:r>
              <a:rPr lang="en-US" dirty="0"/>
              <a:t>Missing Women</a:t>
            </a:r>
            <a:r>
              <a:rPr lang="ja-JP" altLang="en-US" dirty="0"/>
              <a:t>”</a:t>
            </a:r>
            <a:r>
              <a:rPr lang="en-US" dirty="0"/>
              <a:t> mystery in Asia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8.5  </a:t>
            </a:r>
            <a:r>
              <a:rPr lang="en-US" sz="2400" b="0" dirty="0"/>
              <a:t>Estimated Percent of Women “Missing”</a:t>
            </a:r>
            <a:endParaRPr lang="en-US" sz="1800" dirty="0"/>
          </a:p>
        </p:txBody>
      </p:sp>
      <p:pic>
        <p:nvPicPr>
          <p:cNvPr id="2" name="Picture 1" descr="fig08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543800" cy="4282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219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The “Missing Women” Crisis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2954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Research has concluded that in Asia at least 100 million women or more are “</a:t>
            </a:r>
            <a:r>
              <a:rPr lang="en-US" altLang="ja-JP" sz="2400" dirty="0" smtClean="0">
                <a:latin typeface="Verdan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 smtClean="0">
                <a:latin typeface="Verdana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If gender ratios were closer to normal levels based on biology, in comparison to other regions such as Europe, North America, or Latin America (or for that matter sub-Saharan Africa), that is the minimum number of additional women who would be alive </a:t>
            </a:r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in Asia alone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Some women are also missing in Africa, but a much smaller proportion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Reasons include inferior medical care for girls, and gender selective abortion or female infanticide</a:t>
            </a:r>
          </a:p>
          <a:p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8.5 Educational Systems and Development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/>
              <a:t>Educational supply and demand: the relationship between employment opportunities and educational demands</a:t>
            </a:r>
          </a:p>
          <a:p>
            <a:r>
              <a:rPr lang="en-US" dirty="0"/>
              <a:t>Social versus private benefits and costs</a:t>
            </a:r>
          </a:p>
          <a:p>
            <a:r>
              <a:rPr lang="en-US" dirty="0"/>
              <a:t>Distribution of education</a:t>
            </a:r>
          </a:p>
          <a:p>
            <a:r>
              <a:rPr lang="en-US" dirty="0"/>
              <a:t>Education, inequality, and poverty</a:t>
            </a:r>
          </a:p>
          <a:p>
            <a:r>
              <a:rPr lang="en-US" dirty="0"/>
              <a:t>Education, Internal Migration, and the Brain Drain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Central Role of Education and 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Education and Health as Joint Investments for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Improving Health and Education: Why Increasing Income Is Not Sufficient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Investing in Education and Health: The Human Capital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Child Labor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Gender Gap: Women and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Educational Systems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Health Systems and Development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Health, Productivity,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00200"/>
            <a:ext cx="3276600" cy="3810000"/>
          </a:xfrm>
        </p:spPr>
        <p:txBody>
          <a:bodyPr anchor="t"/>
          <a:lstStyle/>
          <a:p>
            <a:pPr eaLnBrk="1" hangingPunct="1"/>
            <a:r>
              <a:rPr lang="en-US" sz="2400" dirty="0"/>
              <a:t>Figure 8.6  </a:t>
            </a:r>
            <a:r>
              <a:rPr lang="en-US" sz="2400" b="0" dirty="0"/>
              <a:t>Private versus Social Benefits and Costs of Education: An Illustration</a:t>
            </a:r>
            <a:endParaRPr lang="en-US" sz="2000" dirty="0"/>
          </a:p>
        </p:txBody>
      </p:sp>
      <p:pic>
        <p:nvPicPr>
          <p:cNvPr id="2" name="Picture 1" descr="fig08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5003574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8.5 Educational Systems and </a:t>
            </a:r>
            <a:r>
              <a:rPr lang="en-US" dirty="0" smtClean="0"/>
              <a:t>Development (cont’d)</a:t>
            </a: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Distribution of Education</a:t>
            </a:r>
          </a:p>
          <a:p>
            <a:pPr lvl="1" eaLnBrk="1" hangingPunct="1"/>
            <a:r>
              <a:rPr lang="en-US" dirty="0"/>
              <a:t>Lorenz curves for the distribution of education</a:t>
            </a:r>
          </a:p>
          <a:p>
            <a:pPr eaLnBrk="1" hangingPunct="1"/>
            <a:r>
              <a:rPr lang="en-US" dirty="0"/>
              <a:t>Education, Inequality, and Poverty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8.7  </a:t>
            </a:r>
            <a:r>
              <a:rPr lang="en-US" sz="2400" b="0"/>
              <a:t>Lorenz Curves for Education in India and South Korea</a:t>
            </a:r>
            <a:endParaRPr lang="en-GB" sz="1800"/>
          </a:p>
        </p:txBody>
      </p:sp>
      <p:pic>
        <p:nvPicPr>
          <p:cNvPr id="2" name="Picture 1" descr="fig08_0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382000" cy="3540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8.8  </a:t>
            </a:r>
            <a:r>
              <a:rPr lang="en-US" sz="2800" b="0" dirty="0"/>
              <a:t>Children’s Likelihood to Die in Selected Countries</a:t>
            </a:r>
            <a:endParaRPr lang="en-GB" sz="2000" dirty="0"/>
          </a:p>
        </p:txBody>
      </p:sp>
      <p:pic>
        <p:nvPicPr>
          <p:cNvPr id="2" name="Picture 1" descr="fig08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836877" cy="4075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7543800" cy="1143000"/>
          </a:xfrm>
        </p:spPr>
        <p:txBody>
          <a:bodyPr anchor="ctr"/>
          <a:lstStyle/>
          <a:p>
            <a:r>
              <a:rPr lang="en-US" sz="2400" dirty="0"/>
              <a:t>Figure 8.9  </a:t>
            </a:r>
            <a:r>
              <a:rPr lang="en-US" sz="2400" b="0" dirty="0"/>
              <a:t>Proportion of Children under 5 Who Are Underweight</a:t>
            </a:r>
            <a:r>
              <a:rPr lang="en-US" sz="2400" b="0" dirty="0" smtClean="0"/>
              <a:t>, by </a:t>
            </a:r>
            <a:r>
              <a:rPr lang="en-US" sz="2400" b="0" dirty="0"/>
              <a:t>Household Wealth, around 2008</a:t>
            </a:r>
            <a:endParaRPr lang="en-GB" sz="1600" dirty="0"/>
          </a:p>
        </p:txBody>
      </p:sp>
      <p:pic>
        <p:nvPicPr>
          <p:cNvPr id="2" name="Picture 1" descr="fig08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858000" cy="475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Figure 8.10  </a:t>
            </a:r>
            <a:r>
              <a:rPr lang="en-US" sz="2400" b="0" dirty="0"/>
              <a:t>Proportion of Children under 5 Who Are Underweight</a:t>
            </a:r>
            <a:r>
              <a:rPr lang="en-US" sz="2400" b="0" dirty="0" smtClean="0"/>
              <a:t>, 1990 </a:t>
            </a:r>
            <a:r>
              <a:rPr lang="en-US" sz="2400" b="0" dirty="0"/>
              <a:t>and 2005</a:t>
            </a:r>
            <a:endParaRPr lang="en-GB" sz="1600" dirty="0"/>
          </a:p>
        </p:txBody>
      </p:sp>
      <p:pic>
        <p:nvPicPr>
          <p:cNvPr id="3" name="Picture 2" descr="fig08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841006" cy="4976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3581400" cy="2590800"/>
          </a:xfrm>
        </p:spPr>
        <p:txBody>
          <a:bodyPr anchor="t"/>
          <a:lstStyle/>
          <a:p>
            <a:r>
              <a:rPr lang="en-US" sz="2800" dirty="0"/>
              <a:t>Figure 8.11  </a:t>
            </a:r>
            <a:r>
              <a:rPr lang="en-US" sz="2800" b="0" dirty="0"/>
              <a:t>Global HIV Trends, 1990–2011</a:t>
            </a:r>
            <a:endParaRPr lang="en-US" sz="1400" dirty="0"/>
          </a:p>
        </p:txBody>
      </p:sp>
      <p:pic>
        <p:nvPicPr>
          <p:cNvPr id="3" name="Picture 2" descr="fig08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12"/>
            <a:ext cx="5483684" cy="6156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8.2 </a:t>
            </a:r>
            <a:r>
              <a:rPr lang="en-US" sz="2400" b="0" dirty="0"/>
              <a:t>Regional HIV and AIDS Statistics, a Decade of Bending the Curve, 2011 versus 2001</a:t>
            </a:r>
            <a:endParaRPr lang="en-US" sz="1800" dirty="0"/>
          </a:p>
        </p:txBody>
      </p:sp>
      <p:pic>
        <p:nvPicPr>
          <p:cNvPr id="2" name="Picture 1" descr="tbl08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229600" cy="31915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8.3 </a:t>
            </a:r>
            <a:r>
              <a:rPr lang="en-US" b="0" dirty="0"/>
              <a:t>Some Major Neglected Tropical Diseases</a:t>
            </a:r>
            <a:endParaRPr lang="en-US" dirty="0"/>
          </a:p>
        </p:txBody>
      </p:sp>
      <p:pic>
        <p:nvPicPr>
          <p:cNvPr id="6" name="Picture 5" descr="tbl08_0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934200" cy="51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</a:t>
            </a:r>
            <a:r>
              <a:rPr lang="en-US" sz="2400" dirty="0" smtClean="0"/>
              <a:t>8.12  </a:t>
            </a:r>
            <a:r>
              <a:rPr lang="en-US" sz="2400" b="0" dirty="0"/>
              <a:t>Wages, Education, and Height of Males in Brazil and the United States</a:t>
            </a:r>
            <a:endParaRPr lang="en-US" sz="2400" dirty="0"/>
          </a:p>
        </p:txBody>
      </p:sp>
      <p:pic>
        <p:nvPicPr>
          <p:cNvPr id="2" name="Picture 1" descr="fig08_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62799" cy="508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8.1 The Central Roles of Education and Health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Health and education are important objectives of development, as reflected in Amartya Sen</a:t>
            </a:r>
            <a:r>
              <a:rPr lang="ja-JP" altLang="en-US"/>
              <a:t>’</a:t>
            </a:r>
            <a:r>
              <a:rPr lang="en-US"/>
              <a:t>s capability approach, and in the core values of economic development</a:t>
            </a:r>
          </a:p>
          <a:p>
            <a:pPr eaLnBrk="1" hangingPunct="1"/>
            <a:r>
              <a:rPr lang="en-US"/>
              <a:t>Health and education are also important components of growth and development – inputs in the aggregate production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Disease </a:t>
            </a:r>
            <a:r>
              <a:rPr lang="en-US" dirty="0"/>
              <a:t>Burden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HIV/AIDS</a:t>
            </a:r>
          </a:p>
          <a:p>
            <a:pPr eaLnBrk="1" hangingPunct="1"/>
            <a:r>
              <a:rPr lang="en-US" dirty="0"/>
              <a:t>Malaria</a:t>
            </a:r>
          </a:p>
          <a:p>
            <a:pPr eaLnBrk="1" hangingPunct="1"/>
            <a:r>
              <a:rPr lang="en-US" dirty="0"/>
              <a:t>Parasitic Worms and Other </a:t>
            </a:r>
            <a:r>
              <a:rPr lang="ja-JP" altLang="en-US" dirty="0"/>
              <a:t>“</a:t>
            </a:r>
            <a:r>
              <a:rPr lang="en-US" dirty="0"/>
              <a:t>Neglected Tropical Diseases</a:t>
            </a:r>
            <a:r>
              <a:rPr lang="ja-JP" altLang="en-US" dirty="0"/>
              <a:t>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271437" y="1524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Mexican Program on Education, Health, and Nutrition (</a:t>
            </a:r>
            <a:r>
              <a:rPr lang="en-US" sz="22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), </a:t>
            </a:r>
            <a:r>
              <a:rPr lang="en-US" sz="2200" dirty="0" err="1" smtClean="0">
                <a:latin typeface="Verdana" charset="0"/>
                <a:ea typeface="ＭＳ Ｐゴシック" charset="0"/>
                <a:cs typeface="ＭＳ Ｐゴシック" charset="0"/>
              </a:rPr>
              <a:t>Oportunidades</a:t>
            </a:r>
            <a:r>
              <a:rPr lang="en-US" sz="2200" dirty="0" smtClean="0">
                <a:latin typeface="Verdana" charset="0"/>
                <a:ea typeface="ＭＳ Ｐゴシック" charset="0"/>
                <a:cs typeface="ＭＳ Ｐゴシック" charset="0"/>
              </a:rPr>
              <a:t> Human Development Program</a:t>
            </a:r>
            <a:endParaRPr lang="en-US" sz="2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03832" y="13716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Some Basic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Questions:</a:t>
            </a:r>
            <a:endParaRPr lang="en-US" sz="2400" u="sng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is the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Oportunidades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program and what does it try to accomplish?</a:t>
            </a: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How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does it try to do so – what are the key program features? </a:t>
            </a:r>
          </a:p>
          <a:p>
            <a:r>
              <a:rPr lang="en-US" sz="2400" u="sng" dirty="0" smtClean="0">
                <a:latin typeface="Verdana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make transfers conditional? Benefits? Drawbacks?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Specifically, how does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work to improve nutrition?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Specifically, how does </a:t>
            </a: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Progresa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work to improve education? 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What were the features of the original evaluation? 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4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8.7 </a:t>
            </a:r>
            <a:r>
              <a:rPr lang="en-US" dirty="0"/>
              <a:t>Health, Productivity, and Policy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Productivity</a:t>
            </a:r>
          </a:p>
          <a:p>
            <a:pPr lvl="1" eaLnBrk="1" hangingPunct="1"/>
            <a:r>
              <a:rPr lang="en-US" dirty="0"/>
              <a:t>Is there a </a:t>
            </a:r>
            <a:r>
              <a:rPr lang="en-US" dirty="0" smtClean="0"/>
              <a:t>connection with health?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Health Systems Policy</a:t>
            </a:r>
          </a:p>
          <a:p>
            <a:pPr lvl="1"/>
            <a:r>
              <a:rPr lang="en-US" dirty="0"/>
              <a:t>Great variability in the performance of health </a:t>
            </a:r>
            <a:r>
              <a:rPr lang="en-US" dirty="0" smtClean="0"/>
              <a:t>systems </a:t>
            </a:r>
            <a:r>
              <a:rPr lang="en-US" dirty="0"/>
              <a:t>at each country's average income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Acquired immunodeficiency syndrome (AIDS)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Basic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Brain drain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Conditional cash transfer (CCT)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Derived demand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Discount rate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Educational certification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Educational gender gap</a:t>
            </a:r>
          </a:p>
        </p:txBody>
      </p:sp>
      <p:sp>
        <p:nvSpPr>
          <p:cNvPr id="5120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Health system </a:t>
            </a:r>
          </a:p>
          <a:p>
            <a:pPr eaLnBrk="1" hangingPunct="1"/>
            <a:r>
              <a:rPr lang="en-US" sz="2000"/>
              <a:t>Human capital</a:t>
            </a:r>
          </a:p>
          <a:p>
            <a:pPr eaLnBrk="1" hangingPunct="1"/>
            <a:r>
              <a:rPr lang="en-US" sz="2000"/>
              <a:t>Human immunodeficiency virus (HIV)</a:t>
            </a:r>
          </a:p>
          <a:p>
            <a:pPr eaLnBrk="1" hangingPunct="1"/>
            <a:r>
              <a:rPr lang="en-US" sz="2000"/>
              <a:t>Literacy</a:t>
            </a:r>
          </a:p>
          <a:p>
            <a:pPr eaLnBrk="1" hangingPunct="1"/>
            <a:r>
              <a:rPr lang="en-US" sz="2000"/>
              <a:t>Neglected tropical diseases </a:t>
            </a:r>
          </a:p>
          <a:p>
            <a:pPr eaLnBrk="1" hangingPunct="1"/>
            <a:r>
              <a:rPr lang="en-US" sz="2000"/>
              <a:t>Private benefits of education</a:t>
            </a:r>
          </a:p>
          <a:p>
            <a:pPr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Private costs of education</a:t>
            </a:r>
          </a:p>
          <a:p>
            <a:pPr eaLnBrk="1" hangingPunct="1"/>
            <a:r>
              <a:rPr lang="en-US" sz="2000"/>
              <a:t>Social benefits of education</a:t>
            </a:r>
          </a:p>
          <a:p>
            <a:pPr eaLnBrk="1" hangingPunct="1"/>
            <a:r>
              <a:rPr lang="en-US" sz="2000"/>
              <a:t>Social costs of education</a:t>
            </a:r>
          </a:p>
          <a:p>
            <a:pPr eaLnBrk="1" hangingPunct="1"/>
            <a:r>
              <a:rPr lang="en-US" sz="2000"/>
              <a:t>World Health Organization (WHO)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143000" y="12003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400" b="0" u="sng" smtClean="0">
                <a:latin typeface="Verdana" charset="0"/>
                <a:ea typeface="ＭＳ Ｐゴシック" charset="0"/>
                <a:cs typeface="ＭＳ Ｐゴシック" charset="0"/>
              </a:rPr>
              <a:t>Algebraic version of the schooling decision diagram</a:t>
            </a:r>
            <a:br>
              <a:rPr lang="en-US" sz="2400" b="0" u="sng" smtClean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1800" b="0" smtClean="0">
                <a:latin typeface="Verdana" charset="0"/>
                <a:ea typeface="ＭＳ Ｐゴシック" charset="0"/>
                <a:cs typeface="ＭＳ Ｐゴシック" charset="0"/>
              </a:rPr>
              <a:t>(Note: you can also do a rate of return calculation as in Endnote 19) </a:t>
            </a:r>
            <a:endParaRPr lang="en-US" sz="1800" b="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56287"/>
              </p:ext>
            </p:extLst>
          </p:nvPr>
        </p:nvGraphicFramePr>
        <p:xfrm>
          <a:off x="831850" y="2208213"/>
          <a:ext cx="38703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334520" imgH="420480" progId="Equation.3">
                  <p:embed/>
                </p:oleObj>
              </mc:Choice>
              <mc:Fallback>
                <p:oleObj name="Equation" r:id="rId3" imgW="1334520" imgH="420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208213"/>
                        <a:ext cx="3870325" cy="12398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3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Times New Roman" charset="0"/>
              </a:rPr>
              <a:t>Net present value of Income Stream is given by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3657600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Times New Roman" charset="0"/>
              </a:rPr>
              <a:t>Where:	</a:t>
            </a:r>
          </a:p>
          <a:p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time (year) from present.  (The present is time </a:t>
            </a:r>
            <a:r>
              <a:rPr lang="en-US" i="1" dirty="0">
                <a:latin typeface="Times New Roman" charset="0"/>
              </a:rPr>
              <a:t>t </a:t>
            </a:r>
            <a:r>
              <a:rPr lang="en-US" dirty="0">
                <a:latin typeface="Times New Roman" charset="0"/>
              </a:rPr>
              <a:t>= 0.) </a:t>
            </a:r>
          </a:p>
          <a:p>
            <a:r>
              <a:rPr lang="en-US" i="1" dirty="0" err="1">
                <a:latin typeface="Times New Roman" charset="0"/>
              </a:rPr>
              <a:t>Y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expected income from having gone to school, realized at time </a:t>
            </a:r>
            <a:r>
              <a:rPr lang="en-US" i="1" dirty="0">
                <a:latin typeface="Times New Roman" charset="0"/>
              </a:rPr>
              <a:t>t</a:t>
            </a:r>
          </a:p>
          <a:p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expected income from having NOT gone to school, at time </a:t>
            </a:r>
            <a:r>
              <a:rPr lang="en-US" i="1" dirty="0">
                <a:latin typeface="Times New Roman" charset="0"/>
              </a:rPr>
              <a:t>t</a:t>
            </a:r>
          </a:p>
          <a:p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is the cost of going to school borne at time (if any)</a:t>
            </a:r>
            <a:endParaRPr lang="en-US" i="1" dirty="0">
              <a:latin typeface="Times New Roman" charset="0"/>
            </a:endParaRPr>
          </a:p>
          <a:p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is the rate of discount used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373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>
                <a:latin typeface="Times New Roman" charset="0"/>
              </a:rPr>
              <a:t>(Compare with Equation 11.10)</a:t>
            </a:r>
          </a:p>
        </p:txBody>
      </p:sp>
    </p:spTree>
    <p:extLst>
      <p:ext uri="{BB962C8B-B14F-4D97-AF65-F5344CB8AC3E}">
        <p14:creationId xmlns:p14="http://schemas.microsoft.com/office/powerpoint/2010/main" val="7648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Education and Health as Joint Investments for Development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953000"/>
          </a:xfrm>
        </p:spPr>
        <p:txBody>
          <a:bodyPr rIns="91440"/>
          <a:lstStyle/>
          <a:p>
            <a:pPr eaLnBrk="1" hangingPunct="1"/>
            <a:r>
              <a:rPr lang="en-US" sz="2300" dirty="0"/>
              <a:t>These are investments in the same individual</a:t>
            </a:r>
          </a:p>
          <a:p>
            <a:pPr eaLnBrk="1" hangingPunct="1"/>
            <a:r>
              <a:rPr lang="en-US" sz="2300" dirty="0"/>
              <a:t>Greater health capital may improve the returns to investments in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 is a factor in school attendance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Healthier students learn more effectively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A longer life raises the rate of return to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Healthier people have lower depreciation of education capital</a:t>
            </a:r>
          </a:p>
          <a:p>
            <a:pPr eaLnBrk="1" hangingPunct="1"/>
            <a:r>
              <a:rPr lang="en-US" sz="2300" dirty="0"/>
              <a:t>Greater education capital may improve the returns to investments in health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Public health programs need knowledge learned in school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Basic hygiene and sanitation may be taught in school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/>
              <a:t>Education needed in training of health personnel</a:t>
            </a:r>
          </a:p>
          <a:p>
            <a:pPr lvl="1" eaLnBrk="1" hangingPunct="1">
              <a:lnSpc>
                <a:spcPct val="80000"/>
              </a:lnSpc>
            </a:pPr>
            <a:endParaRPr lang="en-US" sz="2300" dirty="0"/>
          </a:p>
          <a:p>
            <a:pPr eaLnBrk="1" hangingPunct="1"/>
            <a:endParaRPr lang="en-US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Improving Health and </a:t>
            </a:r>
            <a:r>
              <a:rPr lang="en-US" sz="2400" dirty="0" smtClean="0"/>
              <a:t>Education: Increasing </a:t>
            </a:r>
            <a:r>
              <a:rPr lang="en-US" sz="2400" dirty="0"/>
              <a:t>Incomes Is Not Sufficient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Increases in income often do not lead to substantial increases in investment in children</a:t>
            </a:r>
            <a:r>
              <a:rPr lang="ja-JP" altLang="en-US"/>
              <a:t>’</a:t>
            </a:r>
            <a:r>
              <a:rPr lang="en-US"/>
              <a:t>s education and health</a:t>
            </a:r>
          </a:p>
          <a:p>
            <a:pPr eaLnBrk="1" hangingPunct="1"/>
            <a:r>
              <a:rPr lang="en-US"/>
              <a:t>But better educated mothers tend to have healthier children at any income level</a:t>
            </a:r>
          </a:p>
          <a:p>
            <a:pPr eaLnBrk="1" hangingPunct="1"/>
            <a:r>
              <a:rPr lang="en-US"/>
              <a:t>Significant market failures in education and health require policy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8.2 Investing in Education and Health: The Human Capital Approach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Initial investments in health or education lead to a stream of higher future income</a:t>
            </a:r>
          </a:p>
          <a:p>
            <a:pPr eaLnBrk="1" hangingPunct="1"/>
            <a:r>
              <a:rPr lang="en-US"/>
              <a:t>The present discounted value of this stream of future income is compared to the costs of the investment</a:t>
            </a:r>
          </a:p>
          <a:p>
            <a:pPr eaLnBrk="1" hangingPunct="1"/>
            <a:r>
              <a:rPr lang="en-US"/>
              <a:t>Private returns to education are high, and may be higher than social returns, especially at higher educational levels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8.1  </a:t>
            </a:r>
            <a:r>
              <a:rPr lang="en-US" sz="2800" b="0"/>
              <a:t>Age-Earnings Profiles by Level of Education: Venezuela</a:t>
            </a:r>
            <a:endParaRPr lang="en-GB" sz="2800"/>
          </a:p>
        </p:txBody>
      </p:sp>
      <p:pic>
        <p:nvPicPr>
          <p:cNvPr id="2" name="Picture 1" descr="fig08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91400" cy="485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8.2  </a:t>
            </a:r>
            <a:r>
              <a:rPr lang="en-US" sz="2800" b="0"/>
              <a:t>Financial Trade-Offs in the Decision to Continue in School</a:t>
            </a:r>
            <a:endParaRPr lang="en-US" sz="2800"/>
          </a:p>
        </p:txBody>
      </p:sp>
      <p:pic>
        <p:nvPicPr>
          <p:cNvPr id="2" name="Picture 1" descr="fig08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563627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8.1  </a:t>
            </a:r>
            <a:r>
              <a:rPr lang="en-US" sz="2400" b="0" dirty="0"/>
              <a:t>Returns to Investment in Education by Level, Regional Averages (%)</a:t>
            </a:r>
            <a:endParaRPr lang="en-US" sz="2400" dirty="0"/>
          </a:p>
        </p:txBody>
      </p:sp>
      <p:pic>
        <p:nvPicPr>
          <p:cNvPr id="2" name="Picture 1" descr="tbl08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229600" cy="2226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127</TotalTime>
  <Words>1283</Words>
  <Application>Microsoft Office PowerPoint</Application>
  <PresentationFormat>On-screen Show (4:3)</PresentationFormat>
  <Paragraphs>137</Paragraphs>
  <Slides>35</Slides>
  <Notes>29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Adobe Jenson Italic</vt:lpstr>
      <vt:lpstr>Arial</vt:lpstr>
      <vt:lpstr>Calibri</vt:lpstr>
      <vt:lpstr>Lucida Grande</vt:lpstr>
      <vt:lpstr>Times New Roman</vt:lpstr>
      <vt:lpstr>Verdana</vt:lpstr>
      <vt:lpstr>ヒラギノ角ゴ Pro W3</vt:lpstr>
      <vt:lpstr>Template_Todaro_Smith2</vt:lpstr>
      <vt:lpstr>Equation</vt:lpstr>
      <vt:lpstr>Chapter 8  Human Capital: Education and Health in Economic Development</vt:lpstr>
      <vt:lpstr>Outline</vt:lpstr>
      <vt:lpstr>8.1 The Central Roles of Education and Health</vt:lpstr>
      <vt:lpstr>Education and Health as Joint Investments for Development</vt:lpstr>
      <vt:lpstr>Improving Health and Education: Increasing Incomes Is Not Sufficient</vt:lpstr>
      <vt:lpstr>8.2 Investing in Education and Health: The Human Capital Approach</vt:lpstr>
      <vt:lpstr>Figure 8.1  Age-Earnings Profiles by Level of Education: Venezuela</vt:lpstr>
      <vt:lpstr>Figure 8.2  Financial Trade-Offs in the Decision to Continue in School</vt:lpstr>
      <vt:lpstr>Table 8.1  Returns to Investment in Education by Level, Regional Averages (%)</vt:lpstr>
      <vt:lpstr>8.3 Child Labor</vt:lpstr>
      <vt:lpstr>Assumptions of the Child Labor Multiple Equilibria Model</vt:lpstr>
      <vt:lpstr>Figure 8.3  Child Labor as a Bad Equilibrium</vt:lpstr>
      <vt:lpstr>Other approaches to child labor policy</vt:lpstr>
      <vt:lpstr>8.4 The Gender Gap: Discrimination in Education and Health</vt:lpstr>
      <vt:lpstr>Figure 8.4  Youth Literacy Rate, 2008</vt:lpstr>
      <vt:lpstr>8.4 The Gender Gap: Discrimination in Education and Health (cont’d)</vt:lpstr>
      <vt:lpstr>Figure 8.5  Estimated Percent of Women “Missing”</vt:lpstr>
      <vt:lpstr>PowerPoint Presentation</vt:lpstr>
      <vt:lpstr>8.5 Educational Systems and Development</vt:lpstr>
      <vt:lpstr>Figure 8.6  Private versus Social Benefits and Costs of Education: An Illustration</vt:lpstr>
      <vt:lpstr>8.5 Educational Systems and Development (cont’d)</vt:lpstr>
      <vt:lpstr>Figure 8.7  Lorenz Curves for Education in India and South Korea</vt:lpstr>
      <vt:lpstr>Figure 8.8  Children’s Likelihood to Die in Selected Countries</vt:lpstr>
      <vt:lpstr>Figure 8.9  Proportion of Children under 5 Who Are Underweight, by Household Wealth, around 2008</vt:lpstr>
      <vt:lpstr>Figure 8.10  Proportion of Children under 5 Who Are Underweight, 1990 and 2005</vt:lpstr>
      <vt:lpstr>Figure 8.11  Global HIV Trends, 1990–2011</vt:lpstr>
      <vt:lpstr>Table 8.2 Regional HIV and AIDS Statistics, a Decade of Bending the Curve, 2011 versus 2001</vt:lpstr>
      <vt:lpstr>Table 8.3 Some Major Neglected Tropical Diseases</vt:lpstr>
      <vt:lpstr>Figure 8.12  Wages, Education, and Height of Males in Brazil and the United States</vt:lpstr>
      <vt:lpstr>Disease Burden</vt:lpstr>
      <vt:lpstr>PowerPoint Presentation</vt:lpstr>
      <vt:lpstr>8.7 Health, Productivity, and Policy</vt:lpstr>
      <vt:lpstr>Concepts for Review</vt:lpstr>
      <vt:lpstr>Concepts for Review (cont’d)</vt:lpstr>
      <vt:lpstr>PowerPoint Presentation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Economic Development, 12e </dc:subject>
  <dc:creator>Todaro, Smith </dc:creator>
  <cp:keywords/>
  <dc:description/>
  <cp:lastModifiedBy>Madumarov Eldar</cp:lastModifiedBy>
  <cp:revision>21</cp:revision>
  <dcterms:created xsi:type="dcterms:W3CDTF">2013-04-22T16:46:23Z</dcterms:created>
  <dcterms:modified xsi:type="dcterms:W3CDTF">2018-10-29T04:15:28Z</dcterms:modified>
  <cp:category/>
</cp:coreProperties>
</file>