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512A993-1955-4552-B440-8656827B3C47}" type="datetimeFigureOut">
              <a:rPr lang="ru-RU" smtClean="0"/>
              <a:t>05.10.2022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CDFC16-E701-469D-B159-1A151F735CB8}" type="slidenum">
              <a:rPr lang="ru-RU" smtClean="0"/>
              <a:t>‹#›</a:t>
            </a:fld>
            <a:endParaRPr lang="ru-RU"/>
          </a:p>
        </p:txBody>
      </p:sp>
    </p:spTree>
    <p:extLst>
      <p:ext uri="{BB962C8B-B14F-4D97-AF65-F5344CB8AC3E}">
        <p14:creationId xmlns:p14="http://schemas.microsoft.com/office/powerpoint/2010/main" val="396772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512A993-1955-4552-B440-8656827B3C47}" type="datetimeFigureOut">
              <a:rPr lang="ru-RU" smtClean="0"/>
              <a:t>05.10.2022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CDFC16-E701-469D-B159-1A151F735CB8}" type="slidenum">
              <a:rPr lang="ru-RU" smtClean="0"/>
              <a:t>‹#›</a:t>
            </a:fld>
            <a:endParaRPr lang="ru-RU"/>
          </a:p>
        </p:txBody>
      </p:sp>
    </p:spTree>
    <p:extLst>
      <p:ext uri="{BB962C8B-B14F-4D97-AF65-F5344CB8AC3E}">
        <p14:creationId xmlns:p14="http://schemas.microsoft.com/office/powerpoint/2010/main" val="3239889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512A993-1955-4552-B440-8656827B3C47}" type="datetimeFigureOut">
              <a:rPr lang="ru-RU" smtClean="0"/>
              <a:t>05.10.2022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CDFC16-E701-469D-B159-1A151F735CB8}" type="slidenum">
              <a:rPr lang="ru-RU" smtClean="0"/>
              <a:t>‹#›</a:t>
            </a:fld>
            <a:endParaRPr lang="ru-RU"/>
          </a:p>
        </p:txBody>
      </p:sp>
    </p:spTree>
    <p:extLst>
      <p:ext uri="{BB962C8B-B14F-4D97-AF65-F5344CB8AC3E}">
        <p14:creationId xmlns:p14="http://schemas.microsoft.com/office/powerpoint/2010/main" val="3601015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512A993-1955-4552-B440-8656827B3C47}" type="datetimeFigureOut">
              <a:rPr lang="ru-RU" smtClean="0"/>
              <a:t>05.10.2022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CDFC16-E701-469D-B159-1A151F735CB8}" type="slidenum">
              <a:rPr lang="ru-RU" smtClean="0"/>
              <a:t>‹#›</a:t>
            </a:fld>
            <a:endParaRPr lang="ru-RU"/>
          </a:p>
        </p:txBody>
      </p:sp>
    </p:spTree>
    <p:extLst>
      <p:ext uri="{BB962C8B-B14F-4D97-AF65-F5344CB8AC3E}">
        <p14:creationId xmlns:p14="http://schemas.microsoft.com/office/powerpoint/2010/main" val="417675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512A993-1955-4552-B440-8656827B3C47}" type="datetimeFigureOut">
              <a:rPr lang="ru-RU" smtClean="0"/>
              <a:t>05.10.2022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CDFC16-E701-469D-B159-1A151F735CB8}" type="slidenum">
              <a:rPr lang="ru-RU" smtClean="0"/>
              <a:t>‹#›</a:t>
            </a:fld>
            <a:endParaRPr lang="ru-RU"/>
          </a:p>
        </p:txBody>
      </p:sp>
    </p:spTree>
    <p:extLst>
      <p:ext uri="{BB962C8B-B14F-4D97-AF65-F5344CB8AC3E}">
        <p14:creationId xmlns:p14="http://schemas.microsoft.com/office/powerpoint/2010/main" val="522680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512A993-1955-4552-B440-8656827B3C47}" type="datetimeFigureOut">
              <a:rPr lang="ru-RU" smtClean="0"/>
              <a:t>05.10.2022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ECDFC16-E701-469D-B159-1A151F735CB8}" type="slidenum">
              <a:rPr lang="ru-RU" smtClean="0"/>
              <a:t>‹#›</a:t>
            </a:fld>
            <a:endParaRPr lang="ru-RU"/>
          </a:p>
        </p:txBody>
      </p:sp>
    </p:spTree>
    <p:extLst>
      <p:ext uri="{BB962C8B-B14F-4D97-AF65-F5344CB8AC3E}">
        <p14:creationId xmlns:p14="http://schemas.microsoft.com/office/powerpoint/2010/main" val="3368619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512A993-1955-4552-B440-8656827B3C47}" type="datetimeFigureOut">
              <a:rPr lang="ru-RU" smtClean="0"/>
              <a:t>05.10.2022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ECDFC16-E701-469D-B159-1A151F735CB8}" type="slidenum">
              <a:rPr lang="ru-RU" smtClean="0"/>
              <a:t>‹#›</a:t>
            </a:fld>
            <a:endParaRPr lang="ru-RU"/>
          </a:p>
        </p:txBody>
      </p:sp>
    </p:spTree>
    <p:extLst>
      <p:ext uri="{BB962C8B-B14F-4D97-AF65-F5344CB8AC3E}">
        <p14:creationId xmlns:p14="http://schemas.microsoft.com/office/powerpoint/2010/main" val="1403871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512A993-1955-4552-B440-8656827B3C47}" type="datetimeFigureOut">
              <a:rPr lang="ru-RU" smtClean="0"/>
              <a:t>05.10.2022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ECDFC16-E701-469D-B159-1A151F735CB8}" type="slidenum">
              <a:rPr lang="ru-RU" smtClean="0"/>
              <a:t>‹#›</a:t>
            </a:fld>
            <a:endParaRPr lang="ru-RU"/>
          </a:p>
        </p:txBody>
      </p:sp>
    </p:spTree>
    <p:extLst>
      <p:ext uri="{BB962C8B-B14F-4D97-AF65-F5344CB8AC3E}">
        <p14:creationId xmlns:p14="http://schemas.microsoft.com/office/powerpoint/2010/main" val="3793312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512A993-1955-4552-B440-8656827B3C47}" type="datetimeFigureOut">
              <a:rPr lang="ru-RU" smtClean="0"/>
              <a:t>05.10.2022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ECDFC16-E701-469D-B159-1A151F735CB8}" type="slidenum">
              <a:rPr lang="ru-RU" smtClean="0"/>
              <a:t>‹#›</a:t>
            </a:fld>
            <a:endParaRPr lang="ru-RU"/>
          </a:p>
        </p:txBody>
      </p:sp>
    </p:spTree>
    <p:extLst>
      <p:ext uri="{BB962C8B-B14F-4D97-AF65-F5344CB8AC3E}">
        <p14:creationId xmlns:p14="http://schemas.microsoft.com/office/powerpoint/2010/main" val="2006015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512A993-1955-4552-B440-8656827B3C47}" type="datetimeFigureOut">
              <a:rPr lang="ru-RU" smtClean="0"/>
              <a:t>05.10.2022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ECDFC16-E701-469D-B159-1A151F735CB8}" type="slidenum">
              <a:rPr lang="ru-RU" smtClean="0"/>
              <a:t>‹#›</a:t>
            </a:fld>
            <a:endParaRPr lang="ru-RU"/>
          </a:p>
        </p:txBody>
      </p:sp>
    </p:spTree>
    <p:extLst>
      <p:ext uri="{BB962C8B-B14F-4D97-AF65-F5344CB8AC3E}">
        <p14:creationId xmlns:p14="http://schemas.microsoft.com/office/powerpoint/2010/main" val="534670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512A993-1955-4552-B440-8656827B3C47}" type="datetimeFigureOut">
              <a:rPr lang="ru-RU" smtClean="0"/>
              <a:t>05.10.2022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ECDFC16-E701-469D-B159-1A151F735CB8}" type="slidenum">
              <a:rPr lang="ru-RU" smtClean="0"/>
              <a:t>‹#›</a:t>
            </a:fld>
            <a:endParaRPr lang="ru-RU"/>
          </a:p>
        </p:txBody>
      </p:sp>
    </p:spTree>
    <p:extLst>
      <p:ext uri="{BB962C8B-B14F-4D97-AF65-F5344CB8AC3E}">
        <p14:creationId xmlns:p14="http://schemas.microsoft.com/office/powerpoint/2010/main" val="693291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12A993-1955-4552-B440-8656827B3C47}" type="datetimeFigureOut">
              <a:rPr lang="ru-RU" smtClean="0"/>
              <a:t>05.10.2022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CDFC16-E701-469D-B159-1A151F735CB8}" type="slidenum">
              <a:rPr lang="ru-RU" smtClean="0"/>
              <a:t>‹#›</a:t>
            </a:fld>
            <a:endParaRPr lang="ru-RU"/>
          </a:p>
        </p:txBody>
      </p:sp>
    </p:spTree>
    <p:extLst>
      <p:ext uri="{BB962C8B-B14F-4D97-AF65-F5344CB8AC3E}">
        <p14:creationId xmlns:p14="http://schemas.microsoft.com/office/powerpoint/2010/main" val="2926019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627017"/>
            <a:ext cx="12192000" cy="1428207"/>
          </a:xfrm>
        </p:spPr>
        <p:txBody>
          <a:bodyPr>
            <a:noAutofit/>
          </a:bodyPr>
          <a:lstStyle/>
          <a:p>
            <a:r>
              <a:rPr lang="kk-KZ" sz="2400" b="1" dirty="0">
                <a:latin typeface="Times New Roman" panose="02020603050405020304" pitchFamily="18" charset="0"/>
                <a:cs typeface="Times New Roman" panose="02020603050405020304" pitchFamily="18" charset="0"/>
              </a:rPr>
              <a:t>Тақырып 6. Жер мәселесі. Көшпелі қоғамның әлеуметтік құрылымы. Қазақ халқының отаршылдыққа қарсы ұлт-азаттық күресі </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b="1" dirty="0" smtClean="0">
                <a:latin typeface="Times New Roman" panose="02020603050405020304" pitchFamily="18" charset="0"/>
                <a:cs typeface="Times New Roman" panose="02020603050405020304" pitchFamily="18" charset="0"/>
              </a:rPr>
              <a:t>Сырым </a:t>
            </a:r>
            <a:r>
              <a:rPr lang="ru-RU" sz="2400" b="1" dirty="0" err="1">
                <a:latin typeface="Times New Roman" panose="02020603050405020304" pitchFamily="18" charset="0"/>
                <a:cs typeface="Times New Roman" panose="02020603050405020304" pitchFamily="18" charset="0"/>
              </a:rPr>
              <a:t>Датұлы</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бастаған</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Кіші</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жүз</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қазақтарының</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ұлт-азаттық</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көтерілісі</a:t>
            </a:r>
            <a:endParaRPr lang="ru-RU" sz="24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644435" y="1018903"/>
            <a:ext cx="11312433" cy="5590903"/>
          </a:xfrm>
        </p:spPr>
        <p:txBody>
          <a:bodyPr>
            <a:normAutofit fontScale="92500" lnSpcReduction="10000"/>
          </a:bodyPr>
          <a:lstStyle/>
          <a:p>
            <a:pPr algn="just">
              <a:spcBef>
                <a:spcPts val="0"/>
              </a:spcBef>
            </a:pPr>
            <a:r>
              <a:rPr lang="ru-RU" dirty="0" err="1">
                <a:latin typeface="Times New Roman" panose="02020603050405020304" pitchFamily="18" charset="0"/>
                <a:cs typeface="Times New Roman" panose="02020603050405020304" pitchFamily="18" charset="0"/>
              </a:rPr>
              <a:t>Кіші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жүзде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мәселесі</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күрделі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болды</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a:t>
            </a:r>
            <a:r>
              <a:rPr lang="ru-RU" dirty="0" err="1" smtClean="0">
                <a:latin typeface="Times New Roman" panose="02020603050405020304" pitchFamily="18" charset="0"/>
                <a:cs typeface="Times New Roman" panose="02020603050405020304" pitchFamily="18" charset="0"/>
              </a:rPr>
              <a:t>азақ</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руларының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дәстүрлі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көші-қон</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жүйесі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бұзылды</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қоса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жайылым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жерлер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тарыла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бастады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Қыс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айларында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қыстауға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Жайықтың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бетіне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көшу</a:t>
            </a:r>
            <a:r>
              <a:rPr lang="ru-RU" dirty="0">
                <a:latin typeface="Times New Roman" panose="02020603050405020304" pitchFamily="18" charset="0"/>
                <a:cs typeface="Times New Roman" panose="02020603050405020304" pitchFamily="18" charset="0"/>
              </a:rPr>
              <a:t> тек 1782 </a:t>
            </a:r>
            <a:r>
              <a:rPr lang="ru-RU" dirty="0" err="1">
                <a:latin typeface="Times New Roman" panose="02020603050405020304" pitchFamily="18" charset="0"/>
                <a:cs typeface="Times New Roman" panose="02020603050405020304" pitchFamily="18" charset="0"/>
              </a:rPr>
              <a:t>жылы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ғана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мүмкін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өзінде</a:t>
            </a:r>
            <a:r>
              <a:rPr lang="ru-RU" dirty="0">
                <a:latin typeface="Times New Roman" panose="02020603050405020304" pitchFamily="18" charset="0"/>
                <a:cs typeface="Times New Roman" panose="02020603050405020304" pitchFamily="18" charset="0"/>
              </a:rPr>
              <a:t> де </a:t>
            </a:r>
            <a:r>
              <a:rPr lang="ru-RU" dirty="0" err="1">
                <a:latin typeface="Times New Roman" panose="02020603050405020304" pitchFamily="18" charset="0"/>
                <a:cs typeface="Times New Roman" panose="02020603050405020304" pitchFamily="18" charset="0"/>
              </a:rPr>
              <a:t>шекара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басшылары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ханға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арнайы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рұқсат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беріп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ақы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төленуі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тиіс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Бұндай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күрделі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жағдайда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жүз</a:t>
            </a:r>
            <a:r>
              <a:rPr lang="ru-RU" dirty="0">
                <a:latin typeface="Times New Roman" panose="02020603050405020304" pitchFamily="18" charset="0"/>
                <a:cs typeface="Times New Roman" panose="02020603050405020304" pitchFamily="18" charset="0"/>
              </a:rPr>
              <a:t> ханы </a:t>
            </a:r>
            <a:r>
              <a:rPr lang="ru-RU" dirty="0" err="1">
                <a:latin typeface="Times New Roman" panose="02020603050405020304" pitchFamily="18" charset="0"/>
                <a:cs typeface="Times New Roman" panose="02020603050405020304" pitchFamily="18" charset="0"/>
              </a:rPr>
              <a:t>Нұралы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Ресей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әкімшілігімен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қалыптасқан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өзара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сенімді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қарым-қатынасын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пайдаланып</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мүддесін</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ойлаудың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орнына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қазақтардан</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Жайықтың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бетіне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өту</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казактардың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қолына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тұтқынға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түскендерді</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боса-ту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алым-</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жинады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бір</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бөлігін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өзіне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қалдыруды</a:t>
            </a:r>
            <a:r>
              <a:rPr lang="ru-RU" dirty="0">
                <a:latin typeface="Times New Roman" panose="02020603050405020304" pitchFamily="18" charset="0"/>
                <a:cs typeface="Times New Roman" panose="02020603050405020304" pitchFamily="18" charset="0"/>
              </a:rPr>
              <a:t> да </a:t>
            </a:r>
            <a:r>
              <a:rPr lang="ru-RU" dirty="0" err="1">
                <a:latin typeface="Times New Roman" panose="02020603050405020304" pitchFamily="18" charset="0"/>
                <a:cs typeface="Times New Roman" panose="02020603050405020304" pitchFamily="18" charset="0"/>
              </a:rPr>
              <a:t>ұмытпады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Ханның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рұқсат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беруі</a:t>
            </a:r>
            <a:r>
              <a:rPr lang="ru-RU" dirty="0">
                <a:latin typeface="Times New Roman" panose="02020603050405020304" pitchFamily="18" charset="0"/>
                <a:cs typeface="Times New Roman" panose="02020603050405020304" pitchFamily="18" charset="0"/>
              </a:rPr>
              <a:t> тек </a:t>
            </a:r>
            <a:r>
              <a:rPr lang="ru-RU" dirty="0" err="1">
                <a:latin typeface="Times New Roman" panose="02020603050405020304" pitchFamily="18" charset="0"/>
                <a:cs typeface="Times New Roman" panose="02020603050405020304" pitchFamily="18" charset="0"/>
              </a:rPr>
              <a:t>ханның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ғана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емес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сонымен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қатар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Жайық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казактарының</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ағамандар-ының</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кірісті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кәсіпшілігіне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айналды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Нұралы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ханның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мұндай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іс-әрекеті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қарапайым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халықтың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ғана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емес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сондай-ақ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сұлтандар</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ру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басыларының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билердің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заңды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наразылығын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туғызды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жүздегі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саяси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ахуалды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мүлде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шиеленістіріп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жіберді</a:t>
            </a:r>
            <a:r>
              <a:rPr lang="ru-RU" dirty="0" smtClean="0">
                <a:latin typeface="Times New Roman" panose="02020603050405020304" pitchFamily="18" charset="0"/>
                <a:cs typeface="Times New Roman" panose="02020603050405020304" pitchFamily="18" charset="0"/>
              </a:rPr>
              <a:t>.</a:t>
            </a:r>
            <a:r>
              <a:rPr lang="ru-RU" dirty="0"/>
              <a:t> </a:t>
            </a:r>
            <a:r>
              <a:rPr lang="ru-RU" dirty="0">
                <a:latin typeface="Times New Roman" panose="02020603050405020304" pitchFamily="18" charset="0"/>
                <a:cs typeface="Times New Roman" panose="02020603050405020304" pitchFamily="18" charset="0"/>
              </a:rPr>
              <a:t>1783 </a:t>
            </a:r>
            <a:r>
              <a:rPr lang="ru-RU" dirty="0" err="1">
                <a:latin typeface="Times New Roman" panose="02020603050405020304" pitchFamily="18" charset="0"/>
                <a:cs typeface="Times New Roman" panose="02020603050405020304" pitchFamily="18" charset="0"/>
              </a:rPr>
              <a:t>жылы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көктемінде</a:t>
            </a:r>
            <a:r>
              <a:rPr lang="ru-RU" dirty="0">
                <a:latin typeface="Times New Roman" panose="02020603050405020304" pitchFamily="18" charset="0"/>
                <a:cs typeface="Times New Roman" panose="02020603050405020304" pitchFamily="18" charset="0"/>
              </a:rPr>
              <a:t> казак </a:t>
            </a:r>
            <a:r>
              <a:rPr lang="ru-RU" dirty="0" err="1">
                <a:latin typeface="Times New Roman" panose="02020603050405020304" pitchFamily="18" charset="0"/>
                <a:cs typeface="Times New Roman" panose="02020603050405020304" pitchFamily="18" charset="0"/>
              </a:rPr>
              <a:t>әскерлері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қазақтардың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төрт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жылқысын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айдап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кетті</a:t>
            </a:r>
            <a:r>
              <a:rPr lang="ru-RU" dirty="0" smtClean="0">
                <a:latin typeface="Times New Roman" panose="02020603050405020304" pitchFamily="18" charset="0"/>
                <a:cs typeface="Times New Roman" panose="02020603050405020304" pitchFamily="18" charset="0"/>
              </a:rPr>
              <a:t>».</a:t>
            </a:r>
          </a:p>
          <a:p>
            <a:pPr algn="just">
              <a:spcBef>
                <a:spcPts val="0"/>
              </a:spcBef>
            </a:pPr>
            <a:r>
              <a:rPr lang="ru-RU" dirty="0" err="1" smtClean="0">
                <a:latin typeface="Times New Roman" panose="02020603050405020304" pitchFamily="18" charset="0"/>
                <a:cs typeface="Times New Roman" panose="02020603050405020304" pitchFamily="18" charset="0"/>
              </a:rPr>
              <a:t>Мұның</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бәрі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көтерілістің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шығуына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түрткі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болған</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еді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Көтерілісті</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ұйымдастырушы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белгілі</a:t>
            </a:r>
            <a:r>
              <a:rPr lang="ru-RU" dirty="0">
                <a:latin typeface="Times New Roman" panose="02020603050405020304" pitchFamily="18" charset="0"/>
                <a:cs typeface="Times New Roman" panose="02020603050405020304" pitchFamily="18" charset="0"/>
              </a:rPr>
              <a:t> батыр </a:t>
            </a:r>
            <a:r>
              <a:rPr lang="ru-RU" dirty="0" err="1">
                <a:latin typeface="Times New Roman" panose="02020603050405020304" pitchFamily="18" charset="0"/>
                <a:cs typeface="Times New Roman" panose="02020603050405020304" pitchFamily="18" charset="0"/>
              </a:rPr>
              <a:t>әрі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шешен</a:t>
            </a:r>
            <a:r>
              <a:rPr lang="ru-RU" dirty="0">
                <a:latin typeface="Times New Roman" panose="02020603050405020304" pitchFamily="18" charset="0"/>
                <a:cs typeface="Times New Roman" panose="02020603050405020304" pitchFamily="18" charset="0"/>
              </a:rPr>
              <a:t>, Е. Пугачев </a:t>
            </a:r>
            <a:r>
              <a:rPr lang="ru-RU" dirty="0" err="1">
                <a:latin typeface="Times New Roman" panose="02020603050405020304" pitchFamily="18" charset="0"/>
                <a:cs typeface="Times New Roman" panose="02020603050405020304" pitchFamily="18" charset="0"/>
              </a:rPr>
              <a:t>көтерілісіне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белсене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араласқан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Байбақты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руының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ағаманы</a:t>
            </a:r>
            <a:r>
              <a:rPr lang="ru-RU" dirty="0">
                <a:latin typeface="Times New Roman" panose="02020603050405020304" pitchFamily="18" charset="0"/>
                <a:cs typeface="Times New Roman" panose="02020603050405020304" pitchFamily="18" charset="0"/>
              </a:rPr>
              <a:t> Сырым </a:t>
            </a:r>
            <a:r>
              <a:rPr lang="ru-RU" dirty="0" err="1">
                <a:latin typeface="Times New Roman" panose="02020603050405020304" pitchFamily="18" charset="0"/>
                <a:cs typeface="Times New Roman" panose="02020603050405020304" pitchFamily="18" charset="0"/>
              </a:rPr>
              <a:t>Датұлы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болды</a:t>
            </a:r>
            <a:r>
              <a:rPr lang="ru-RU" dirty="0">
                <a:latin typeface="Times New Roman" panose="02020603050405020304" pitchFamily="18" charset="0"/>
                <a:cs typeface="Times New Roman" panose="02020603050405020304" pitchFamily="18" charset="0"/>
              </a:rPr>
              <a:t>. </a:t>
            </a:r>
            <a:r>
              <a:rPr lang="kk-KZ" dirty="0">
                <a:latin typeface="Times New Roman" panose="02020603050405020304" pitchFamily="18" charset="0"/>
                <a:cs typeface="Times New Roman" panose="02020603050405020304" pitchFamily="18" charset="0"/>
              </a:rPr>
              <a:t>Көтеріліс 1783 жылы басталып, 1797 жылға дейін созылды. Көтерілістің халықтық сипат алуының себебі: патша үкіметінің отарлық саясаты, олардың қазақ жерлерін тартып алуы, бекіністердің салынуы, ғасырлар бойы қалыптасқан көші-қон жүйесінің бұзылуы, ресей әкімшілігі мен казак әскері тарапынан үздіксіз жасалып келген қысым мен күш көрсетуі, қазақ халқының қарапайым азаматтық құқықтарының шектелуі болатын.</a:t>
            </a: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6175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38999"/>
            <a:ext cx="10515600" cy="244475"/>
          </a:xfrm>
        </p:spPr>
        <p:txBody>
          <a:bodyPr>
            <a:noAutofit/>
          </a:bodyPr>
          <a:lstStyle/>
          <a:p>
            <a:pPr algn="ctr"/>
            <a:r>
              <a:rPr lang="ru-RU" sz="2400" b="1" dirty="0" err="1" smtClean="0"/>
              <a:t>Кенесары</a:t>
            </a:r>
            <a:r>
              <a:rPr lang="ru-RU" sz="2400" b="1" dirty="0" smtClean="0"/>
              <a:t> </a:t>
            </a:r>
            <a:r>
              <a:rPr lang="ru-RU" sz="2400" b="1" dirty="0" err="1" smtClean="0"/>
              <a:t>Қасымұлы</a:t>
            </a:r>
            <a:r>
              <a:rPr lang="ru-RU" sz="2400" b="1" dirty="0" smtClean="0"/>
              <a:t> </a:t>
            </a:r>
            <a:r>
              <a:rPr lang="ru-RU" sz="2400" b="1" dirty="0" err="1" smtClean="0"/>
              <a:t>бастаған</a:t>
            </a:r>
            <a:r>
              <a:rPr lang="ru-RU" sz="2400" b="1" dirty="0" smtClean="0"/>
              <a:t> </a:t>
            </a:r>
            <a:r>
              <a:rPr lang="ru-RU" sz="2400" b="1" dirty="0" err="1" smtClean="0"/>
              <a:t>ұлт-азаттық</a:t>
            </a:r>
            <a:r>
              <a:rPr lang="ru-RU" sz="2400" b="1" dirty="0" smtClean="0"/>
              <a:t> </a:t>
            </a:r>
            <a:r>
              <a:rPr lang="ru-RU" sz="2400" b="1" dirty="0" err="1" smtClean="0"/>
              <a:t>көтеріліс</a:t>
            </a:r>
            <a:r>
              <a:rPr lang="ru-RU" sz="2400" b="1" dirty="0" smtClean="0"/>
              <a:t>. </a:t>
            </a:r>
            <a:r>
              <a:rPr lang="ru-RU" sz="2400" b="1" dirty="0" err="1" smtClean="0"/>
              <a:t>Қазақ</a:t>
            </a:r>
            <a:r>
              <a:rPr lang="ru-RU" sz="2400" b="1" dirty="0" smtClean="0"/>
              <a:t> </a:t>
            </a:r>
            <a:r>
              <a:rPr lang="ru-RU" sz="2400" b="1" dirty="0" err="1" smtClean="0"/>
              <a:t>мемлекеттілігі</a:t>
            </a:r>
            <a:r>
              <a:rPr lang="ru-RU" sz="2400" b="1" dirty="0" smtClean="0"/>
              <a:t> мен </a:t>
            </a:r>
            <a:r>
              <a:rPr lang="ru-RU" sz="2400" b="1" dirty="0" err="1" smtClean="0"/>
              <a:t>хандық</a:t>
            </a:r>
            <a:r>
              <a:rPr lang="ru-RU" sz="2400" b="1" dirty="0" smtClean="0"/>
              <a:t> </a:t>
            </a:r>
            <a:r>
              <a:rPr lang="ru-RU" sz="2400" b="1" dirty="0" err="1" smtClean="0"/>
              <a:t>биліктің</a:t>
            </a:r>
            <a:r>
              <a:rPr lang="ru-RU" sz="2400" b="1" dirty="0" smtClean="0"/>
              <a:t> </a:t>
            </a:r>
            <a:r>
              <a:rPr lang="ru-RU" sz="2400" b="1" dirty="0" err="1" smtClean="0"/>
              <a:t>қайта</a:t>
            </a:r>
            <a:r>
              <a:rPr lang="ru-RU" sz="2400" b="1" dirty="0" smtClean="0"/>
              <a:t> </a:t>
            </a:r>
            <a:r>
              <a:rPr lang="ru-RU" sz="2400" b="1" dirty="0" err="1" smtClean="0"/>
              <a:t>қалпына</a:t>
            </a:r>
            <a:r>
              <a:rPr lang="ru-RU" sz="2400" b="1" dirty="0" smtClean="0"/>
              <a:t> </a:t>
            </a:r>
            <a:r>
              <a:rPr lang="ru-RU" sz="2400" b="1" dirty="0" err="1" smtClean="0"/>
              <a:t>келуі</a:t>
            </a:r>
            <a:r>
              <a:rPr lang="ru-RU" sz="2400" dirty="0" smtClean="0"/>
              <a:t/>
            </a:r>
            <a:br>
              <a:rPr lang="ru-RU" sz="2400" dirty="0" smtClean="0"/>
            </a:br>
            <a:r>
              <a:rPr lang="kk-KZ" sz="2400" dirty="0" smtClean="0">
                <a:latin typeface="Times New Roman" panose="02020603050405020304" pitchFamily="18" charset="0"/>
                <a:cs typeface="Times New Roman" panose="02020603050405020304" pitchFamily="18" charset="0"/>
              </a:rPr>
              <a:t>10 бет</a:t>
            </a: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705394"/>
            <a:ext cx="11066417" cy="5471569"/>
          </a:xfrm>
        </p:spPr>
        <p:txBody>
          <a:bodyPr>
            <a:normAutofit fontScale="70000" lnSpcReduction="20000"/>
          </a:bodyPr>
          <a:lstStyle/>
          <a:p>
            <a:pPr marL="0" indent="0" algn="just">
              <a:buNone/>
            </a:pPr>
            <a:r>
              <a:rPr lang="ru-RU" dirty="0" err="1">
                <a:latin typeface="Times New Roman" panose="02020603050405020304" pitchFamily="18" charset="0"/>
                <a:cs typeface="Times New Roman" panose="02020603050405020304" pitchFamily="18" charset="0"/>
              </a:rPr>
              <a:t>Ұлт-азаттық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қозғалыс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барысындағы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мұндай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сапалық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езгерістер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Кенесары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Қасымұлының</a:t>
            </a:r>
            <a:r>
              <a:rPr lang="ru-RU" dirty="0">
                <a:latin typeface="Times New Roman" panose="02020603050405020304" pitchFamily="18" charset="0"/>
                <a:cs typeface="Times New Roman" panose="02020603050405020304" pitchFamily="18" charset="0"/>
              </a:rPr>
              <a:t> (1802-1847) </a:t>
            </a:r>
            <a:r>
              <a:rPr lang="ru-RU" dirty="0" err="1">
                <a:latin typeface="Times New Roman" panose="02020603050405020304" pitchFamily="18" charset="0"/>
                <a:cs typeface="Times New Roman" panose="02020603050405020304" pitchFamily="18" charset="0"/>
              </a:rPr>
              <a:t>қозғалысына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тән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болды</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Өйткен</a:t>
            </a:r>
            <a:r>
              <a:rPr lang="ru-RU" dirty="0" err="1">
                <a:latin typeface="Times New Roman" panose="02020603050405020304" pitchFamily="18" charset="0"/>
                <a:cs typeface="Times New Roman" panose="02020603050405020304" pitchFamily="18" charset="0"/>
              </a:rPr>
              <a:t>і</a:t>
            </a:r>
            <a:r>
              <a:rPr lang="ru-RU" dirty="0" smtClean="0">
                <a:latin typeface="Times New Roman" panose="02020603050405020304" pitchFamily="18" charset="0"/>
                <a:cs typeface="Times New Roman" panose="02020603050405020304" pitchFamily="18" charset="0"/>
              </a:rPr>
              <a:t> оп </a:t>
            </a:r>
            <a:r>
              <a:rPr lang="ru-RU" dirty="0" err="1">
                <a:latin typeface="Times New Roman" panose="02020603050405020304" pitchFamily="18" charset="0"/>
                <a:cs typeface="Times New Roman" panose="02020603050405020304" pitchFamily="18" charset="0"/>
              </a:rPr>
              <a:t>алдында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көтерілістерден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сабақ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қорытынды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жасаған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Біріншіден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белгілі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аймақты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ғана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қамтыған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қарсылықтар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ешқандай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нәтиже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бермейтіндігіне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жеткізді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себепті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бүкіл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халықты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көтеру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қажеттілігі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айқын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Екіншіден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қазақтардың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ұлт-азаттық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қозғалыста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ортаазиялық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хандықтармен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одақтасудың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қауіптілігін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түсінді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Кенесары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Қасымұлының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бастаған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көтерілістің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басқа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көтерілістерден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ерекшелігі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Қазақстанның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барлық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аумағын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яғни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жүзді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қамтуы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Көтеріліс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барысында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Кенесары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әскерінің</a:t>
            </a:r>
            <a:r>
              <a:rPr lang="ru-RU" dirty="0">
                <a:latin typeface="Times New Roman" panose="02020603050405020304" pitchFamily="18" charset="0"/>
                <a:cs typeface="Times New Roman" panose="02020603050405020304" pitchFamily="18" charset="0"/>
              </a:rPr>
              <a:t> саны 20 </a:t>
            </a:r>
            <a:r>
              <a:rPr lang="ru-RU" dirty="0" err="1">
                <a:latin typeface="Times New Roman" panose="02020603050405020304" pitchFamily="18" charset="0"/>
                <a:cs typeface="Times New Roman" panose="02020603050405020304" pitchFamily="18" charset="0"/>
              </a:rPr>
              <a:t>мыңға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дейін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жетті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Хандық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билік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қайта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қалпына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келтіріліп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Қазақ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хандығы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қайта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құрылды</a:t>
            </a:r>
            <a:r>
              <a:rPr lang="ru-RU" dirty="0" smtClean="0">
                <a:latin typeface="Times New Roman" panose="02020603050405020304" pitchFamily="18" charset="0"/>
                <a:cs typeface="Times New Roman" panose="02020603050405020304" pitchFamily="18" charset="0"/>
              </a:rPr>
              <a:t>.</a:t>
            </a:r>
            <a:r>
              <a:rPr lang="kk-KZ" dirty="0">
                <a:latin typeface="Times New Roman" panose="02020603050405020304" pitchFamily="18" charset="0"/>
                <a:cs typeface="Times New Roman" panose="02020603050405020304" pitchFamily="18" charset="0"/>
              </a:rPr>
              <a:t> 1839-1840 жылдары ол жазалаушы отрядтарға қарсы нәтижелі шайқастар жүргізді. Дегенмен Кенесары Қасымұлына екі майданда бірдей соғыс жүргізуіне тура келді. Солтүстікте патша үкіметінің жазалаушы отрядтарымен, ал оңтүстікте Сырдарияның теменгі ағысындағы қазақтарға билік жүргізген, бұған қоса жоғарыда айтыл өткендей, Кенесарының үлкен ағасы Саржанды, ал одан кейін оның әкесі Қасым сұлтанды және басқа туыстарын жауыздықпен өлтірген Қоқан билеушілеріне қарсы соғысты. 1841 жылы тамызда Кенесары Қасымұлы әскері Қоқан хандығының қол астындағы Созақ, Жаңақорған, Ақмешіт, Жүлек бекіністерін қоршауға алды. Бұл бекіністерді азат ету кетерілісшілердің жігері мен жауынгерлік рухын көтерді. 1841 жылы қыркүйекте қазақтың үш жүзі өкілдерінің Ұлытауда өткен құрылтайында Кенесары Қасымұлы бүкіл қазақ ханы болып жарияланады. Ол бұдан кейін Қазақ хандығын қайта қалпына келтіреді. </a:t>
            </a:r>
            <a:r>
              <a:rPr lang="kk-KZ" dirty="0"/>
              <a:t>Ұлт-азаттық көтерілістің кең құлаш жайып бара жатқанынан Ресей әкімшілігі қорқа бастады. Көтерілісшілердің саяси талап-тілектерін және Кенесарының хан болуын заңсыз деп қараған І Николай үкіметі 1843 жылдың жазында кетерілісті басу үшін кең келемде әскери экспедиция ұйымдастырды. Бұл аскери экспедицияға старшина Лебедевтің 1900 солдаты бар отряды, сұлтандар А. Жантөрин мен Б. Айшуақовтардың жасақтары және подполковник Бизанов отрядтары қатысты. Алайда, бұл әскери іс-қимылдар ешқандай нәтиже бермеді. Көтерілісшілер жер жағдайын жақсы білгендіктен қаша отырып соғысу әдісін қолданды.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13968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05435"/>
          </a:xfrm>
        </p:spPr>
        <p:txBody>
          <a:bodyPr>
            <a:noAutofit/>
          </a:bodyPr>
          <a:lstStyle/>
          <a:p>
            <a:r>
              <a:rPr lang="kk-KZ" sz="2400" dirty="0" smtClean="0">
                <a:latin typeface="Times New Roman" panose="02020603050405020304" pitchFamily="18" charset="0"/>
                <a:cs typeface="Times New Roman" panose="02020603050405020304" pitchFamily="18" charset="0"/>
              </a:rPr>
              <a:t>11 бет</a:t>
            </a: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670560"/>
            <a:ext cx="11049000" cy="5506403"/>
          </a:xfrm>
        </p:spPr>
        <p:txBody>
          <a:bodyPr>
            <a:normAutofit fontScale="55000" lnSpcReduction="20000"/>
          </a:bodyPr>
          <a:lstStyle/>
          <a:p>
            <a:pPr marL="0" indent="0" algn="just">
              <a:buNone/>
            </a:pPr>
            <a:r>
              <a:rPr lang="kk-KZ" sz="3400" dirty="0"/>
              <a:t>Кенесары хан Ресей отаршылығымен және Орта Азия хандықтарының басқыншылығына қарсы күресу халықтың ауыз бірлігінсіз әрі бір </a:t>
            </a:r>
            <a:r>
              <a:rPr lang="kk-KZ" sz="3400" dirty="0" smtClean="0"/>
              <a:t>орталық-қа </a:t>
            </a:r>
            <a:r>
              <a:rPr lang="kk-KZ" sz="3400" dirty="0"/>
              <a:t>біріккен мемлекет құрылмайынша мүмкін емес екенін жақсы түсінді. Ол халық аңсаған Қазақ хандығын қайта құрды. Қазақ мемлекеттілігін қайта құру ісінде Кенесары Қасымұлы қазақ қоғамының сұлтандар, билер, байлар, батырлардан тұратын ықпалды тобының басым бөлігін өзінің соңынан еріте алды. Кенесары мемлекетінде хандықтың жеке </a:t>
            </a:r>
            <a:r>
              <a:rPr lang="kk-KZ" sz="3400" dirty="0" smtClean="0"/>
              <a:t>мекемеле-рін </a:t>
            </a:r>
            <a:r>
              <a:rPr lang="kk-KZ" sz="3400" dirty="0"/>
              <a:t>басқарып, Хан Кеңесіне мүше болған батырлар маңызды рөл атқарды. Кенесары хан мемлекеттік басқару аппаратын құрды. Мемлекет басында хан отырды, оның жанында кеңесші орган - Хан Кеңесі жұмыс істеді. Ал оның құрамына батырлар, билер және өзінің туыстары енді. Шешуші дауыс ханның өзінде қалды. Хан Кеңесінде ішкі және сыртқы емірдің маңызды мәселелері талқыланды. Хандықта сот, елшілік, қаржы, аскер мәселесі және жеке мүлікті мемлекет қарамағына алумен айналысатын мекемелері болды</a:t>
            </a:r>
            <a:r>
              <a:rPr lang="kk-KZ" sz="3400" dirty="0" smtClean="0"/>
              <a:t>.</a:t>
            </a:r>
          </a:p>
          <a:p>
            <a:pPr algn="just"/>
            <a:r>
              <a:rPr lang="ru-RU" sz="3400" b="1" dirty="0" err="1"/>
              <a:t>Жанқожа</a:t>
            </a:r>
            <a:r>
              <a:rPr lang="ru-RU" sz="3400" b="1" dirty="0"/>
              <a:t> </a:t>
            </a:r>
            <a:r>
              <a:rPr lang="ru-RU" sz="3400" b="1" dirty="0" err="1"/>
              <a:t>Нұрмұхамедұлы</a:t>
            </a:r>
            <a:r>
              <a:rPr lang="ru-RU" sz="3400" b="1" dirty="0"/>
              <a:t> </a:t>
            </a:r>
            <a:r>
              <a:rPr lang="ru-RU" sz="3400" b="1" dirty="0" err="1"/>
              <a:t>бастаған</a:t>
            </a:r>
            <a:r>
              <a:rPr lang="ru-RU" sz="3400" b="1" dirty="0"/>
              <a:t> Сыр </a:t>
            </a:r>
            <a:r>
              <a:rPr lang="ru-RU" sz="3400" b="1" dirty="0" err="1"/>
              <a:t>бойы</a:t>
            </a:r>
            <a:r>
              <a:rPr lang="ru-RU" sz="3400" b="1" dirty="0"/>
              <a:t> </a:t>
            </a:r>
            <a:r>
              <a:rPr lang="ru-RU" sz="3400" b="1" dirty="0" err="1"/>
              <a:t>қазақтарының</a:t>
            </a:r>
            <a:r>
              <a:rPr lang="ru-RU" sz="3400" b="1" dirty="0"/>
              <a:t> </a:t>
            </a:r>
            <a:r>
              <a:rPr lang="ru-RU" sz="3400" b="1" dirty="0" err="1"/>
              <a:t>көтерілісі</a:t>
            </a:r>
            <a:endParaRPr lang="ru-RU" sz="3400" dirty="0"/>
          </a:p>
          <a:p>
            <a:pPr marL="0" indent="0" algn="just">
              <a:buNone/>
            </a:pPr>
            <a:r>
              <a:rPr lang="ru-RU" sz="3400" dirty="0" smtClean="0"/>
              <a:t>ХІХ </a:t>
            </a:r>
            <a:r>
              <a:rPr lang="ru-RU" sz="3400" dirty="0" err="1"/>
              <a:t>ғасырдың</a:t>
            </a:r>
            <a:r>
              <a:rPr lang="ru-RU" sz="3400" dirty="0"/>
              <a:t> </a:t>
            </a:r>
            <a:r>
              <a:rPr lang="ru-RU" sz="3400" dirty="0" err="1"/>
              <a:t>ортасында</a:t>
            </a:r>
            <a:r>
              <a:rPr lang="ru-RU" sz="3400" dirty="0"/>
              <a:t> Сыр </a:t>
            </a:r>
            <a:r>
              <a:rPr lang="ru-RU" sz="3400" dirty="0" err="1"/>
              <a:t>бойы</a:t>
            </a:r>
            <a:r>
              <a:rPr lang="ru-RU" sz="3400" dirty="0"/>
              <a:t> </a:t>
            </a:r>
            <a:r>
              <a:rPr lang="ru-RU" sz="3400" dirty="0" err="1"/>
              <a:t>қазақтарының</a:t>
            </a:r>
            <a:r>
              <a:rPr lang="ru-RU" sz="3400" dirty="0"/>
              <a:t> </a:t>
            </a:r>
            <a:r>
              <a:rPr lang="ru-RU" sz="3400" dirty="0" err="1"/>
              <a:t>жағдайы</a:t>
            </a:r>
            <a:r>
              <a:rPr lang="ru-RU" sz="3400" dirty="0"/>
              <a:t> </a:t>
            </a:r>
            <a:r>
              <a:rPr lang="ru-RU" sz="3400" dirty="0" err="1"/>
              <a:t>ете</a:t>
            </a:r>
            <a:r>
              <a:rPr lang="ru-RU" sz="3400" dirty="0"/>
              <a:t> </a:t>
            </a:r>
            <a:r>
              <a:rPr lang="ru-RU" sz="3400" dirty="0" err="1"/>
              <a:t>ауыр</a:t>
            </a:r>
            <a:r>
              <a:rPr lang="ru-RU" sz="3400" dirty="0"/>
              <a:t> </a:t>
            </a:r>
            <a:r>
              <a:rPr lang="ru-RU" sz="3400" dirty="0" err="1"/>
              <a:t>күйде</a:t>
            </a:r>
            <a:r>
              <a:rPr lang="ru-RU" sz="3400" dirty="0"/>
              <a:t> </a:t>
            </a:r>
            <a:r>
              <a:rPr lang="ru-RU" sz="3400" dirty="0" err="1"/>
              <a:t>болды</a:t>
            </a:r>
            <a:r>
              <a:rPr lang="ru-RU" sz="3400" dirty="0"/>
              <a:t>. </a:t>
            </a:r>
            <a:r>
              <a:rPr lang="ru-RU" sz="3400" dirty="0" err="1"/>
              <a:t>Себебі</a:t>
            </a:r>
            <a:r>
              <a:rPr lang="ru-RU" sz="3400" dirty="0"/>
              <a:t> </a:t>
            </a:r>
            <a:r>
              <a:rPr lang="ru-RU" sz="3400" dirty="0" err="1"/>
              <a:t>олар</a:t>
            </a:r>
            <a:r>
              <a:rPr lang="ru-RU" sz="3400" dirty="0"/>
              <a:t> </a:t>
            </a:r>
            <a:r>
              <a:rPr lang="ru-RU" sz="3400" dirty="0" err="1"/>
              <a:t>екі</a:t>
            </a:r>
            <a:r>
              <a:rPr lang="ru-RU" sz="3400" dirty="0"/>
              <a:t> </a:t>
            </a:r>
            <a:r>
              <a:rPr lang="ru-RU" sz="3400" dirty="0" err="1"/>
              <a:t>жақты</a:t>
            </a:r>
            <a:r>
              <a:rPr lang="ru-RU" sz="3400" dirty="0"/>
              <a:t> </a:t>
            </a:r>
            <a:r>
              <a:rPr lang="ru-RU" sz="3400" dirty="0" err="1"/>
              <a:t>ауыр</a:t>
            </a:r>
            <a:r>
              <a:rPr lang="ru-RU" sz="3400" dirty="0"/>
              <a:t> </a:t>
            </a:r>
            <a:r>
              <a:rPr lang="ru-RU" sz="3400" dirty="0" err="1"/>
              <a:t>езгіге</a:t>
            </a:r>
            <a:r>
              <a:rPr lang="ru-RU" sz="3400" dirty="0"/>
              <a:t> </a:t>
            </a:r>
            <a:r>
              <a:rPr lang="ru-RU" sz="3400" dirty="0" err="1"/>
              <a:t>түскен</a:t>
            </a:r>
            <a:r>
              <a:rPr lang="ru-RU" sz="3400" dirty="0"/>
              <a:t> </a:t>
            </a:r>
            <a:r>
              <a:rPr lang="ru-RU" sz="3400" dirty="0" err="1"/>
              <a:t>еді</a:t>
            </a:r>
            <a:r>
              <a:rPr lang="ru-RU" sz="3400" dirty="0"/>
              <a:t>. </a:t>
            </a:r>
            <a:r>
              <a:rPr lang="ru-RU" sz="3400" dirty="0" err="1"/>
              <a:t>Бір</a:t>
            </a:r>
            <a:r>
              <a:rPr lang="ru-RU" sz="3400" dirty="0"/>
              <a:t> </a:t>
            </a:r>
            <a:r>
              <a:rPr lang="ru-RU" sz="3400" dirty="0" err="1"/>
              <a:t>жағынан</a:t>
            </a:r>
            <a:r>
              <a:rPr lang="ru-RU" sz="3400" dirty="0"/>
              <a:t> </a:t>
            </a:r>
            <a:r>
              <a:rPr lang="ru-RU" sz="3400" dirty="0" err="1"/>
              <a:t>Хиуа</a:t>
            </a:r>
            <a:r>
              <a:rPr lang="ru-RU" sz="3400" dirty="0"/>
              <a:t>, </a:t>
            </a:r>
            <a:r>
              <a:rPr lang="ru-RU" sz="3400" dirty="0" err="1"/>
              <a:t>Қоқан</a:t>
            </a:r>
            <a:r>
              <a:rPr lang="ru-RU" sz="3400" dirty="0"/>
              <a:t> </a:t>
            </a:r>
            <a:r>
              <a:rPr lang="ru-RU" sz="3400" dirty="0" err="1"/>
              <a:t>хандықтарының</a:t>
            </a:r>
            <a:r>
              <a:rPr lang="ru-RU" sz="3400" dirty="0"/>
              <a:t> </a:t>
            </a:r>
            <a:r>
              <a:rPr lang="ru-RU" sz="3400" dirty="0" err="1"/>
              <a:t>езгісі</a:t>
            </a:r>
            <a:r>
              <a:rPr lang="ru-RU" sz="3400" dirty="0"/>
              <a:t>, ал </a:t>
            </a:r>
            <a:r>
              <a:rPr lang="ru-RU" sz="3400" dirty="0" err="1"/>
              <a:t>екінші</a:t>
            </a:r>
            <a:r>
              <a:rPr lang="ru-RU" sz="3400" dirty="0"/>
              <a:t> </a:t>
            </a:r>
            <a:r>
              <a:rPr lang="ru-RU" sz="3400" dirty="0" err="1"/>
              <a:t>жағынан</a:t>
            </a:r>
            <a:r>
              <a:rPr lang="ru-RU" sz="3400" dirty="0"/>
              <a:t> </a:t>
            </a:r>
            <a:r>
              <a:rPr lang="ru-RU" sz="3400" dirty="0" err="1"/>
              <a:t>Ресейдің</a:t>
            </a:r>
            <a:r>
              <a:rPr lang="ru-RU" sz="3400" dirty="0"/>
              <a:t> </a:t>
            </a:r>
            <a:r>
              <a:rPr lang="ru-RU" sz="3400" dirty="0" err="1"/>
              <a:t>отарлық</a:t>
            </a:r>
            <a:r>
              <a:rPr lang="ru-RU" sz="3400" dirty="0"/>
              <a:t> </a:t>
            </a:r>
            <a:r>
              <a:rPr lang="ru-RU" sz="3400" dirty="0" err="1"/>
              <a:t>саясаты</a:t>
            </a:r>
            <a:r>
              <a:rPr lang="ru-RU" sz="3400" dirty="0"/>
              <a:t>. </a:t>
            </a:r>
            <a:r>
              <a:rPr lang="ru-RU" sz="3400" dirty="0" err="1"/>
              <a:t>Сонау</a:t>
            </a:r>
            <a:r>
              <a:rPr lang="ru-RU" sz="3400" dirty="0"/>
              <a:t> 1843 </a:t>
            </a:r>
            <a:r>
              <a:rPr lang="ru-RU" sz="3400" dirty="0" err="1"/>
              <a:t>жылдың</a:t>
            </a:r>
            <a:r>
              <a:rPr lang="ru-RU" sz="3400" dirty="0"/>
              <a:t> </a:t>
            </a:r>
            <a:r>
              <a:rPr lang="ru-RU" sz="3400" dirty="0" err="1"/>
              <a:t>өзінде</a:t>
            </a:r>
            <a:r>
              <a:rPr lang="ru-RU" sz="3400" dirty="0"/>
              <a:t> </a:t>
            </a:r>
            <a:r>
              <a:rPr lang="ru-RU" sz="3400" dirty="0" err="1"/>
              <a:t>шекті</a:t>
            </a:r>
            <a:r>
              <a:rPr lang="ru-RU" sz="3400" dirty="0"/>
              <a:t> </a:t>
            </a:r>
            <a:r>
              <a:rPr lang="ru-RU" sz="3400" dirty="0" err="1"/>
              <a:t>руының</a:t>
            </a:r>
            <a:r>
              <a:rPr lang="ru-RU" sz="3400" dirty="0"/>
              <a:t> батыры </a:t>
            </a:r>
            <a:r>
              <a:rPr lang="ru-RU" sz="3400" dirty="0" err="1"/>
              <a:t>Жанқожа</a:t>
            </a:r>
            <a:r>
              <a:rPr lang="ru-RU" sz="3400" dirty="0"/>
              <a:t> </a:t>
            </a:r>
            <a:r>
              <a:rPr lang="ru-RU" sz="3400" dirty="0" err="1"/>
              <a:t>Нұрмұхамедұлы</a:t>
            </a:r>
            <a:r>
              <a:rPr lang="ru-RU" sz="3400" dirty="0"/>
              <a:t> </a:t>
            </a:r>
            <a:r>
              <a:rPr lang="ru-RU" sz="3400" dirty="0" err="1"/>
              <a:t>басшылығымен</a:t>
            </a:r>
            <a:r>
              <a:rPr lang="ru-RU" sz="3400" dirty="0"/>
              <a:t> </a:t>
            </a:r>
            <a:r>
              <a:rPr lang="ru-RU" sz="3400" dirty="0" err="1"/>
              <a:t>болған</a:t>
            </a:r>
            <a:r>
              <a:rPr lang="ru-RU" sz="3400" dirty="0"/>
              <a:t> </a:t>
            </a:r>
            <a:r>
              <a:rPr lang="ru-RU" sz="3400" dirty="0" err="1"/>
              <a:t>кетерілісте</a:t>
            </a:r>
            <a:r>
              <a:rPr lang="ru-RU" sz="3400" dirty="0"/>
              <a:t> </a:t>
            </a:r>
            <a:r>
              <a:rPr lang="ru-RU" sz="3400" dirty="0" err="1"/>
              <a:t>Қуаңдария</a:t>
            </a:r>
            <a:r>
              <a:rPr lang="ru-RU" sz="3400" dirty="0"/>
              <a:t> </a:t>
            </a:r>
            <a:r>
              <a:rPr lang="ru-RU" sz="3400" dirty="0" err="1"/>
              <a:t>бойындағы</a:t>
            </a:r>
            <a:r>
              <a:rPr lang="ru-RU" sz="3400" dirty="0"/>
              <a:t> </a:t>
            </a:r>
            <a:r>
              <a:rPr lang="ru-RU" sz="3400" dirty="0" err="1"/>
              <a:t>Хиуа</a:t>
            </a:r>
            <a:r>
              <a:rPr lang="ru-RU" sz="3400" dirty="0"/>
              <a:t> </a:t>
            </a:r>
            <a:r>
              <a:rPr lang="ru-RU" sz="3400" dirty="0" err="1"/>
              <a:t>бекінісі</a:t>
            </a:r>
            <a:r>
              <a:rPr lang="ru-RU" sz="3400" dirty="0"/>
              <a:t> </a:t>
            </a:r>
            <a:r>
              <a:rPr lang="ru-RU" sz="3400" dirty="0" err="1"/>
              <a:t>талқандалса</a:t>
            </a:r>
            <a:r>
              <a:rPr lang="ru-RU" sz="3400" dirty="0"/>
              <a:t>, 1845 </a:t>
            </a:r>
            <a:r>
              <a:rPr lang="ru-RU" sz="3400" dirty="0" err="1"/>
              <a:t>жылы</a:t>
            </a:r>
            <a:r>
              <a:rPr lang="ru-RU" sz="3400" dirty="0"/>
              <a:t> </a:t>
            </a:r>
            <a:r>
              <a:rPr lang="ru-RU" sz="3400" dirty="0" err="1"/>
              <a:t>Хиуа</a:t>
            </a:r>
            <a:r>
              <a:rPr lang="ru-RU" sz="3400" dirty="0"/>
              <a:t> </a:t>
            </a:r>
            <a:r>
              <a:rPr lang="ru-RU" sz="3400" dirty="0" err="1"/>
              <a:t>бекінісін</a:t>
            </a:r>
            <a:r>
              <a:rPr lang="ru-RU" sz="3400" dirty="0"/>
              <a:t> </a:t>
            </a:r>
            <a:r>
              <a:rPr lang="ru-RU" sz="3400" dirty="0" err="1"/>
              <a:t>қалпына</a:t>
            </a:r>
            <a:r>
              <a:rPr lang="ru-RU" sz="3400" dirty="0"/>
              <a:t> </a:t>
            </a:r>
            <a:r>
              <a:rPr lang="ru-RU" sz="3400" dirty="0" err="1"/>
              <a:t>келтіруге</a:t>
            </a:r>
            <a:r>
              <a:rPr lang="ru-RU" sz="3400" dirty="0"/>
              <a:t> </a:t>
            </a:r>
            <a:r>
              <a:rPr lang="ru-RU" sz="3400" dirty="0" err="1"/>
              <a:t>аттанған</a:t>
            </a:r>
            <a:r>
              <a:rPr lang="ru-RU" sz="3400" dirty="0"/>
              <a:t> 200 </a:t>
            </a:r>
            <a:r>
              <a:rPr lang="ru-RU" sz="3400" dirty="0" err="1"/>
              <a:t>мыңға</a:t>
            </a:r>
            <a:r>
              <a:rPr lang="ru-RU" sz="3400" dirty="0"/>
              <a:t> </a:t>
            </a:r>
            <a:r>
              <a:rPr lang="ru-RU" sz="3400" dirty="0" err="1"/>
              <a:t>жуық</a:t>
            </a:r>
            <a:r>
              <a:rPr lang="ru-RU" sz="3400" dirty="0"/>
              <a:t> </a:t>
            </a:r>
            <a:r>
              <a:rPr lang="ru-RU" sz="3400" dirty="0" err="1"/>
              <a:t>әскер</a:t>
            </a:r>
            <a:r>
              <a:rPr lang="ru-RU" sz="3400" dirty="0"/>
              <a:t> </a:t>
            </a:r>
            <a:r>
              <a:rPr lang="ru-RU" sz="3400" dirty="0" err="1"/>
              <a:t>талқандалды</a:t>
            </a:r>
            <a:r>
              <a:rPr lang="ru-RU" sz="3400" dirty="0"/>
              <a:t>. </a:t>
            </a:r>
            <a:r>
              <a:rPr lang="ru-RU" sz="3400" dirty="0" err="1"/>
              <a:t>Сондай-ақ</a:t>
            </a:r>
            <a:r>
              <a:rPr lang="ru-RU" sz="3400" dirty="0"/>
              <a:t> </a:t>
            </a:r>
            <a:r>
              <a:rPr lang="ru-RU" sz="3400" dirty="0" err="1"/>
              <a:t>қазақ</a:t>
            </a:r>
            <a:r>
              <a:rPr lang="ru-RU" sz="3400" dirty="0"/>
              <a:t> </a:t>
            </a:r>
            <a:r>
              <a:rPr lang="ru-RU" sz="3400" dirty="0" err="1"/>
              <a:t>жасақтары</a:t>
            </a:r>
            <a:r>
              <a:rPr lang="ru-RU" sz="3400" dirty="0"/>
              <a:t> </a:t>
            </a:r>
            <a:r>
              <a:rPr lang="ru-RU" sz="3400" dirty="0" err="1"/>
              <a:t>Жаңақапа</a:t>
            </a:r>
            <a:r>
              <a:rPr lang="ru-RU" sz="3400" dirty="0"/>
              <a:t> </a:t>
            </a:r>
            <a:r>
              <a:rPr lang="ru-RU" sz="3400" dirty="0" err="1"/>
              <a:t>бекінісін</a:t>
            </a:r>
            <a:r>
              <a:rPr lang="ru-RU" sz="3400" dirty="0"/>
              <a:t> </a:t>
            </a:r>
            <a:r>
              <a:rPr lang="ru-RU" sz="3400" dirty="0" err="1"/>
              <a:t>алды</a:t>
            </a:r>
            <a:r>
              <a:rPr lang="ru-RU" sz="3400" dirty="0"/>
              <a:t>. 1847-1В48 </a:t>
            </a:r>
            <a:r>
              <a:rPr lang="ru-RU" sz="3400" dirty="0" err="1"/>
              <a:t>жылдары</a:t>
            </a:r>
            <a:r>
              <a:rPr lang="ru-RU" sz="3400" dirty="0"/>
              <a:t> </a:t>
            </a:r>
            <a:r>
              <a:rPr lang="ru-RU" sz="3400" dirty="0" err="1"/>
              <a:t>Ресейдің</a:t>
            </a:r>
            <a:r>
              <a:rPr lang="ru-RU" sz="3400" dirty="0"/>
              <a:t> </a:t>
            </a:r>
            <a:r>
              <a:rPr lang="ru-RU" sz="3400" dirty="0" err="1"/>
              <a:t>Сырдария</a:t>
            </a:r>
            <a:r>
              <a:rPr lang="ru-RU" sz="3400" dirty="0"/>
              <a:t> </a:t>
            </a:r>
            <a:r>
              <a:rPr lang="ru-RU" sz="3400" dirty="0" err="1"/>
              <a:t>әскери</a:t>
            </a:r>
            <a:r>
              <a:rPr lang="ru-RU" sz="3400" dirty="0"/>
              <a:t> </a:t>
            </a:r>
            <a:r>
              <a:rPr lang="ru-RU" sz="3400" dirty="0" err="1"/>
              <a:t>желісіндегі</a:t>
            </a:r>
            <a:r>
              <a:rPr lang="ru-RU" sz="3400" dirty="0"/>
              <a:t> </a:t>
            </a:r>
            <a:r>
              <a:rPr lang="ru-RU" sz="3400" dirty="0" err="1"/>
              <a:t>бірінші</a:t>
            </a:r>
            <a:r>
              <a:rPr lang="ru-RU" sz="3400" dirty="0"/>
              <a:t> </a:t>
            </a:r>
            <a:r>
              <a:rPr lang="ru-RU" sz="3400" dirty="0" err="1"/>
              <a:t>қамал</a:t>
            </a:r>
            <a:r>
              <a:rPr lang="ru-RU" sz="3400" dirty="0"/>
              <a:t> </a:t>
            </a:r>
            <a:r>
              <a:rPr lang="ru-RU" sz="3400" dirty="0" err="1"/>
              <a:t>Райым</a:t>
            </a:r>
            <a:r>
              <a:rPr lang="ru-RU" sz="3400" dirty="0"/>
              <a:t> </a:t>
            </a:r>
            <a:r>
              <a:rPr lang="ru-RU" sz="3400" dirty="0" err="1"/>
              <a:t>бекінісіне</a:t>
            </a:r>
            <a:r>
              <a:rPr lang="ru-RU" sz="3400" dirty="0"/>
              <a:t> </a:t>
            </a:r>
            <a:r>
              <a:rPr lang="ru-RU" sz="3400" dirty="0" err="1"/>
              <a:t>хиуалықтар</a:t>
            </a:r>
            <a:r>
              <a:rPr lang="ru-RU" sz="3400" dirty="0"/>
              <a:t> </a:t>
            </a:r>
            <a:r>
              <a:rPr lang="ru-RU" sz="3400" dirty="0" err="1"/>
              <a:t>төндірген</a:t>
            </a:r>
            <a:r>
              <a:rPr lang="ru-RU" sz="3400" dirty="0"/>
              <a:t> </a:t>
            </a:r>
            <a:r>
              <a:rPr lang="ru-RU" sz="3400" dirty="0" err="1"/>
              <a:t>қауіпке</a:t>
            </a:r>
            <a:r>
              <a:rPr lang="ru-RU" sz="3400" dirty="0"/>
              <a:t> </a:t>
            </a:r>
            <a:r>
              <a:rPr lang="ru-RU" sz="3400" dirty="0" err="1"/>
              <a:t>қарсы</a:t>
            </a:r>
            <a:r>
              <a:rPr lang="ru-RU" sz="3400" dirty="0"/>
              <a:t> </a:t>
            </a:r>
            <a:r>
              <a:rPr lang="ru-RU" sz="3400" dirty="0" err="1"/>
              <a:t>Жанқожа</a:t>
            </a:r>
            <a:r>
              <a:rPr lang="ru-RU" sz="3400" dirty="0"/>
              <a:t> батыр </a:t>
            </a:r>
            <a:r>
              <a:rPr lang="ru-RU" sz="3400" dirty="0" err="1"/>
              <a:t>өз</a:t>
            </a:r>
            <a:r>
              <a:rPr lang="ru-RU" sz="3400" dirty="0"/>
              <a:t> </a:t>
            </a:r>
            <a:r>
              <a:rPr lang="ru-RU" sz="3400" dirty="0" err="1"/>
              <a:t>жасақтарымен</a:t>
            </a:r>
            <a:r>
              <a:rPr lang="ru-RU" sz="3400" dirty="0"/>
              <a:t> </a:t>
            </a:r>
            <a:r>
              <a:rPr lang="ru-RU" sz="3400" dirty="0" err="1"/>
              <a:t>орыс</a:t>
            </a:r>
            <a:r>
              <a:rPr lang="ru-RU" sz="3400" dirty="0"/>
              <a:t> </a:t>
            </a:r>
            <a:r>
              <a:rPr lang="ru-RU" sz="3400" dirty="0" err="1"/>
              <a:t>әскерлеріне</a:t>
            </a:r>
            <a:r>
              <a:rPr lang="ru-RU" sz="3400" dirty="0"/>
              <a:t> </a:t>
            </a:r>
            <a:r>
              <a:rPr lang="ru-RU" sz="3400" dirty="0" err="1"/>
              <a:t>бірнеше</a:t>
            </a:r>
            <a:r>
              <a:rPr lang="ru-RU" sz="3400" dirty="0"/>
              <a:t> </a:t>
            </a:r>
            <a:r>
              <a:rPr lang="ru-RU" sz="3400" dirty="0" err="1"/>
              <a:t>рет</a:t>
            </a:r>
            <a:r>
              <a:rPr lang="ru-RU" sz="3400" dirty="0"/>
              <a:t> </a:t>
            </a:r>
            <a:r>
              <a:rPr lang="ru-RU" sz="3400" dirty="0" err="1"/>
              <a:t>көмектескен-ді</a:t>
            </a:r>
            <a:r>
              <a:rPr lang="ru-RU" sz="3400" dirty="0"/>
              <a:t>. </a:t>
            </a:r>
            <a:r>
              <a:rPr lang="ru-RU" sz="3400" dirty="0" err="1"/>
              <a:t>Бірақ</a:t>
            </a:r>
            <a:r>
              <a:rPr lang="ru-RU" sz="3400" dirty="0"/>
              <a:t> ХІХ </a:t>
            </a:r>
            <a:r>
              <a:rPr lang="ru-RU" sz="3400" dirty="0" err="1"/>
              <a:t>ғасырдың</a:t>
            </a:r>
            <a:r>
              <a:rPr lang="ru-RU" sz="3400" dirty="0"/>
              <a:t> </a:t>
            </a:r>
            <a:r>
              <a:rPr lang="ru-RU" sz="3400" dirty="0" err="1"/>
              <a:t>ортасында</a:t>
            </a:r>
            <a:r>
              <a:rPr lang="ru-RU" sz="3400" dirty="0"/>
              <a:t> </a:t>
            </a:r>
            <a:r>
              <a:rPr lang="ru-RU" sz="3400" dirty="0" err="1"/>
              <a:t>Сырдария</a:t>
            </a:r>
            <a:r>
              <a:rPr lang="ru-RU" sz="3400" dirty="0"/>
              <a:t> </a:t>
            </a:r>
            <a:r>
              <a:rPr lang="ru-RU" sz="3400" dirty="0" err="1"/>
              <a:t>желісіне</a:t>
            </a:r>
            <a:r>
              <a:rPr lang="ru-RU" sz="3400" dirty="0"/>
              <a:t> </a:t>
            </a:r>
            <a:r>
              <a:rPr lang="ru-RU" sz="3400" dirty="0" err="1"/>
              <a:t>Ресей</a:t>
            </a:r>
            <a:r>
              <a:rPr lang="ru-RU" sz="3400" dirty="0"/>
              <a:t> </a:t>
            </a:r>
            <a:r>
              <a:rPr lang="ru-RU" sz="3400" dirty="0" err="1"/>
              <a:t>әкімшілігі</a:t>
            </a:r>
            <a:r>
              <a:rPr lang="ru-RU" sz="3400" dirty="0"/>
              <a:t> </a:t>
            </a:r>
            <a:r>
              <a:rPr lang="ru-RU" sz="3400" dirty="0" err="1"/>
              <a:t>казактар</a:t>
            </a:r>
            <a:r>
              <a:rPr lang="ru-RU" sz="3400" dirty="0"/>
              <a:t> мен </a:t>
            </a:r>
            <a:r>
              <a:rPr lang="ru-RU" sz="3400" dirty="0" err="1"/>
              <a:t>орыс</a:t>
            </a:r>
            <a:r>
              <a:rPr lang="ru-RU" sz="3400" dirty="0"/>
              <a:t> </a:t>
            </a:r>
            <a:r>
              <a:rPr lang="ru-RU" sz="3400" dirty="0" err="1"/>
              <a:t>шаруаларын</a:t>
            </a:r>
            <a:r>
              <a:rPr lang="ru-RU" sz="3400" dirty="0"/>
              <a:t> </a:t>
            </a:r>
            <a:r>
              <a:rPr lang="ru-RU" sz="3400" dirty="0" err="1"/>
              <a:t>белсенді</a:t>
            </a:r>
            <a:r>
              <a:rPr lang="ru-RU" sz="3400" dirty="0"/>
              <a:t> </a:t>
            </a:r>
            <a:r>
              <a:rPr lang="ru-RU" sz="3400" dirty="0" err="1"/>
              <a:t>түрде</a:t>
            </a:r>
            <a:r>
              <a:rPr lang="ru-RU" sz="3400" dirty="0"/>
              <a:t> </a:t>
            </a:r>
            <a:r>
              <a:rPr lang="ru-RU" sz="3400" dirty="0" err="1"/>
              <a:t>қоныстандыра</a:t>
            </a:r>
            <a:r>
              <a:rPr lang="ru-RU" sz="3400" dirty="0"/>
              <a:t> </a:t>
            </a:r>
            <a:r>
              <a:rPr lang="ru-RU" sz="3400" dirty="0" err="1"/>
              <a:t>бастады</a:t>
            </a:r>
            <a:r>
              <a:rPr lang="ru-RU" sz="3400" dirty="0"/>
              <a:t>. 1853 </a:t>
            </a:r>
            <a:r>
              <a:rPr lang="ru-RU" sz="3400" dirty="0" err="1"/>
              <a:t>жылы</a:t>
            </a:r>
            <a:r>
              <a:rPr lang="ru-RU" sz="3400" dirty="0"/>
              <a:t> </a:t>
            </a:r>
            <a:r>
              <a:rPr lang="ru-RU" sz="3400" dirty="0" err="1"/>
              <a:t>Орынбор</a:t>
            </a:r>
            <a:r>
              <a:rPr lang="ru-RU" sz="3400" dirty="0"/>
              <a:t> губернаторы </a:t>
            </a:r>
            <a:r>
              <a:rPr lang="ru-RU" sz="3400" dirty="0" err="1"/>
              <a:t>Б.Перовский</a:t>
            </a:r>
            <a:r>
              <a:rPr lang="ru-RU" sz="3400" dirty="0"/>
              <a:t> </a:t>
            </a:r>
            <a:r>
              <a:rPr lang="ru-RU" sz="3400" dirty="0" err="1"/>
              <a:t>Ақмешітті</a:t>
            </a:r>
            <a:r>
              <a:rPr lang="ru-RU" sz="3400" dirty="0"/>
              <a:t> </a:t>
            </a:r>
            <a:r>
              <a:rPr lang="ru-RU" sz="3400" dirty="0" err="1"/>
              <a:t>басып</a:t>
            </a:r>
            <a:r>
              <a:rPr lang="ru-RU" sz="3400" dirty="0"/>
              <a:t> </a:t>
            </a:r>
            <a:r>
              <a:rPr lang="ru-RU" sz="3400" dirty="0" err="1"/>
              <a:t>алды</a:t>
            </a:r>
            <a:r>
              <a:rPr lang="ru-RU" sz="3400" dirty="0"/>
              <a:t>. </a:t>
            </a:r>
          </a:p>
          <a:p>
            <a:endParaRPr lang="ru-RU" dirty="0"/>
          </a:p>
        </p:txBody>
      </p:sp>
    </p:spTree>
    <p:extLst>
      <p:ext uri="{BB962C8B-B14F-4D97-AF65-F5344CB8AC3E}">
        <p14:creationId xmlns:p14="http://schemas.microsoft.com/office/powerpoint/2010/main" val="1177301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1014166" cy="279309"/>
          </a:xfrm>
        </p:spPr>
        <p:txBody>
          <a:bodyPr>
            <a:noAutofit/>
          </a:bodyPr>
          <a:lstStyle/>
          <a:p>
            <a:pPr algn="ctr"/>
            <a:r>
              <a:rPr lang="kk-KZ" sz="2400" dirty="0" smtClean="0">
                <a:latin typeface="Times New Roman" panose="02020603050405020304" pitchFamily="18" charset="0"/>
                <a:cs typeface="Times New Roman" panose="02020603050405020304" pitchFamily="18" charset="0"/>
              </a:rPr>
              <a:t>2 бет</a:t>
            </a: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844731"/>
            <a:ext cx="11014166" cy="5503818"/>
          </a:xfrm>
        </p:spPr>
        <p:txBody>
          <a:bodyPr>
            <a:normAutofit fontScale="92500" lnSpcReduction="10000"/>
          </a:bodyPr>
          <a:lstStyle/>
          <a:p>
            <a:pPr marL="0" indent="0">
              <a:buNone/>
            </a:pPr>
            <a:r>
              <a:rPr lang="kk-KZ" sz="2400" dirty="0" smtClean="0">
                <a:latin typeface="Times New Roman" panose="02020603050405020304" pitchFamily="18" charset="0"/>
                <a:cs typeface="Times New Roman" panose="02020603050405020304" pitchFamily="18" charset="0"/>
              </a:rPr>
              <a:t>       Сырым </a:t>
            </a:r>
            <a:r>
              <a:rPr lang="kk-KZ" sz="2400" dirty="0">
                <a:latin typeface="Times New Roman" panose="02020603050405020304" pitchFamily="18" charset="0"/>
                <a:cs typeface="Times New Roman" panose="02020603050405020304" pitchFamily="18" charset="0"/>
              </a:rPr>
              <a:t>Датұлы көтерілістің алғашқы кезеңін Орал әскери желісі бойындағы Ор бекінісіндегі казак әскерімен соғысудан бастады. Көтерілісшілердің ең негізгі күші Сағыз өзені бойына шоғырланып, ол көтерілістің негізгі ошағына айналды. Сырым Датұлының 2700 сарбаздан тұратын жасағы құрылды. Ал көтеріліске қатысқандардың жалпы саны шамамен 6-7 мың адамға жеткен.</a:t>
            </a:r>
            <a:endParaRPr lang="ru-RU" sz="2400" dirty="0">
              <a:latin typeface="Times New Roman" panose="02020603050405020304" pitchFamily="18" charset="0"/>
              <a:cs typeface="Times New Roman" panose="02020603050405020304" pitchFamily="18" charset="0"/>
            </a:endParaRPr>
          </a:p>
          <a:p>
            <a:pPr marL="0" indent="0" algn="just">
              <a:spcBef>
                <a:spcPts val="0"/>
              </a:spcBef>
              <a:buNone/>
            </a:pPr>
            <a:r>
              <a:rPr lang="kk-KZ" sz="2400" dirty="0" smtClean="0">
                <a:latin typeface="Times New Roman" panose="02020603050405020304" pitchFamily="18" charset="0"/>
                <a:cs typeface="Times New Roman" panose="02020603050405020304" pitchFamily="18" charset="0"/>
              </a:rPr>
              <a:t>        Көтерілістің </a:t>
            </a:r>
            <a:r>
              <a:rPr lang="kk-KZ" sz="2400" dirty="0">
                <a:latin typeface="Times New Roman" panose="02020603050405020304" pitchFamily="18" charset="0"/>
                <a:cs typeface="Times New Roman" panose="02020603050405020304" pitchFamily="18" charset="0"/>
              </a:rPr>
              <a:t>қозғаушы күші шаруалар болды. Сонымен бірге Нұралы ханның патша әкімшілігін ашық қолдап отырғанына наразы болған ру басылары мен билер де көтеріліске белсене </a:t>
            </a:r>
            <a:r>
              <a:rPr lang="kk-KZ" sz="2400" dirty="0" smtClean="0">
                <a:latin typeface="Times New Roman" panose="02020603050405020304" pitchFamily="18" charset="0"/>
                <a:cs typeface="Times New Roman" panose="02020603050405020304" pitchFamily="18" charset="0"/>
              </a:rPr>
              <a:t>қатысқан. </a:t>
            </a:r>
            <a:r>
              <a:rPr lang="kk-KZ" sz="2400" dirty="0">
                <a:latin typeface="Times New Roman" panose="02020603050405020304" pitchFamily="18" charset="0"/>
                <a:cs typeface="Times New Roman" panose="02020603050405020304" pitchFamily="18" charset="0"/>
              </a:rPr>
              <a:t>Сол себепті 1785 жылы Әскери коллегияның шешімімен қаңтар айында кетерілісті басу үшін генерал Смирнов бастаған тұрақты әскер жіберіледі. 1785 жылы көктемде көтерілісшілер Антонов бекінісі мен Жайықтың төменгі ағысындағы Сахарный бекінісіне шабуыл жасайды. </a:t>
            </a:r>
            <a:r>
              <a:rPr lang="en-US" sz="2400" dirty="0" err="1">
                <a:latin typeface="Times New Roman" panose="02020603050405020304" pitchFamily="18" charset="0"/>
                <a:cs typeface="Times New Roman" panose="02020603050405020304" pitchFamily="18" charset="0"/>
              </a:rPr>
              <a:t>Бірақ</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әскери</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горнизон</a:t>
            </a:r>
            <a:r>
              <a:rPr lang="kk-KZ"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шабуылға</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дайын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болғандықтан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қазақ</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сарбаздарына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тойтарыс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беріледі</a:t>
            </a:r>
            <a:r>
              <a:rPr lang="en-US" sz="2400" dirty="0">
                <a:latin typeface="Times New Roman" panose="02020603050405020304" pitchFamily="18" charset="0"/>
                <a:cs typeface="Times New Roman" panose="02020603050405020304" pitchFamily="18" charset="0"/>
              </a:rPr>
              <a:t>. </a:t>
            </a:r>
            <a:r>
              <a:rPr lang="kk-KZ" sz="2400" dirty="0">
                <a:latin typeface="Times New Roman" panose="02020603050405020304" pitchFamily="18" charset="0"/>
                <a:cs typeface="Times New Roman" panose="02020603050405020304" pitchFamily="18" charset="0"/>
              </a:rPr>
              <a:t>Көтерілісшілер сол маңдағы басқа да бекіністер мен қамалдарға шабуылдарын </a:t>
            </a:r>
            <a:r>
              <a:rPr lang="kk-KZ" sz="2400" dirty="0" smtClean="0">
                <a:latin typeface="Times New Roman" panose="02020603050405020304" pitchFamily="18" charset="0"/>
                <a:cs typeface="Times New Roman" panose="02020603050405020304" pitchFamily="18" charset="0"/>
              </a:rPr>
              <a:t>жиілетіп, көтерілісшілердің </a:t>
            </a:r>
            <a:r>
              <a:rPr lang="kk-KZ" sz="2400" dirty="0">
                <a:latin typeface="Times New Roman" panose="02020603050405020304" pitchFamily="18" charset="0"/>
                <a:cs typeface="Times New Roman" panose="02020603050405020304" pitchFamily="18" charset="0"/>
              </a:rPr>
              <a:t>күші </a:t>
            </a:r>
            <a:r>
              <a:rPr lang="kk-KZ" sz="2400" dirty="0" smtClean="0">
                <a:latin typeface="Times New Roman" panose="02020603050405020304" pitchFamily="18" charset="0"/>
                <a:cs typeface="Times New Roman" panose="02020603050405020304" pitchFamily="18" charset="0"/>
              </a:rPr>
              <a:t>нығая </a:t>
            </a:r>
            <a:r>
              <a:rPr lang="kk-KZ" sz="2400" dirty="0">
                <a:latin typeface="Times New Roman" panose="02020603050405020304" pitchFamily="18" charset="0"/>
                <a:cs typeface="Times New Roman" panose="02020603050405020304" pitchFamily="18" charset="0"/>
              </a:rPr>
              <a:t>бастады. </a:t>
            </a:r>
            <a:r>
              <a:rPr lang="kk-KZ" sz="2400" dirty="0" smtClean="0">
                <a:latin typeface="Times New Roman" panose="02020603050405020304" pitchFamily="18" charset="0"/>
                <a:cs typeface="Times New Roman" panose="02020603050405020304" pitchFamily="18" charset="0"/>
              </a:rPr>
              <a:t>Кіші </a:t>
            </a:r>
            <a:r>
              <a:rPr lang="kk-KZ" sz="2400" dirty="0">
                <a:latin typeface="Times New Roman" panose="02020603050405020304" pitchFamily="18" charset="0"/>
                <a:cs typeface="Times New Roman" panose="02020603050405020304" pitchFamily="18" charset="0"/>
              </a:rPr>
              <a:t>жүз ханы </a:t>
            </a:r>
            <a:r>
              <a:rPr lang="kk-KZ" sz="2400" dirty="0" smtClean="0">
                <a:latin typeface="Times New Roman" panose="02020603050405020304" pitchFamily="18" charset="0"/>
                <a:cs typeface="Times New Roman" panose="02020603050405020304" pitchFamily="18" charset="0"/>
              </a:rPr>
              <a:t>Нұралы </a:t>
            </a:r>
            <a:r>
              <a:rPr lang="kk-KZ" sz="2400" dirty="0">
                <a:latin typeface="Times New Roman" panose="02020603050405020304" pitchFamily="18" charset="0"/>
                <a:cs typeface="Times New Roman" panose="02020603050405020304" pitchFamily="18" charset="0"/>
              </a:rPr>
              <a:t>патша әкімшілігімен байланысын күшейткенімен, халық алдындағы беделі </a:t>
            </a:r>
            <a:r>
              <a:rPr lang="kk-KZ" sz="2400" dirty="0" smtClean="0">
                <a:latin typeface="Times New Roman" panose="02020603050405020304" pitchFamily="18" charset="0"/>
                <a:cs typeface="Times New Roman" panose="02020603050405020304" pitchFamily="18" charset="0"/>
              </a:rPr>
              <a:t>төмен болды.Ақсүйектер </a:t>
            </a:r>
            <a:r>
              <a:rPr lang="kk-KZ" sz="2400" dirty="0">
                <a:latin typeface="Times New Roman" panose="02020603050405020304" pitchFamily="18" charset="0"/>
                <a:cs typeface="Times New Roman" panose="02020603050405020304" pitchFamily="18" charset="0"/>
              </a:rPr>
              <a:t>мен халықтың сенімінен айырылғаннан кейін Нұралы хан </a:t>
            </a:r>
            <a:r>
              <a:rPr lang="kk-KZ" sz="2400" dirty="0" smtClean="0">
                <a:latin typeface="Times New Roman" panose="02020603050405020304" pitchFamily="18" charset="0"/>
                <a:cs typeface="Times New Roman" panose="02020603050405020304" pitchFamily="18" charset="0"/>
              </a:rPr>
              <a:t>п</a:t>
            </a:r>
            <a:r>
              <a:rPr lang="kk-KZ" sz="2400" dirty="0" smtClean="0">
                <a:latin typeface="Times New Roman" panose="02020603050405020304" pitchFamily="18" charset="0"/>
                <a:cs typeface="Times New Roman" panose="02020603050405020304" pitchFamily="18" charset="0"/>
              </a:rPr>
              <a:t>Кіші жүздегі хандық Биліктің дағдарысы жергілікті патша әкімшілігінің де алаңдаушылығын туғызды. Олардың Кіші жүздегі қазақтарды бұрынғысынша басқаруы мүмкін болмай қалды.</a:t>
            </a:r>
            <a:endParaRPr lang="ru-RU" sz="2400" dirty="0" smtClean="0">
              <a:latin typeface="Times New Roman" panose="02020603050405020304" pitchFamily="18" charset="0"/>
              <a:cs typeface="Times New Roman" panose="02020603050405020304" pitchFamily="18" charset="0"/>
            </a:endParaRPr>
          </a:p>
          <a:p>
            <a:pPr marL="0" indent="0" algn="just">
              <a:spcBef>
                <a:spcPts val="0"/>
              </a:spcBef>
              <a:buNone/>
            </a:pPr>
            <a:r>
              <a:rPr lang="kk-KZ" sz="2400" dirty="0" smtClean="0">
                <a:latin typeface="Times New Roman" panose="02020603050405020304" pitchFamily="18" charset="0"/>
                <a:cs typeface="Times New Roman" panose="02020603050405020304" pitchFamily="18" charset="0"/>
              </a:rPr>
              <a:t>атша </a:t>
            </a:r>
            <a:r>
              <a:rPr lang="kk-KZ" sz="2400" dirty="0">
                <a:latin typeface="Times New Roman" panose="02020603050405020304" pitchFamily="18" charset="0"/>
                <a:cs typeface="Times New Roman" panose="02020603050405020304" pitchFamily="18" charset="0"/>
              </a:rPr>
              <a:t>үкіметінен көмек сұрап, Орынбор әкімшілігінің қолдауына сүйенді</a:t>
            </a:r>
            <a:r>
              <a:rPr lang="kk-KZ" sz="2400" dirty="0" smtClean="0">
                <a:latin typeface="Times New Roman" panose="02020603050405020304" pitchFamily="18" charset="0"/>
                <a:cs typeface="Times New Roman" panose="02020603050405020304" pitchFamily="18" charset="0"/>
              </a:rPr>
              <a:t>.</a:t>
            </a:r>
            <a:r>
              <a:rPr lang="kk-KZ" sz="2400" dirty="0"/>
              <a:t>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8969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05435"/>
          </a:xfrm>
        </p:spPr>
        <p:txBody>
          <a:bodyPr>
            <a:noAutofit/>
          </a:bodyPr>
          <a:lstStyle/>
          <a:p>
            <a:r>
              <a:rPr lang="kk-KZ" sz="2400" dirty="0" smtClean="0">
                <a:latin typeface="Times New Roman" panose="02020603050405020304" pitchFamily="18" charset="0"/>
                <a:cs typeface="Times New Roman" panose="02020603050405020304" pitchFamily="18" charset="0"/>
              </a:rPr>
              <a:t>3 бет</a:t>
            </a: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199" y="836023"/>
            <a:ext cx="10883537" cy="5738948"/>
          </a:xfrm>
        </p:spPr>
        <p:txBody>
          <a:bodyPr>
            <a:normAutofit fontScale="85000" lnSpcReduction="20000"/>
          </a:bodyPr>
          <a:lstStyle/>
          <a:p>
            <a:pPr marL="0" indent="0" algn="just">
              <a:buNone/>
            </a:pPr>
            <a:r>
              <a:rPr lang="kk-KZ" dirty="0" smtClean="0">
                <a:latin typeface="Times New Roman" panose="02020603050405020304" pitchFamily="18" charset="0"/>
                <a:cs typeface="Times New Roman" panose="02020603050405020304" pitchFamily="18" charset="0"/>
              </a:rPr>
              <a:t>      Хандық </a:t>
            </a:r>
            <a:r>
              <a:rPr lang="kk-KZ" dirty="0">
                <a:latin typeface="Times New Roman" panose="02020603050405020304" pitchFamily="18" charset="0"/>
                <a:cs typeface="Times New Roman" panose="02020603050405020304" pitchFamily="18" charset="0"/>
              </a:rPr>
              <a:t>билік жүйесіндегі қазақ қоғамын іштей ыдырату үшін </a:t>
            </a:r>
            <a:r>
              <a:rPr lang="kk-KZ" dirty="0" smtClean="0">
                <a:latin typeface="Times New Roman" panose="02020603050405020304" pitchFamily="18" charset="0"/>
                <a:cs typeface="Times New Roman" panose="02020603050405020304" pitchFamily="18" charset="0"/>
              </a:rPr>
              <a:t>Орынбор </a:t>
            </a:r>
            <a:r>
              <a:rPr lang="kk-KZ" dirty="0">
                <a:latin typeface="Times New Roman" panose="02020603050405020304" pitchFamily="18" charset="0"/>
                <a:cs typeface="Times New Roman" panose="02020603050405020304" pitchFamily="18" charset="0"/>
              </a:rPr>
              <a:t>генерал-губернаторы генерал-поручик, барон Отто </a:t>
            </a:r>
            <a:r>
              <a:rPr lang="kk-KZ" dirty="0" smtClean="0">
                <a:latin typeface="Times New Roman" panose="02020603050405020304" pitchFamily="18" charset="0"/>
                <a:cs typeface="Times New Roman" panose="02020603050405020304" pitchFamily="18" charset="0"/>
              </a:rPr>
              <a:t>Игельстром  </a:t>
            </a:r>
            <a:r>
              <a:rPr lang="kk-KZ" dirty="0">
                <a:latin typeface="Times New Roman" panose="02020603050405020304" pitchFamily="18" charset="0"/>
                <a:cs typeface="Times New Roman" panose="02020603050405020304" pitchFamily="18" charset="0"/>
              </a:rPr>
              <a:t>бастаған патша әкімшілігі Кіші жүздегі хандық билікті жою саясатына кірісті. Барон Игельстром қарапайым халық пен «ақсүйектер» </a:t>
            </a:r>
            <a:r>
              <a:rPr lang="kk-KZ" dirty="0" smtClean="0">
                <a:latin typeface="Times New Roman" panose="02020603050405020304" pitchFamily="18" charset="0"/>
                <a:cs typeface="Times New Roman" panose="02020603050405020304" pitchFamily="18" charset="0"/>
              </a:rPr>
              <a:t>арасында </a:t>
            </a:r>
            <a:r>
              <a:rPr lang="kk-KZ" dirty="0">
                <a:latin typeface="Times New Roman" panose="02020603050405020304" pitchFamily="18" charset="0"/>
                <a:cs typeface="Times New Roman" panose="02020603050405020304" pitchFamily="18" charset="0"/>
              </a:rPr>
              <a:t>жік түсіріп, Сырым Датұлының хандық билікке қарсы күресін пайдалануға тырысты. 1785 жылы шілде айында қазақ старшындары мен ру басшыларының құрылтайы өткізілді. Оған Кіші жүздің 32 руының 25-і қатысты. </a:t>
            </a:r>
            <a:r>
              <a:rPr lang="kk-KZ" dirty="0" smtClean="0">
                <a:latin typeface="Times New Roman" panose="02020603050405020304" pitchFamily="18" charset="0"/>
                <a:cs typeface="Times New Roman" panose="02020603050405020304" pitchFamily="18" charset="0"/>
              </a:rPr>
              <a:t>Құрылтайда Нұралы </a:t>
            </a:r>
            <a:r>
              <a:rPr lang="kk-KZ" dirty="0">
                <a:latin typeface="Times New Roman" panose="02020603050405020304" pitchFamily="18" charset="0"/>
                <a:cs typeface="Times New Roman" panose="02020603050405020304" pitchFamily="18" charset="0"/>
              </a:rPr>
              <a:t>ханды тақтан түсіру туралы шешім қабылданады. </a:t>
            </a:r>
            <a:r>
              <a:rPr lang="ru-RU" dirty="0">
                <a:latin typeface="Times New Roman" panose="02020603050405020304" pitchFamily="18" charset="0"/>
                <a:cs typeface="Times New Roman" panose="02020603050405020304" pitchFamily="18" charset="0"/>
              </a:rPr>
              <a:t>24 </a:t>
            </a:r>
            <a:r>
              <a:rPr lang="ru-RU" dirty="0" err="1">
                <a:latin typeface="Times New Roman" panose="02020603050405020304" pitchFamily="18" charset="0"/>
                <a:cs typeface="Times New Roman" panose="02020603050405020304" pitchFamily="18" charset="0"/>
              </a:rPr>
              <a:t>шілдеде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құрылтай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шешімі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Орынбор</a:t>
            </a:r>
            <a:r>
              <a:rPr lang="ru-RU" dirty="0">
                <a:latin typeface="Times New Roman" panose="02020603050405020304" pitchFamily="18" charset="0"/>
                <a:cs typeface="Times New Roman" panose="02020603050405020304" pitchFamily="18" charset="0"/>
              </a:rPr>
              <a:t> генерал-губернаторы </a:t>
            </a:r>
            <a:r>
              <a:rPr lang="ru-RU" dirty="0" err="1">
                <a:latin typeface="Times New Roman" panose="02020603050405020304" pitchFamily="18" charset="0"/>
                <a:cs typeface="Times New Roman" panose="02020603050405020304" pitchFamily="18" charset="0"/>
              </a:rPr>
              <a:t>Игельстромға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тапсырылды</a:t>
            </a:r>
            <a:r>
              <a:rPr lang="ru-RU" dirty="0">
                <a:latin typeface="Times New Roman" panose="02020603050405020304" pitchFamily="18" charset="0"/>
                <a:cs typeface="Times New Roman" panose="02020603050405020304" pitchFamily="18" charset="0"/>
              </a:rPr>
              <a:t>. Ал, </a:t>
            </a:r>
            <a:r>
              <a:rPr lang="ru-RU" dirty="0" err="1">
                <a:latin typeface="Times New Roman" panose="02020603050405020304" pitchFamily="18" charset="0"/>
                <a:cs typeface="Times New Roman" panose="02020603050405020304" pitchFamily="18" charset="0"/>
              </a:rPr>
              <a:t>ол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шешімге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қатысты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өзінің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қосымша</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пікірлер-ін</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жазып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ханның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беделсіздігі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туралы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Петерборға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мәлімет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береді</a:t>
            </a:r>
            <a:r>
              <a:rPr lang="ru-RU" dirty="0">
                <a:latin typeface="Times New Roman" panose="02020603050405020304" pitchFamily="18" charset="0"/>
                <a:cs typeface="Times New Roman" panose="02020603050405020304" pitchFamily="18" charset="0"/>
              </a:rPr>
              <a:t>. 1786 </a:t>
            </a:r>
            <a:r>
              <a:rPr lang="ru-RU" dirty="0" err="1">
                <a:latin typeface="Times New Roman" panose="02020603050405020304" pitchFamily="18" charset="0"/>
                <a:cs typeface="Times New Roman" panose="02020603050405020304" pitchFamily="18" charset="0"/>
              </a:rPr>
              <a:t>жылы</a:t>
            </a:r>
            <a:r>
              <a:rPr lang="ru-RU" dirty="0">
                <a:latin typeface="Times New Roman" panose="02020603050405020304" pitchFamily="18" charset="0"/>
                <a:cs typeface="Times New Roman" panose="02020603050405020304" pitchFamily="18" charset="0"/>
              </a:rPr>
              <a:t> 10 </a:t>
            </a:r>
            <a:r>
              <a:rPr lang="ru-RU" dirty="0" err="1">
                <a:latin typeface="Times New Roman" panose="02020603050405020304" pitchFamily="18" charset="0"/>
                <a:cs typeface="Times New Roman" panose="02020603050405020304" pitchFamily="18" charset="0"/>
              </a:rPr>
              <a:t>мамырда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Игельстром</a:t>
            </a:r>
            <a:r>
              <a:rPr lang="ru-RU" dirty="0">
                <a:latin typeface="Times New Roman" panose="02020603050405020304" pitchFamily="18" charset="0"/>
                <a:cs typeface="Times New Roman" panose="02020603050405020304" pitchFamily="18" charset="0"/>
              </a:rPr>
              <a:t> ІІ </a:t>
            </a:r>
            <a:r>
              <a:rPr lang="ru-RU" dirty="0" err="1">
                <a:latin typeface="Times New Roman" panose="02020603050405020304" pitchFamily="18" charset="0"/>
                <a:cs typeface="Times New Roman" panose="02020603050405020304" pitchFamily="18" charset="0"/>
              </a:rPr>
              <a:t>Екатеринадан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жүздің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барлық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руларына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жаңадан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ағамандар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тағайындап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жазалау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тәртібін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енгізуді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өтінді</a:t>
            </a:r>
            <a:r>
              <a:rPr lang="ru-RU" dirty="0">
                <a:latin typeface="Times New Roman" panose="02020603050405020304" pitchFamily="18" charset="0"/>
                <a:cs typeface="Times New Roman" panose="02020603050405020304" pitchFamily="18" charset="0"/>
              </a:rPr>
              <a:t>. О </a:t>
            </a:r>
            <a:r>
              <a:rPr lang="ru-RU" dirty="0" err="1">
                <a:latin typeface="Times New Roman" panose="02020603050405020304" pitchFamily="18" charset="0"/>
                <a:cs typeface="Times New Roman" panose="02020603050405020304" pitchFamily="18" charset="0"/>
              </a:rPr>
              <a:t>Игельстромның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жүздегі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хандық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билікті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туралы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әрекеті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тарихқа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Игельстром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реформасы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ретінде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енді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мәні</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еді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реформа </a:t>
            </a:r>
            <a:r>
              <a:rPr lang="ru-RU" dirty="0" err="1">
                <a:latin typeface="Times New Roman" panose="02020603050405020304" pitchFamily="18" charset="0"/>
                <a:cs typeface="Times New Roman" panose="02020603050405020304" pitchFamily="18" charset="0"/>
              </a:rPr>
              <a:t>бойынша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жүзде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хандық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билікті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жойып</a:t>
            </a:r>
            <a:r>
              <a:rPr lang="ru-RU" dirty="0">
                <a:latin typeface="Times New Roman" panose="02020603050405020304" pitchFamily="18" charset="0"/>
                <a:cs typeface="Times New Roman" panose="02020603050405020304" pitchFamily="18" charset="0"/>
              </a:rPr>
              <a:t>, оны </a:t>
            </a:r>
            <a:r>
              <a:rPr lang="ru-RU" dirty="0" err="1">
                <a:latin typeface="Times New Roman" panose="02020603050405020304" pitchFamily="18" charset="0"/>
                <a:cs typeface="Times New Roman" panose="02020603050405020304" pitchFamily="18" charset="0"/>
              </a:rPr>
              <a:t>басқаруды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Орынбор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Шекаралық</a:t>
            </a:r>
            <a:r>
              <a:rPr lang="ru-RU" dirty="0">
                <a:latin typeface="Times New Roman" panose="02020603050405020304" pitchFamily="18" charset="0"/>
                <a:cs typeface="Times New Roman" panose="02020603050405020304" pitchFamily="18" charset="0"/>
              </a:rPr>
              <a:t> соты </a:t>
            </a:r>
            <a:r>
              <a:rPr lang="ru-RU" dirty="0" err="1">
                <a:latin typeface="Times New Roman" panose="02020603050405020304" pitchFamily="18" charset="0"/>
                <a:cs typeface="Times New Roman" panose="02020603050405020304" pitchFamily="18" charset="0"/>
              </a:rPr>
              <a:t>арқылы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жүзеге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асыруды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көздеді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аумағы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бөлініп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бөліктердегі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басқаруды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жүзеге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асыру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сот </a:t>
            </a:r>
            <a:r>
              <a:rPr lang="ru-RU" dirty="0" err="1">
                <a:latin typeface="Times New Roman" panose="02020603050405020304" pitchFamily="18" charset="0"/>
                <a:cs typeface="Times New Roman" panose="02020603050405020304" pitchFamily="18" charset="0"/>
              </a:rPr>
              <a:t>қызметін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атқарушы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төрағаға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танымал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екі</a:t>
            </a:r>
            <a:r>
              <a:rPr lang="ru-RU" dirty="0">
                <a:latin typeface="Times New Roman" panose="02020603050405020304" pitchFamily="18" charset="0"/>
                <a:cs typeface="Times New Roman" panose="02020603050405020304" pitchFamily="18" charset="0"/>
              </a:rPr>
              <a:t> заседатель мен </a:t>
            </a:r>
            <a:r>
              <a:rPr lang="ru-RU" dirty="0" err="1">
                <a:latin typeface="Times New Roman" panose="02020603050405020304" pitchFamily="18" charset="0"/>
                <a:cs typeface="Times New Roman" panose="02020603050405020304" pitchFamily="18" charset="0"/>
              </a:rPr>
              <a:t>бір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молдаға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жазбаша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жүргізу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тағайындау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жоспарланды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жүргізетін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шенеунектерге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арнайы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жалақы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төленетін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ағаманы</a:t>
            </a:r>
            <a:r>
              <a:rPr lang="ru-RU" dirty="0">
                <a:latin typeface="Times New Roman" panose="02020603050405020304" pitchFamily="18" charset="0"/>
                <a:cs typeface="Times New Roman" panose="02020603050405020304" pitchFamily="18" charset="0"/>
              </a:rPr>
              <a:t> мен сот </a:t>
            </a:r>
            <a:r>
              <a:rPr lang="ru-RU" dirty="0" err="1">
                <a:latin typeface="Times New Roman" panose="02020603050405020304" pitchFamily="18" charset="0"/>
                <a:cs typeface="Times New Roman" panose="02020603050405020304" pitchFamily="18" charset="0"/>
              </a:rPr>
              <a:t>төрағасы</a:t>
            </a:r>
            <a:r>
              <a:rPr lang="ru-RU" dirty="0">
                <a:latin typeface="Times New Roman" panose="02020603050405020304" pitchFamily="18" charset="0"/>
                <a:cs typeface="Times New Roman" panose="02020603050405020304" pitchFamily="18" charset="0"/>
              </a:rPr>
              <a:t> 200 сом, </a:t>
            </a:r>
            <a:r>
              <a:rPr lang="ru-RU" dirty="0" err="1">
                <a:latin typeface="Times New Roman" panose="02020603050405020304" pitchFamily="18" charset="0"/>
                <a:cs typeface="Times New Roman" panose="02020603050405020304" pitchFamily="18" charset="0"/>
              </a:rPr>
              <a:t>олардың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көмекшілері</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заседательдер</a:t>
            </a:r>
            <a:r>
              <a:rPr lang="ru-RU" dirty="0">
                <a:latin typeface="Times New Roman" panose="02020603050405020304" pitchFamily="18" charset="0"/>
                <a:cs typeface="Times New Roman" panose="02020603050405020304" pitchFamily="18" charset="0"/>
              </a:rPr>
              <a:t> 50 сом, </a:t>
            </a:r>
            <a:r>
              <a:rPr lang="ru-RU" dirty="0" err="1">
                <a:latin typeface="Times New Roman" panose="02020603050405020304" pitchFamily="18" charset="0"/>
                <a:cs typeface="Times New Roman" panose="02020603050405020304" pitchFamily="18" charset="0"/>
              </a:rPr>
              <a:t>молда</a:t>
            </a:r>
            <a:r>
              <a:rPr lang="ru-RU" dirty="0">
                <a:latin typeface="Times New Roman" panose="02020603050405020304" pitchFamily="18" charset="0"/>
                <a:cs typeface="Times New Roman" panose="02020603050405020304" pitchFamily="18" charset="0"/>
              </a:rPr>
              <a:t> 100 сом </a:t>
            </a:r>
            <a:r>
              <a:rPr lang="ru-RU" dirty="0" err="1">
                <a:latin typeface="Times New Roman" panose="02020603050405020304" pitchFamily="18" charset="0"/>
                <a:cs typeface="Times New Roman" panose="02020603050405020304" pitchFamily="18" charset="0"/>
              </a:rPr>
              <a:t>жалақы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Хандық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билік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жойылды</a:t>
            </a:r>
            <a:r>
              <a:rPr lang="ru-RU" dirty="0">
                <a:latin typeface="Times New Roman" panose="02020603050405020304" pitchFamily="18" charset="0"/>
                <a:cs typeface="Times New Roman" panose="02020603050405020304" pitchFamily="18" charset="0"/>
              </a:rPr>
              <a:t>.</a:t>
            </a:r>
          </a:p>
          <a:p>
            <a:pPr marL="0" indent="0">
              <a:buNone/>
            </a:pPr>
            <a:endParaRPr lang="ru-RU" dirty="0"/>
          </a:p>
          <a:p>
            <a:endParaRPr lang="ru-RU" dirty="0"/>
          </a:p>
        </p:txBody>
      </p:sp>
    </p:spTree>
    <p:extLst>
      <p:ext uri="{BB962C8B-B14F-4D97-AF65-F5344CB8AC3E}">
        <p14:creationId xmlns:p14="http://schemas.microsoft.com/office/powerpoint/2010/main" val="550731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91251"/>
            <a:ext cx="10515600" cy="305435"/>
          </a:xfrm>
        </p:spPr>
        <p:txBody>
          <a:bodyPr>
            <a:noAutofit/>
          </a:bodyPr>
          <a:lstStyle/>
          <a:p>
            <a:pPr algn="ctr"/>
            <a:r>
              <a:rPr lang="kk-KZ" sz="2400" dirty="0" smtClean="0">
                <a:latin typeface="Times New Roman" panose="02020603050405020304" pitchFamily="18" charset="0"/>
                <a:cs typeface="Times New Roman" panose="02020603050405020304" pitchFamily="18" charset="0"/>
              </a:rPr>
              <a:t>4 бет</a:t>
            </a: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199" y="696686"/>
            <a:ext cx="11197047" cy="5480277"/>
          </a:xfrm>
        </p:spPr>
        <p:txBody>
          <a:bodyPr>
            <a:noAutofit/>
          </a:bodyPr>
          <a:lstStyle/>
          <a:p>
            <a:pPr algn="just"/>
            <a:r>
              <a:rPr lang="ru-RU" sz="2000" dirty="0" smtClean="0">
                <a:latin typeface="Times New Roman" panose="02020603050405020304" pitchFamily="18" charset="0"/>
                <a:cs typeface="Times New Roman" panose="02020603050405020304" pitchFamily="18" charset="0"/>
              </a:rPr>
              <a:t>      1790 </a:t>
            </a:r>
            <a:r>
              <a:rPr lang="ru-RU" sz="2000" dirty="0" err="1">
                <a:latin typeface="Times New Roman" panose="02020603050405020304" pitchFamily="18" charset="0"/>
                <a:cs typeface="Times New Roman" panose="02020603050405020304" pitchFamily="18" charset="0"/>
              </a:rPr>
              <a:t>жылы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көтерілісшілер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жасағы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Ойыл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өзенінің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маңына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қайта</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шоғырла-нып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Елек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қорғанысына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шабуылға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дайындала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бастады</a:t>
            </a:r>
            <a:r>
              <a:rPr lang="ru-RU" sz="2000" dirty="0">
                <a:latin typeface="Times New Roman" panose="02020603050405020304" pitchFamily="18" charset="0"/>
                <a:cs typeface="Times New Roman" panose="02020603050405020304" pitchFamily="18" charset="0"/>
              </a:rPr>
              <a:t>. Осы </a:t>
            </a:r>
            <a:r>
              <a:rPr lang="ru-RU" sz="2000" dirty="0" err="1">
                <a:latin typeface="Times New Roman" panose="02020603050405020304" pitchFamily="18" charset="0"/>
                <a:cs typeface="Times New Roman" panose="02020603050405020304" pitchFamily="18" charset="0"/>
              </a:rPr>
              <a:t>жылдың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тамыз</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айында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Уфада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Нұралы</a:t>
            </a:r>
            <a:r>
              <a:rPr lang="ru-RU" sz="2000" dirty="0">
                <a:latin typeface="Times New Roman" panose="02020603050405020304" pitchFamily="18" charset="0"/>
                <a:cs typeface="Times New Roman" panose="02020603050405020304" pitchFamily="18" charset="0"/>
              </a:rPr>
              <a:t> хан </a:t>
            </a:r>
            <a:r>
              <a:rPr lang="ru-RU" sz="2000" dirty="0" err="1">
                <a:latin typeface="Times New Roman" panose="02020603050405020304" pitchFamily="18" charset="0"/>
                <a:cs typeface="Times New Roman" panose="02020603050405020304" pitchFamily="18" charset="0"/>
              </a:rPr>
              <a:t>қайтыс</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болғаннан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кейін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патша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әкімшілігі</a:t>
            </a:r>
            <a:r>
              <a:rPr lang="ru-RU" sz="2000" dirty="0">
                <a:latin typeface="Times New Roman" panose="02020603050405020304" pitchFamily="18" charset="0"/>
                <a:cs typeface="Times New Roman" panose="02020603050405020304" pitchFamily="18" charset="0"/>
              </a:rPr>
              <a:t> 1791 </a:t>
            </a:r>
            <a:r>
              <a:rPr lang="ru-RU" sz="2000" dirty="0" err="1">
                <a:latin typeface="Times New Roman" panose="02020603050405020304" pitchFamily="18" charset="0"/>
                <a:cs typeface="Times New Roman" panose="02020603050405020304" pitchFamily="18" charset="0"/>
              </a:rPr>
              <a:t>жылы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інісі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Ералыны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Кіші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Жүзге</a:t>
            </a:r>
            <a:r>
              <a:rPr lang="ru-RU" sz="2000" dirty="0">
                <a:latin typeface="Times New Roman" panose="02020603050405020304" pitchFamily="18" charset="0"/>
                <a:cs typeface="Times New Roman" panose="02020603050405020304" pitchFamily="18" charset="0"/>
              </a:rPr>
              <a:t> хан </a:t>
            </a:r>
            <a:r>
              <a:rPr lang="ru-RU" sz="2000" dirty="0" err="1">
                <a:latin typeface="Times New Roman" panose="02020603050405020304" pitchFamily="18" charset="0"/>
                <a:cs typeface="Times New Roman" panose="02020603050405020304" pitchFamily="18" charset="0"/>
              </a:rPr>
              <a:t>етіп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тағайындайды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Нұралы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ханның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тақтан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тайдырылуы</a:t>
            </a:r>
            <a:r>
              <a:rPr lang="ru-RU" sz="2000" dirty="0">
                <a:latin typeface="Times New Roman" panose="02020603050405020304" pitchFamily="18" charset="0"/>
                <a:cs typeface="Times New Roman" panose="02020603050405020304" pitchFamily="18" charset="0"/>
              </a:rPr>
              <a:t> мен О. </a:t>
            </a:r>
            <a:r>
              <a:rPr lang="ru-RU" sz="2000" dirty="0" err="1">
                <a:latin typeface="Times New Roman" panose="02020603050405020304" pitchFamily="18" charset="0"/>
                <a:cs typeface="Times New Roman" panose="02020603050405020304" pitchFamily="18" charset="0"/>
              </a:rPr>
              <a:t>Игельстромның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қызметтен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босауы</a:t>
            </a:r>
            <a:r>
              <a:rPr lang="ru-RU" sz="2000" dirty="0">
                <a:latin typeface="Times New Roman" panose="02020603050405020304" pitchFamily="18" charset="0"/>
                <a:cs typeface="Times New Roman" panose="02020603050405020304" pitchFamily="18" charset="0"/>
              </a:rPr>
              <a:t> Сырым </a:t>
            </a:r>
            <a:r>
              <a:rPr lang="ru-RU" sz="2000" dirty="0" smtClean="0">
                <a:latin typeface="Times New Roman" panose="02020603050405020304" pitchFamily="18" charset="0"/>
                <a:cs typeface="Times New Roman" panose="02020603050405020304" pitchFamily="18" charset="0"/>
              </a:rPr>
              <a:t>Дат-</a:t>
            </a:r>
            <a:r>
              <a:rPr lang="ru-RU" sz="2000" dirty="0" err="1" smtClean="0">
                <a:latin typeface="Times New Roman" panose="02020603050405020304" pitchFamily="18" charset="0"/>
                <a:cs typeface="Times New Roman" panose="02020603050405020304" pitchFamily="18" charset="0"/>
              </a:rPr>
              <a:t>ұлы</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сарбаздарының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біраз</a:t>
            </a:r>
            <a:r>
              <a:rPr lang="ru-RU" sz="2000" dirty="0">
                <a:latin typeface="Times New Roman" panose="02020603050405020304" pitchFamily="18" charset="0"/>
                <a:cs typeface="Times New Roman" panose="02020603050405020304" pitchFamily="18" charset="0"/>
              </a:rPr>
              <a:t> б</a:t>
            </a:r>
            <a:r>
              <a:rPr lang="kk-KZ" sz="2000" dirty="0">
                <a:latin typeface="Times New Roman" panose="02020603050405020304" pitchFamily="18" charset="0"/>
                <a:cs typeface="Times New Roman" panose="02020603050405020304" pitchFamily="18" charset="0"/>
              </a:rPr>
              <a:t>ө</a:t>
            </a:r>
            <a:r>
              <a:rPr lang="ru-RU" sz="2000" dirty="0" err="1">
                <a:latin typeface="Times New Roman" panose="02020603050405020304" pitchFamily="18" charset="0"/>
                <a:cs typeface="Times New Roman" panose="02020603050405020304" pitchFamily="18" charset="0"/>
              </a:rPr>
              <a:t>лігінің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елдеріне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қайтуына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әсер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еткен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болатын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Сол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себепті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көтерілісшілердің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әскери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күші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едәуір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әлсіреп</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қалғанды</a:t>
            </a:r>
            <a:r>
              <a:rPr lang="ru-RU" sz="2000" dirty="0">
                <a:latin typeface="Times New Roman" panose="02020603050405020304" pitchFamily="18" charset="0"/>
                <a:cs typeface="Times New Roman" panose="02020603050405020304" pitchFamily="18" charset="0"/>
              </a:rPr>
              <a:t>. Ал </a:t>
            </a:r>
            <a:r>
              <a:rPr lang="ru-RU" sz="2000" dirty="0" err="1">
                <a:latin typeface="Times New Roman" panose="02020603050405020304" pitchFamily="18" charset="0"/>
                <a:cs typeface="Times New Roman" panose="02020603050405020304" pitchFamily="18" charset="0"/>
              </a:rPr>
              <a:t>жаңа</a:t>
            </a:r>
            <a:r>
              <a:rPr lang="ru-RU" sz="2000" dirty="0">
                <a:latin typeface="Times New Roman" panose="02020603050405020304" pitchFamily="18" charset="0"/>
                <a:cs typeface="Times New Roman" panose="02020603050405020304" pitchFamily="18" charset="0"/>
              </a:rPr>
              <a:t> губернатор </a:t>
            </a:r>
            <a:r>
              <a:rPr lang="ru-RU" sz="2000" dirty="0" err="1">
                <a:latin typeface="Times New Roman" panose="02020603050405020304" pitchFamily="18" charset="0"/>
                <a:cs typeface="Times New Roman" panose="02020603050405020304" pitchFamily="18" charset="0"/>
              </a:rPr>
              <a:t>болса</a:t>
            </a:r>
            <a:r>
              <a:rPr lang="ru-RU" sz="2000" dirty="0">
                <a:latin typeface="Times New Roman" panose="02020603050405020304" pitchFamily="18" charset="0"/>
                <a:cs typeface="Times New Roman" panose="02020603050405020304" pitchFamily="18" charset="0"/>
              </a:rPr>
              <a:t> Сырым батыр </a:t>
            </a:r>
            <a:r>
              <a:rPr lang="ru-RU" sz="2000" dirty="0" err="1">
                <a:latin typeface="Times New Roman" panose="02020603050405020304" pitchFamily="18" charset="0"/>
                <a:cs typeface="Times New Roman" panose="02020603050405020304" pitchFamily="18" charset="0"/>
              </a:rPr>
              <a:t>көтерілісін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біржола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басуды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қолға</a:t>
            </a:r>
            <a:r>
              <a:rPr lang="ru-RU" sz="2000" dirty="0">
                <a:latin typeface="Times New Roman" panose="02020603050405020304" pitchFamily="18" charset="0"/>
                <a:cs typeface="Times New Roman" panose="02020603050405020304" pitchFamily="18" charset="0"/>
              </a:rPr>
              <a:t> ала </a:t>
            </a:r>
            <a:r>
              <a:rPr lang="ru-RU" sz="2000" dirty="0" smtClean="0">
                <a:latin typeface="Times New Roman" panose="02020603050405020304" pitchFamily="18" charset="0"/>
                <a:cs typeface="Times New Roman" panose="02020603050405020304" pitchFamily="18" charset="0"/>
              </a:rPr>
              <a:t>баста-</a:t>
            </a:r>
            <a:r>
              <a:rPr lang="ru-RU" sz="2000" dirty="0" err="1" smtClean="0">
                <a:latin typeface="Times New Roman" panose="02020603050405020304" pitchFamily="18" charset="0"/>
                <a:cs typeface="Times New Roman" panose="02020603050405020304" pitchFamily="18" charset="0"/>
              </a:rPr>
              <a:t>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Ералы</a:t>
            </a:r>
            <a:r>
              <a:rPr lang="ru-RU" sz="2000" dirty="0">
                <a:latin typeface="Times New Roman" panose="02020603050405020304" pitchFamily="18" charset="0"/>
                <a:cs typeface="Times New Roman" panose="02020603050405020304" pitchFamily="18" charset="0"/>
              </a:rPr>
              <a:t> хан </a:t>
            </a:r>
            <a:r>
              <a:rPr lang="ru-RU" sz="2000" dirty="0" err="1">
                <a:latin typeface="Times New Roman" panose="02020603050405020304" pitchFamily="18" charset="0"/>
                <a:cs typeface="Times New Roman" panose="02020603050405020304" pitchFamily="18" charset="0"/>
              </a:rPr>
              <a:t>ағасы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Нұралы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ханның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саясатын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одан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әрі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жалғастырып</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Сырым </a:t>
            </a:r>
            <a:r>
              <a:rPr lang="ru-RU" sz="2000" dirty="0" err="1">
                <a:latin typeface="Times New Roman" panose="02020603050405020304" pitchFamily="18" charset="0"/>
                <a:cs typeface="Times New Roman" panose="02020603050405020304" pitchFamily="18" charset="0"/>
              </a:rPr>
              <a:t>Датұлына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қарсы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күресті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қайта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бастады</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Орынбор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әкімшілігі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жан-жақты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қолдау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білдірді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Осындай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жағдайлардың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барлығы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көтерілістің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қайта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өршуіне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әкеп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соқты</a:t>
            </a:r>
            <a:r>
              <a:rPr lang="ru-RU" sz="2000" dirty="0">
                <a:latin typeface="Times New Roman" panose="02020603050405020304" pitchFamily="18" charset="0"/>
                <a:cs typeface="Times New Roman" panose="02020603050405020304" pitchFamily="18" charset="0"/>
              </a:rPr>
              <a:t>. 1792 </a:t>
            </a:r>
            <a:r>
              <a:rPr lang="ru-RU" sz="2000" dirty="0" err="1">
                <a:latin typeface="Times New Roman" panose="02020603050405020304" pitchFamily="18" charset="0"/>
                <a:cs typeface="Times New Roman" panose="02020603050405020304" pitchFamily="18" charset="0"/>
              </a:rPr>
              <a:t>жылы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жазда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көтеріліс</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бүкіл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Кіші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жүз</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аумағын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қамтыды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Сол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жылы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күзде</a:t>
            </a:r>
            <a:r>
              <a:rPr lang="ru-RU" sz="2000" dirty="0">
                <a:latin typeface="Times New Roman" panose="02020603050405020304" pitchFamily="18" charset="0"/>
                <a:cs typeface="Times New Roman" panose="02020603050405020304" pitchFamily="18" charset="0"/>
              </a:rPr>
              <a:t> Сырым </a:t>
            </a:r>
            <a:r>
              <a:rPr lang="ru-RU" sz="2000" dirty="0" err="1">
                <a:latin typeface="Times New Roman" panose="02020603050405020304" pitchFamily="18" charset="0"/>
                <a:cs typeface="Times New Roman" panose="02020603050405020304" pitchFamily="18" charset="0"/>
              </a:rPr>
              <a:t>Датұлы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Елек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қаласын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шабуылмен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басып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алуға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әрекет</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жасады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бірақ</a:t>
            </a:r>
            <a:r>
              <a:rPr lang="ru-RU" sz="2000" dirty="0">
                <a:latin typeface="Times New Roman" panose="02020603050405020304" pitchFamily="18" charset="0"/>
                <a:cs typeface="Times New Roman" panose="02020603050405020304" pitchFamily="18" charset="0"/>
              </a:rPr>
              <a:t> та </a:t>
            </a:r>
            <a:r>
              <a:rPr lang="ru-RU" sz="2000" dirty="0" err="1">
                <a:latin typeface="Times New Roman" panose="02020603050405020304" pitchFamily="18" charset="0"/>
                <a:cs typeface="Times New Roman" panose="02020603050405020304" pitchFamily="18" charset="0"/>
              </a:rPr>
              <a:t>бұл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мүмкін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болмай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қалады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Бұдан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былай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күшінің</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жеткілік-сіздігіне</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көзі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жеткен</a:t>
            </a:r>
            <a:r>
              <a:rPr lang="ru-RU" sz="2000" dirty="0">
                <a:latin typeface="Times New Roman" panose="02020603050405020304" pitchFamily="18" charset="0"/>
                <a:cs typeface="Times New Roman" panose="02020603050405020304" pitchFamily="18" charset="0"/>
              </a:rPr>
              <a:t> Сырым батыр </a:t>
            </a:r>
            <a:r>
              <a:rPr lang="ru-RU" sz="2000" dirty="0" err="1" smtClean="0">
                <a:latin typeface="Times New Roman" panose="02020603050405020304" pitchFamily="18" charset="0"/>
                <a:cs typeface="Times New Roman" panose="02020603050405020304" pitchFamily="18" charset="0"/>
              </a:rPr>
              <a:t>күрестің</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түрін</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өзгертіп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партизандық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соғыс</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әдісіне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көшеді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Кіші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жүздегі</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көтерілістің</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ұзаққа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созылуына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алаңдаушылық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білдірген</a:t>
            </a:r>
            <a:r>
              <a:rPr lang="ru-RU" sz="2000" dirty="0">
                <a:latin typeface="Times New Roman" panose="02020603050405020304" pitchFamily="18" charset="0"/>
                <a:cs typeface="Times New Roman" panose="02020603050405020304" pitchFamily="18" charset="0"/>
              </a:rPr>
              <a:t> ІІ Екатерина Сырым </a:t>
            </a:r>
            <a:r>
              <a:rPr lang="ru-RU" sz="2000" dirty="0" err="1">
                <a:latin typeface="Times New Roman" panose="02020603050405020304" pitchFamily="18" charset="0"/>
                <a:cs typeface="Times New Roman" panose="02020603050405020304" pitchFamily="18" charset="0"/>
              </a:rPr>
              <a:t>Датұлын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ұстауға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жарлық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береді</a:t>
            </a:r>
            <a:r>
              <a:rPr lang="ru-RU" sz="2000" dirty="0" smtClean="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1794 </a:t>
            </a:r>
            <a:r>
              <a:rPr lang="ru-RU" sz="2000" dirty="0" err="1">
                <a:latin typeface="Times New Roman" panose="02020603050405020304" pitchFamily="18" charset="0"/>
                <a:cs typeface="Times New Roman" panose="02020603050405020304" pitchFamily="18" charset="0"/>
              </a:rPr>
              <a:t>жылы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Ералы</a:t>
            </a:r>
            <a:r>
              <a:rPr lang="ru-RU" sz="2000" dirty="0">
                <a:latin typeface="Times New Roman" panose="02020603050405020304" pitchFamily="18" charset="0"/>
                <a:cs typeface="Times New Roman" panose="02020603050405020304" pitchFamily="18" charset="0"/>
              </a:rPr>
              <a:t> хан </a:t>
            </a:r>
            <a:r>
              <a:rPr lang="ru-RU" sz="2000" dirty="0" err="1">
                <a:latin typeface="Times New Roman" panose="02020603050405020304" pitchFamily="18" charset="0"/>
                <a:cs typeface="Times New Roman" panose="02020603050405020304" pitchFamily="18" charset="0"/>
              </a:rPr>
              <a:t>қайтыс</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болып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патша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үкіметі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тағы</a:t>
            </a:r>
            <a:r>
              <a:rPr lang="ru-RU" sz="2000" dirty="0">
                <a:latin typeface="Times New Roman" panose="02020603050405020304" pitchFamily="18" charset="0"/>
                <a:cs typeface="Times New Roman" panose="02020603050405020304" pitchFamily="18" charset="0"/>
              </a:rPr>
              <a:t> да </a:t>
            </a:r>
            <a:r>
              <a:rPr lang="ru-RU" sz="2000" dirty="0" err="1">
                <a:latin typeface="Times New Roman" panose="02020603050405020304" pitchFamily="18" charset="0"/>
                <a:cs typeface="Times New Roman" panose="02020603050405020304" pitchFamily="18" charset="0"/>
              </a:rPr>
              <a:t>жаңадан</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хан </a:t>
            </a:r>
            <a:r>
              <a:rPr lang="ru-RU" sz="2000" dirty="0" err="1" smtClean="0">
                <a:latin typeface="Times New Roman" panose="02020603050405020304" pitchFamily="18" charset="0"/>
                <a:cs typeface="Times New Roman" panose="02020603050405020304" pitchFamily="18" charset="0"/>
              </a:rPr>
              <a:t>тағайындауға</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мәжбүр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болды</a:t>
            </a:r>
            <a:r>
              <a:rPr lang="ru-RU" sz="2000" dirty="0">
                <a:latin typeface="Times New Roman" panose="02020603050405020304" pitchFamily="18" charset="0"/>
                <a:cs typeface="Times New Roman" panose="02020603050405020304" pitchFamily="18" charset="0"/>
              </a:rPr>
              <a:t>. Тек </a:t>
            </a:r>
            <a:r>
              <a:rPr lang="ru-RU" sz="2000" dirty="0" err="1">
                <a:latin typeface="Times New Roman" panose="02020603050405020304" pitchFamily="18" charset="0"/>
                <a:cs typeface="Times New Roman" panose="02020603050405020304" pitchFamily="18" charset="0"/>
              </a:rPr>
              <a:t>екі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жылдан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кейін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ғана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яғни</a:t>
            </a:r>
            <a:r>
              <a:rPr lang="ru-RU" sz="2000" dirty="0">
                <a:latin typeface="Times New Roman" panose="02020603050405020304" pitchFamily="18" charset="0"/>
                <a:cs typeface="Times New Roman" panose="02020603050405020304" pitchFamily="18" charset="0"/>
              </a:rPr>
              <a:t> 1796 </a:t>
            </a:r>
            <a:r>
              <a:rPr lang="ru-RU" sz="2000" dirty="0" err="1">
                <a:latin typeface="Times New Roman" panose="02020603050405020304" pitchFamily="18" charset="0"/>
                <a:cs typeface="Times New Roman" panose="02020603050405020304" pitchFamily="18" charset="0"/>
              </a:rPr>
              <a:t>жылы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қазанда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Нұралының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ұлы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Есім</a:t>
            </a:r>
            <a:r>
              <a:rPr lang="ru-RU" sz="2000" dirty="0">
                <a:latin typeface="Times New Roman" panose="02020603050405020304" pitchFamily="18" charset="0"/>
                <a:cs typeface="Times New Roman" panose="02020603050405020304" pitchFamily="18" charset="0"/>
              </a:rPr>
              <a:t> хан </a:t>
            </a:r>
            <a:r>
              <a:rPr lang="ru-RU" sz="2000" dirty="0" err="1">
                <a:latin typeface="Times New Roman" panose="02020603050405020304" pitchFamily="18" charset="0"/>
                <a:cs typeface="Times New Roman" panose="02020603050405020304" pitchFamily="18" charset="0"/>
              </a:rPr>
              <a:t>болып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тағайындалады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Есім</a:t>
            </a:r>
            <a:r>
              <a:rPr lang="ru-RU" sz="2000" dirty="0">
                <a:latin typeface="Times New Roman" panose="02020603050405020304" pitchFamily="18" charset="0"/>
                <a:cs typeface="Times New Roman" panose="02020603050405020304" pitchFamily="18" charset="0"/>
              </a:rPr>
              <a:t> хан Сырым </a:t>
            </a:r>
            <a:r>
              <a:rPr lang="ru-RU" sz="2000" dirty="0" err="1">
                <a:latin typeface="Times New Roman" panose="02020603050405020304" pitchFamily="18" charset="0"/>
                <a:cs typeface="Times New Roman" panose="02020603050405020304" pitchFamily="18" charset="0"/>
              </a:rPr>
              <a:t>Датұлы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сарбаздарының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шабуылдарынан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сақтана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отырып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өзінің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бүкіл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ауылымен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шекаралық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бекіністер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маңында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көшіп-қонуға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шешім</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қабылдайды</a:t>
            </a:r>
            <a:r>
              <a:rPr lang="ru-RU" sz="2000" dirty="0">
                <a:latin typeface="Times New Roman" panose="02020603050405020304" pitchFamily="18" charset="0"/>
                <a:cs typeface="Times New Roman" panose="02020603050405020304" pitchFamily="18" charset="0"/>
              </a:rPr>
              <a:t>. Ал </a:t>
            </a:r>
            <a:r>
              <a:rPr lang="ru-RU" sz="2000" dirty="0" err="1">
                <a:latin typeface="Times New Roman" panose="02020603050405020304" pitchFamily="18" charset="0"/>
                <a:cs typeface="Times New Roman" panose="02020603050405020304" pitchFamily="18" charset="0"/>
              </a:rPr>
              <a:t>өзінің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ордасы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ретінде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Мерген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форпостын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таңдап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Бұған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қарамастан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көтерілісшілер</a:t>
            </a:r>
            <a:r>
              <a:rPr lang="ru-RU" sz="2000" dirty="0">
                <a:latin typeface="Times New Roman" panose="02020603050405020304" pitchFamily="18" charset="0"/>
                <a:cs typeface="Times New Roman" panose="02020603050405020304" pitchFamily="18" charset="0"/>
              </a:rPr>
              <a:t> 1797 </a:t>
            </a:r>
            <a:r>
              <a:rPr lang="ru-RU" sz="2000" dirty="0" err="1">
                <a:latin typeface="Times New Roman" panose="02020603050405020304" pitchFamily="18" charset="0"/>
                <a:cs typeface="Times New Roman" panose="02020603050405020304" pitchFamily="18" charset="0"/>
              </a:rPr>
              <a:t>жылы</a:t>
            </a:r>
            <a:r>
              <a:rPr lang="ru-RU" sz="2000" dirty="0">
                <a:latin typeface="Times New Roman" panose="02020603050405020304" pitchFamily="18" charset="0"/>
                <a:cs typeface="Times New Roman" panose="02020603050405020304" pitchFamily="18" charset="0"/>
              </a:rPr>
              <a:t> 27 </a:t>
            </a:r>
            <a:r>
              <a:rPr lang="ru-RU" sz="2000" dirty="0" err="1">
                <a:latin typeface="Times New Roman" panose="02020603050405020304" pitchFamily="18" charset="0"/>
                <a:cs typeface="Times New Roman" panose="02020603050405020304" pitchFamily="18" charset="0"/>
              </a:rPr>
              <a:t>наурызда</a:t>
            </a:r>
            <a:r>
              <a:rPr lang="ru-RU" sz="2000" dirty="0">
                <a:latin typeface="Times New Roman" panose="02020603050405020304" pitchFamily="18" charset="0"/>
                <a:cs typeface="Times New Roman" panose="02020603050405020304" pitchFamily="18" charset="0"/>
              </a:rPr>
              <a:t> хан </a:t>
            </a:r>
            <a:r>
              <a:rPr lang="ru-RU" sz="2000" dirty="0" err="1">
                <a:latin typeface="Times New Roman" panose="02020603050405020304" pitchFamily="18" charset="0"/>
                <a:cs typeface="Times New Roman" panose="02020603050405020304" pitchFamily="18" charset="0"/>
              </a:rPr>
              <a:t>ауылын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шауып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Есімнің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өзін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өлтіреді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Бұл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кезде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Орынбор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губерниясының</a:t>
            </a:r>
            <a:r>
              <a:rPr lang="ru-RU" sz="2000" dirty="0">
                <a:latin typeface="Times New Roman" panose="02020603050405020304" pitchFamily="18" charset="0"/>
                <a:cs typeface="Times New Roman" panose="02020603050405020304" pitchFamily="18" charset="0"/>
              </a:rPr>
              <a:t> генерал-губернаторы </a:t>
            </a:r>
            <a:r>
              <a:rPr lang="ru-RU" sz="2000" dirty="0" err="1">
                <a:latin typeface="Times New Roman" panose="02020603050405020304" pitchFamily="18" charset="0"/>
                <a:cs typeface="Times New Roman" panose="02020603050405020304" pitchFamily="18" charset="0"/>
              </a:rPr>
              <a:t>болып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қайтадан</a:t>
            </a:r>
            <a:r>
              <a:rPr lang="ru-RU" sz="2000" dirty="0">
                <a:latin typeface="Times New Roman" panose="02020603050405020304" pitchFamily="18" charset="0"/>
                <a:cs typeface="Times New Roman" panose="02020603050405020304" pitchFamily="18" charset="0"/>
              </a:rPr>
              <a:t> барон </a:t>
            </a:r>
            <a:r>
              <a:rPr lang="ru-RU" sz="2000" dirty="0" err="1">
                <a:latin typeface="Times New Roman" panose="02020603050405020304" pitchFamily="18" charset="0"/>
                <a:cs typeface="Times New Roman" panose="02020603050405020304" pitchFamily="18" charset="0"/>
              </a:rPr>
              <a:t>Игельстром</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тағайындалған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еді</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Жазалаушы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отрядтан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қаша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отырып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көптеген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сарбаздарынан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айырылған</a:t>
            </a:r>
            <a:r>
              <a:rPr lang="ru-RU" sz="2000" dirty="0">
                <a:latin typeface="Times New Roman" panose="02020603050405020304" pitchFamily="18" charset="0"/>
                <a:cs typeface="Times New Roman" panose="02020603050405020304" pitchFamily="18" charset="0"/>
              </a:rPr>
              <a:t> С. </a:t>
            </a:r>
            <a:r>
              <a:rPr lang="ru-RU" sz="2000" dirty="0" err="1">
                <a:latin typeface="Times New Roman" panose="02020603050405020304" pitchFamily="18" charset="0"/>
                <a:cs typeface="Times New Roman" panose="02020603050405020304" pitchFamily="18" charset="0"/>
              </a:rPr>
              <a:t>Датұлы</a:t>
            </a:r>
            <a:r>
              <a:rPr lang="ru-RU" sz="2000" dirty="0">
                <a:latin typeface="Times New Roman" panose="02020603050405020304" pitchFamily="18" charset="0"/>
                <a:cs typeface="Times New Roman" panose="02020603050405020304" pitchFamily="18" charset="0"/>
              </a:rPr>
              <a:t> 1797 </a:t>
            </a:r>
            <a:r>
              <a:rPr lang="ru-RU" sz="2000" dirty="0" err="1">
                <a:latin typeface="Times New Roman" panose="02020603050405020304" pitchFamily="18" charset="0"/>
                <a:cs typeface="Times New Roman" panose="02020603050405020304" pitchFamily="18" charset="0"/>
              </a:rPr>
              <a:t>жылы</a:t>
            </a:r>
            <a:r>
              <a:rPr lang="ru-RU" sz="2000" dirty="0">
                <a:latin typeface="Times New Roman" panose="02020603050405020304" pitchFamily="18" charset="0"/>
                <a:cs typeface="Times New Roman" panose="02020603050405020304" pitchFamily="18" charset="0"/>
              </a:rPr>
              <a:t> 30 </a:t>
            </a:r>
            <a:r>
              <a:rPr lang="ru-RU" sz="2000" dirty="0" err="1">
                <a:latin typeface="Times New Roman" panose="02020603050405020304" pitchFamily="18" charset="0"/>
                <a:cs typeface="Times New Roman" panose="02020603050405020304" pitchFamily="18" charset="0"/>
              </a:rPr>
              <a:t>тамызда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мыңға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жуық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жасағымен</a:t>
            </a:r>
            <a:r>
              <a:rPr lang="ru-RU" sz="2000" dirty="0">
                <a:latin typeface="Times New Roman" panose="02020603050405020304" pitchFamily="18" charset="0"/>
                <a:cs typeface="Times New Roman" panose="02020603050405020304" pitchFamily="18" charset="0"/>
              </a:rPr>
              <a:t> Хан </a:t>
            </a:r>
            <a:r>
              <a:rPr lang="ru-RU" sz="2000" dirty="0" err="1" smtClean="0">
                <a:latin typeface="Times New Roman" panose="02020603050405020304" pitchFamily="18" charset="0"/>
                <a:cs typeface="Times New Roman" panose="02020603050405020304" pitchFamily="18" charset="0"/>
              </a:rPr>
              <a:t>кеңесіне</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келеді</a:t>
            </a:r>
            <a:r>
              <a:rPr lang="ru-RU" sz="2000" dirty="0">
                <a:latin typeface="Times New Roman" panose="02020603050405020304" pitchFamily="18" charset="0"/>
                <a:cs typeface="Times New Roman" panose="02020603050405020304" pitchFamily="18" charset="0"/>
              </a:rPr>
              <a:t>. Хан </a:t>
            </a:r>
            <a:r>
              <a:rPr lang="ru-RU" sz="2000" dirty="0" err="1">
                <a:latin typeface="Times New Roman" panose="02020603050405020304" pitchFamily="18" charset="0"/>
                <a:cs typeface="Times New Roman" panose="02020603050405020304" pitchFamily="18" charset="0"/>
              </a:rPr>
              <a:t>кеңесіндегі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келіссөздерден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кейін</a:t>
            </a:r>
            <a:r>
              <a:rPr lang="ru-RU" sz="2000" dirty="0">
                <a:latin typeface="Times New Roman" panose="02020603050405020304" pitchFamily="18" charset="0"/>
                <a:cs typeface="Times New Roman" panose="02020603050405020304" pitchFamily="18" charset="0"/>
              </a:rPr>
              <a:t> Сырым батыр </a:t>
            </a:r>
            <a:r>
              <a:rPr lang="ru-RU" sz="2000" dirty="0" err="1">
                <a:latin typeface="Times New Roman" panose="02020603050405020304" pitchFamily="18" charset="0"/>
                <a:cs typeface="Times New Roman" panose="02020603050405020304" pitchFamily="18" charset="0"/>
              </a:rPr>
              <a:t>күресті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тоқтататынын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жариялайды</a:t>
            </a:r>
            <a:r>
              <a:rPr lang="ru-RU" sz="2000" dirty="0">
                <a:latin typeface="Times New Roman" panose="02020603050405020304" pitchFamily="18" charset="0"/>
                <a:cs typeface="Times New Roman" panose="02020603050405020304" pitchFamily="18" charset="0"/>
              </a:rPr>
              <a:t>. </a:t>
            </a:r>
          </a:p>
          <a:p>
            <a:pPr algn="just"/>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4949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261892"/>
          </a:xfrm>
        </p:spPr>
        <p:txBody>
          <a:bodyPr>
            <a:noAutofit/>
          </a:bodyPr>
          <a:lstStyle/>
          <a:p>
            <a:pPr algn="ctr"/>
            <a:r>
              <a:rPr lang="kk-KZ" sz="2400" dirty="0" smtClean="0">
                <a:latin typeface="Times New Roman" panose="02020603050405020304" pitchFamily="18" charset="0"/>
                <a:cs typeface="Times New Roman" panose="02020603050405020304" pitchFamily="18" charset="0"/>
              </a:rPr>
              <a:t>5 бет</a:t>
            </a: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705394"/>
            <a:ext cx="11144794" cy="5721532"/>
          </a:xfrm>
        </p:spPr>
        <p:txBody>
          <a:bodyPr>
            <a:noAutofit/>
          </a:bodyPr>
          <a:lstStyle/>
          <a:p>
            <a:pPr algn="just"/>
            <a:r>
              <a:rPr lang="ru-RU" sz="2400" dirty="0" err="1">
                <a:latin typeface="Times New Roman" panose="02020603050405020304" pitchFamily="18" charset="0"/>
                <a:cs typeface="Times New Roman" panose="02020603050405020304" pitchFamily="18" charset="0"/>
              </a:rPr>
              <a:t>Кіші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жүздің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соңғы</a:t>
            </a:r>
            <a:r>
              <a:rPr lang="ru-RU" sz="2400" dirty="0">
                <a:latin typeface="Times New Roman" panose="02020603050405020304" pitchFamily="18" charset="0"/>
                <a:cs typeface="Times New Roman" panose="02020603050405020304" pitchFamily="18" charset="0"/>
              </a:rPr>
              <a:t> ханы </a:t>
            </a:r>
            <a:r>
              <a:rPr lang="ru-RU" sz="2400" dirty="0" err="1">
                <a:latin typeface="Times New Roman" panose="02020603050405020304" pitchFamily="18" charset="0"/>
                <a:cs typeface="Times New Roman" panose="02020603050405020304" pitchFamily="18" charset="0"/>
              </a:rPr>
              <a:t>ресми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түрде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бекітілген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Шерғазы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Серғазы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Айшуақұлы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болды</a:t>
            </a:r>
            <a:r>
              <a:rPr lang="ru-RU" sz="2400" dirty="0">
                <a:latin typeface="Times New Roman" panose="02020603050405020304" pitchFamily="18" charset="0"/>
                <a:cs typeface="Times New Roman" panose="02020603050405020304" pitchFamily="18" charset="0"/>
              </a:rPr>
              <a:t>. </a:t>
            </a:r>
            <a:endParaRPr lang="ru-RU" sz="2400" dirty="0" smtClean="0">
              <a:latin typeface="Times New Roman" panose="02020603050405020304" pitchFamily="18" charset="0"/>
              <a:cs typeface="Times New Roman" panose="02020603050405020304" pitchFamily="18" charset="0"/>
            </a:endParaRPr>
          </a:p>
          <a:p>
            <a:pPr algn="just"/>
            <a:r>
              <a:rPr lang="ru-RU" sz="2400" b="1" dirty="0" err="1">
                <a:latin typeface="Times New Roman" panose="02020603050405020304" pitchFamily="18" charset="0"/>
                <a:cs typeface="Times New Roman" panose="02020603050405020304" pitchFamily="18" charset="0"/>
              </a:rPr>
              <a:t>Бөкей</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хандығының</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құрылуы</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Исатай</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Тайманұлы</a:t>
            </a:r>
            <a:r>
              <a:rPr lang="ru-RU" sz="2400" b="1" dirty="0">
                <a:latin typeface="Times New Roman" panose="02020603050405020304" pitchFamily="18" charset="0"/>
                <a:cs typeface="Times New Roman" panose="02020603050405020304" pitchFamily="18" charset="0"/>
              </a:rPr>
              <a:t> мен Махамбет </a:t>
            </a:r>
            <a:r>
              <a:rPr lang="ru-RU" sz="2400" b="1" dirty="0" err="1">
                <a:latin typeface="Times New Roman" panose="02020603050405020304" pitchFamily="18" charset="0"/>
                <a:cs typeface="Times New Roman" panose="02020603050405020304" pitchFamily="18" charset="0"/>
              </a:rPr>
              <a:t>Өтемісұлының</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басшылығымен</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болған</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шаруалар</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көтерілісі</a:t>
            </a:r>
            <a:endParaRPr lang="ru-RU" sz="2400" dirty="0">
              <a:latin typeface="Times New Roman" panose="02020603050405020304" pitchFamily="18" charset="0"/>
              <a:cs typeface="Times New Roman" panose="02020603050405020304" pitchFamily="18" charset="0"/>
            </a:endParaRPr>
          </a:p>
          <a:p>
            <a:pPr marL="0" indent="0" algn="just">
              <a:buNone/>
            </a:pPr>
            <a:r>
              <a:rPr lang="ru-RU" sz="2400" dirty="0">
                <a:latin typeface="Times New Roman" panose="02020603050405020304" pitchFamily="18" charset="0"/>
                <a:cs typeface="Times New Roman" panose="02020603050405020304" pitchFamily="18" charset="0"/>
              </a:rPr>
              <a:t>«1801 </a:t>
            </a:r>
            <a:r>
              <a:rPr lang="ru-RU" sz="2400" dirty="0" err="1">
                <a:latin typeface="Times New Roman" panose="02020603050405020304" pitchFamily="18" charset="0"/>
                <a:cs typeface="Times New Roman" panose="02020603050405020304" pitchFamily="18" charset="0"/>
              </a:rPr>
              <a:t>жылы</a:t>
            </a:r>
            <a:r>
              <a:rPr lang="ru-RU" sz="2400" dirty="0">
                <a:latin typeface="Times New Roman" panose="02020603050405020304" pitchFamily="18" charset="0"/>
                <a:cs typeface="Times New Roman" panose="02020603050405020304" pitchFamily="18" charset="0"/>
              </a:rPr>
              <a:t> Рождество </a:t>
            </a:r>
            <a:r>
              <a:rPr lang="ru-RU" sz="2400" dirty="0" err="1">
                <a:latin typeface="Times New Roman" panose="02020603050405020304" pitchFamily="18" charset="0"/>
                <a:cs typeface="Times New Roman" panose="02020603050405020304" pitchFamily="18" charset="0"/>
              </a:rPr>
              <a:t>мейрамының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алтыншы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аптасының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дүйсенбісінде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патша</a:t>
            </a:r>
            <a:r>
              <a:rPr lang="ru-RU" sz="2400" dirty="0">
                <a:latin typeface="Times New Roman" panose="02020603050405020304" pitchFamily="18" charset="0"/>
                <a:cs typeface="Times New Roman" panose="02020603050405020304" pitchFamily="18" charset="0"/>
              </a:rPr>
              <a:t> Павел </a:t>
            </a:r>
            <a:r>
              <a:rPr lang="ru-RU" sz="2400" dirty="0" err="1">
                <a:latin typeface="Times New Roman" panose="02020603050405020304" pitchFamily="18" charset="0"/>
                <a:cs typeface="Times New Roman" panose="02020603050405020304" pitchFamily="18" charset="0"/>
              </a:rPr>
              <a:t>алты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заңға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қол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қойды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соның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ішінде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Қырғыз</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халқының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Еділ</a:t>
            </a:r>
            <a:r>
              <a:rPr lang="ru-RU" sz="2400" dirty="0">
                <a:latin typeface="Times New Roman" panose="02020603050405020304" pitchFamily="18" charset="0"/>
                <a:cs typeface="Times New Roman" panose="02020603050405020304" pitchFamily="18" charset="0"/>
              </a:rPr>
              <a:t> мен </a:t>
            </a:r>
            <a:r>
              <a:rPr lang="ru-RU" sz="2400" dirty="0" err="1">
                <a:latin typeface="Times New Roman" panose="02020603050405020304" pitchFamily="18" charset="0"/>
                <a:cs typeface="Times New Roman" panose="02020603050405020304" pitchFamily="18" charset="0"/>
              </a:rPr>
              <a:t>Жайық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өзендері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арасында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көшіп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жүрулеріне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рұқсат</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берілуі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жөніндегі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арнайы</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заң</a:t>
            </a: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Кавказ </a:t>
            </a:r>
            <a:r>
              <a:rPr lang="ru-RU" sz="2400" dirty="0" err="1">
                <a:latin typeface="Times New Roman" panose="02020603050405020304" pitchFamily="18" charset="0"/>
                <a:cs typeface="Times New Roman" panose="02020603050405020304" pitchFamily="18" charset="0"/>
              </a:rPr>
              <a:t>әскери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желісінің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басшысы</a:t>
            </a:r>
            <a:r>
              <a:rPr lang="ru-RU" sz="2400" dirty="0">
                <a:latin typeface="Times New Roman" panose="02020603050405020304" pitchFamily="18" charset="0"/>
                <a:cs typeface="Times New Roman" panose="02020603050405020304" pitchFamily="18" charset="0"/>
              </a:rPr>
              <a:t> генерал-лейтенант К.Ф. </a:t>
            </a:r>
            <a:r>
              <a:rPr lang="ru-RU" sz="2400" dirty="0" err="1">
                <a:latin typeface="Times New Roman" panose="02020603050405020304" pitchFamily="18" charset="0"/>
                <a:cs typeface="Times New Roman" panose="02020603050405020304" pitchFamily="18" charset="0"/>
              </a:rPr>
              <a:t>Кноррингке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жазылған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жарлықта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былай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делінген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Кіші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орданың</a:t>
            </a:r>
            <a:r>
              <a:rPr lang="ru-RU" sz="2400" dirty="0">
                <a:latin typeface="Times New Roman" panose="02020603050405020304" pitchFamily="18" charset="0"/>
                <a:cs typeface="Times New Roman" panose="02020603050405020304" pitchFamily="18" charset="0"/>
              </a:rPr>
              <a:t> хан </a:t>
            </a:r>
            <a:r>
              <a:rPr lang="ru-RU" sz="2400" dirty="0" err="1">
                <a:latin typeface="Times New Roman" panose="02020603050405020304" pitchFamily="18" charset="0"/>
                <a:cs typeface="Times New Roman" panose="02020603050405020304" pitchFamily="18" charset="0"/>
              </a:rPr>
              <a:t>кеңесінде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төрағалық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етуші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Нұралы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ханның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баласы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Бөкей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сұлтанды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жүрекпен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қабылдай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отырып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жерге</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көшіп-қонғысы</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келсе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сонда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көшіп-қонып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жүруіне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рұқсат</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етемін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және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оған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деген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ризылығымды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білдіретін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өзімнің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бейнем</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салынған</a:t>
            </a: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алтын </a:t>
            </a:r>
            <a:r>
              <a:rPr lang="ru-RU" sz="2400" dirty="0" err="1" smtClean="0">
                <a:latin typeface="Times New Roman" panose="02020603050405020304" pitchFamily="18" charset="0"/>
                <a:cs typeface="Times New Roman" panose="02020603050405020304" pitchFamily="18" charset="0"/>
              </a:rPr>
              <a:t>медальді</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қара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лентамен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мойнына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тағып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жүру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үшін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сыйлаймын</a:t>
            </a:r>
            <a:r>
              <a:rPr lang="ru-RU" sz="2400" dirty="0">
                <a:latin typeface="Times New Roman" panose="02020603050405020304" pitchFamily="18" charset="0"/>
                <a:cs typeface="Times New Roman" panose="02020603050405020304" pitchFamily="18" charset="0"/>
              </a:rPr>
              <a:t>». </a:t>
            </a:r>
            <a:r>
              <a:rPr lang="kk-KZ" sz="2400" dirty="0">
                <a:latin typeface="Times New Roman" panose="02020603050405020304" pitchFamily="18" charset="0"/>
                <a:cs typeface="Times New Roman" panose="02020603050405020304" pitchFamily="18" charset="0"/>
              </a:rPr>
              <a:t>Сөйтіп, Жайық пен Еділ өзендері аралығының төменгі сағасында жаңа этнотерриториялық бірлестік құрылды. Ол патша чиновниктерінің ресми құжаттарында Бекей Ордасы (1819 ж. дейін) немесе Ішкі Орда (1824 ж.) деп аталды. Патша үкіметі мұндай саяси қадамды Кіші жүздегі Сырым Датұлының көтерілісінен кейін жағдайды реттеу </a:t>
            </a:r>
            <a:r>
              <a:rPr lang="kk-KZ" sz="2400" dirty="0" smtClean="0">
                <a:latin typeface="Times New Roman" panose="02020603050405020304" pitchFamily="18" charset="0"/>
                <a:cs typeface="Times New Roman" panose="02020603050405020304" pitchFamily="18" charset="0"/>
              </a:rPr>
              <a:t>еді</a:t>
            </a:r>
            <a:r>
              <a:rPr lang="kk-KZ" sz="2400" dirty="0">
                <a:latin typeface="Times New Roman" panose="02020603050405020304" pitchFamily="18" charset="0"/>
                <a:cs typeface="Times New Roman" panose="02020603050405020304" pitchFamily="18" charset="0"/>
              </a:rPr>
              <a:t>. Хандық биліктің жойылып, кейіннен қайтадан қалпына келтірілуі, көптеген мал жайылымдарынан айырылған халықтың наразылықтарын өз мақсаттары үшін өте шебер пайдаланған сұлтандар арасында қайтадан алауыздық басталды. Халық наразылығының алдын алу үшін қазақтардың біраз бөлігін </a:t>
            </a:r>
            <a:r>
              <a:rPr lang="kk-KZ" sz="2400" dirty="0" smtClean="0">
                <a:latin typeface="Times New Roman" panose="02020603050405020304" pitchFamily="18" charset="0"/>
                <a:cs typeface="Times New Roman" panose="02020603050405020304" pitchFamily="18" charset="0"/>
              </a:rPr>
              <a:t>Еділ </a:t>
            </a:r>
            <a:r>
              <a:rPr lang="kk-KZ" sz="2400" dirty="0">
                <a:latin typeface="Times New Roman" panose="02020603050405020304" pitchFamily="18" charset="0"/>
                <a:cs typeface="Times New Roman" panose="02020603050405020304" pitchFamily="18" charset="0"/>
              </a:rPr>
              <a:t>мен Жайықтың аралығына көшіру арқылы жер мәселесін шешу де ойластырылды. 1771 жылы 30 мың қалмақ отбасы Еділдің арғы </a:t>
            </a:r>
            <a:r>
              <a:rPr lang="kk-KZ" sz="2400" dirty="0" smtClean="0">
                <a:latin typeface="Times New Roman" panose="02020603050405020304" pitchFamily="18" charset="0"/>
                <a:cs typeface="Times New Roman" panose="02020603050405020304" pitchFamily="18" charset="0"/>
              </a:rPr>
              <a:t>бетіндегі </a:t>
            </a:r>
            <a:r>
              <a:rPr lang="kk-KZ" sz="2400" dirty="0">
                <a:latin typeface="Times New Roman" panose="02020603050405020304" pitchFamily="18" charset="0"/>
                <a:cs typeface="Times New Roman" panose="02020603050405020304" pitchFamily="18" charset="0"/>
              </a:rPr>
              <a:t>даланы тастап, Жоңғарияға көшіп кеткелі бұл жерлер бос жатқан болатын. 1801 жылдың соңында Жайықтың ішкі жағына өзіне қарайтын ауылдарымен Бөкей хан өзі кешіп барды.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4706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270601"/>
          </a:xfrm>
        </p:spPr>
        <p:txBody>
          <a:bodyPr>
            <a:noAutofit/>
          </a:bodyPr>
          <a:lstStyle/>
          <a:p>
            <a:pPr algn="ctr"/>
            <a:r>
              <a:rPr lang="kk-KZ" sz="2400" dirty="0" smtClean="0">
                <a:latin typeface="Times New Roman" panose="02020603050405020304" pitchFamily="18" charset="0"/>
                <a:cs typeface="Times New Roman" panose="02020603050405020304" pitchFamily="18" charset="0"/>
              </a:rPr>
              <a:t>6 бет</a:t>
            </a: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74766" y="775062"/>
            <a:ext cx="11338560" cy="5843451"/>
          </a:xfrm>
        </p:spPr>
        <p:txBody>
          <a:bodyPr>
            <a:normAutofit fontScale="70000" lnSpcReduction="20000"/>
          </a:bodyPr>
          <a:lstStyle/>
          <a:p>
            <a:pPr algn="just"/>
            <a:r>
              <a:rPr lang="ru-RU" dirty="0" err="1">
                <a:latin typeface="Times New Roman" panose="02020603050405020304" pitchFamily="18" charset="0"/>
                <a:cs typeface="Times New Roman" panose="02020603050405020304" pitchFamily="18" charset="0"/>
              </a:rPr>
              <a:t>Бөкей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хандығының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аумағы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шығыстан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батысқа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қарай</a:t>
            </a:r>
            <a:r>
              <a:rPr lang="ru-RU" dirty="0">
                <a:latin typeface="Times New Roman" panose="02020603050405020304" pitchFamily="18" charset="0"/>
                <a:cs typeface="Times New Roman" panose="02020603050405020304" pitchFamily="18" charset="0"/>
              </a:rPr>
              <a:t> 380 </a:t>
            </a:r>
            <a:r>
              <a:rPr lang="ru-RU" dirty="0" err="1">
                <a:latin typeface="Times New Roman" panose="02020603050405020304" pitchFamily="18" charset="0"/>
                <a:cs typeface="Times New Roman" panose="02020603050405020304" pitchFamily="18" charset="0"/>
              </a:rPr>
              <a:t>шақырымды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солтүстіктен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оңтүстікке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қарай</a:t>
            </a:r>
            <a:r>
              <a:rPr lang="ru-RU" dirty="0">
                <a:latin typeface="Times New Roman" panose="02020603050405020304" pitchFamily="18" charset="0"/>
                <a:cs typeface="Times New Roman" panose="02020603050405020304" pitchFamily="18" charset="0"/>
              </a:rPr>
              <a:t> 200 </a:t>
            </a:r>
            <a:r>
              <a:rPr lang="ru-RU" dirty="0" err="1">
                <a:latin typeface="Times New Roman" panose="02020603050405020304" pitchFamily="18" charset="0"/>
                <a:cs typeface="Times New Roman" panose="02020603050405020304" pitchFamily="18" charset="0"/>
              </a:rPr>
              <a:t>шақырым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жерді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қамтып</a:t>
            </a:r>
            <a:r>
              <a:rPr lang="ru-RU" dirty="0">
                <a:latin typeface="Times New Roman" panose="02020603050405020304" pitchFamily="18" charset="0"/>
                <a:cs typeface="Times New Roman" panose="02020603050405020304" pitchFamily="18" charset="0"/>
              </a:rPr>
              <a:t>, Астрахань, Саратов, </a:t>
            </a:r>
            <a:r>
              <a:rPr lang="ru-RU" dirty="0" err="1">
                <a:latin typeface="Times New Roman" panose="02020603050405020304" pitchFamily="18" charset="0"/>
                <a:cs typeface="Times New Roman" panose="02020603050405020304" pitchFamily="18" charset="0"/>
              </a:rPr>
              <a:t>Орынбор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губернияларынан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Жайық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бойындағы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әскери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бекіністермен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солтүстік</a:t>
            </a:r>
            <a:r>
              <a:rPr lang="ru-RU" dirty="0">
                <a:latin typeface="Times New Roman" panose="02020603050405020304" pitchFamily="18" charset="0"/>
                <a:cs typeface="Times New Roman" panose="02020603050405020304" pitchFamily="18" charset="0"/>
              </a:rPr>
              <a:t> Каспий </a:t>
            </a:r>
            <a:r>
              <a:rPr lang="ru-RU" dirty="0" err="1">
                <a:latin typeface="Times New Roman" panose="02020603050405020304" pitchFamily="18" charset="0"/>
                <a:cs typeface="Times New Roman" panose="02020603050405020304" pitchFamily="18" charset="0"/>
              </a:rPr>
              <a:t>аймағымен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шектесіп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жатты</a:t>
            </a:r>
            <a:r>
              <a:rPr lang="ru-RU" dirty="0">
                <a:latin typeface="Times New Roman" panose="02020603050405020304" pitchFamily="18" charset="0"/>
                <a:cs typeface="Times New Roman" panose="02020603050405020304" pitchFamily="18" charset="0"/>
              </a:rPr>
              <a:t>. 1812 </a:t>
            </a:r>
            <a:r>
              <a:rPr lang="ru-RU" dirty="0" err="1">
                <a:latin typeface="Times New Roman" panose="02020603050405020304" pitchFamily="18" charset="0"/>
                <a:cs typeface="Times New Roman" panose="02020603050405020304" pitchFamily="18" charset="0"/>
              </a:rPr>
              <a:t>жылы</a:t>
            </a:r>
            <a:r>
              <a:rPr lang="ru-RU" dirty="0">
                <a:latin typeface="Times New Roman" panose="02020603050405020304" pitchFamily="18" charset="0"/>
                <a:cs typeface="Times New Roman" panose="02020603050405020304" pitchFamily="18" charset="0"/>
              </a:rPr>
              <a:t> 7 </a:t>
            </a:r>
            <a:r>
              <a:rPr lang="ru-RU" dirty="0" err="1">
                <a:latin typeface="Times New Roman" panose="02020603050405020304" pitchFamily="18" charset="0"/>
                <a:cs typeface="Times New Roman" panose="02020603050405020304" pitchFamily="18" charset="0"/>
              </a:rPr>
              <a:t>шілдеде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Ішкі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Ордада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ресми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түрде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Бөкей</a:t>
            </a:r>
            <a:r>
              <a:rPr lang="ru-RU" dirty="0">
                <a:latin typeface="Times New Roman" panose="02020603050405020304" pitchFamily="18" charset="0"/>
                <a:cs typeface="Times New Roman" panose="02020603050405020304" pitchFamily="18" charset="0"/>
              </a:rPr>
              <a:t> хан </a:t>
            </a:r>
            <a:r>
              <a:rPr lang="ru-RU" dirty="0" err="1">
                <a:latin typeface="Times New Roman" panose="02020603050405020304" pitchFamily="18" charset="0"/>
                <a:cs typeface="Times New Roman" panose="02020603050405020304" pitchFamily="18" charset="0"/>
              </a:rPr>
              <a:t>болып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жарияланды</a:t>
            </a:r>
            <a:r>
              <a:rPr lang="ru-RU" dirty="0" smtClean="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ХІХ </a:t>
            </a:r>
            <a:r>
              <a:rPr lang="ru-RU" dirty="0" err="1">
                <a:latin typeface="Times New Roman" panose="02020603050405020304" pitchFamily="18" charset="0"/>
                <a:cs typeface="Times New Roman" panose="02020603050405020304" pitchFamily="18" charset="0"/>
              </a:rPr>
              <a:t>ғасырдың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екінші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ширегінде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Бекей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хандығында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баласы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Жәңгір</a:t>
            </a:r>
            <a:r>
              <a:rPr lang="ru-RU" dirty="0">
                <a:latin typeface="Times New Roman" panose="02020603050405020304" pitchFamily="18" charset="0"/>
                <a:cs typeface="Times New Roman" panose="02020603050405020304" pitchFamily="18" charset="0"/>
              </a:rPr>
              <a:t> хан (1824-1845) </a:t>
            </a:r>
            <a:r>
              <a:rPr lang="ru-RU" dirty="0" err="1">
                <a:latin typeface="Times New Roman" panose="02020603050405020304" pitchFamily="18" charset="0"/>
                <a:cs typeface="Times New Roman" panose="02020603050405020304" pitchFamily="18" charset="0"/>
              </a:rPr>
              <a:t>билігі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жерге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меншік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пайда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Жәңгір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ханның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иелігінде</a:t>
            </a:r>
            <a:r>
              <a:rPr lang="ru-RU" dirty="0">
                <a:latin typeface="Times New Roman" panose="02020603050405020304" pitchFamily="18" charset="0"/>
                <a:cs typeface="Times New Roman" panose="02020603050405020304" pitchFamily="18" charset="0"/>
              </a:rPr>
              <a:t> 400 </a:t>
            </a:r>
            <a:r>
              <a:rPr lang="ru-RU" dirty="0" err="1">
                <a:latin typeface="Times New Roman" panose="02020603050405020304" pitchFamily="18" charset="0"/>
                <a:cs typeface="Times New Roman" panose="02020603050405020304" pitchFamily="18" charset="0"/>
              </a:rPr>
              <a:t>мың</a:t>
            </a:r>
            <a:r>
              <a:rPr lang="ru-RU" dirty="0">
                <a:latin typeface="Times New Roman" panose="02020603050405020304" pitchFamily="18" charset="0"/>
                <a:cs typeface="Times New Roman" panose="02020603050405020304" pitchFamily="18" charset="0"/>
              </a:rPr>
              <a:t> десятина (1 десятина - 1,6 га) </a:t>
            </a:r>
            <a:r>
              <a:rPr lang="ru-RU" dirty="0" err="1">
                <a:latin typeface="Times New Roman" panose="02020603050405020304" pitchFamily="18" charset="0"/>
                <a:cs typeface="Times New Roman" panose="02020603050405020304" pitchFamily="18" charset="0"/>
              </a:rPr>
              <a:t>жер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болды</a:t>
            </a:r>
            <a:r>
              <a:rPr lang="ru-RU" dirty="0">
                <a:latin typeface="Times New Roman" panose="02020603050405020304" pitchFamily="18" charset="0"/>
                <a:cs typeface="Times New Roman" panose="02020603050405020304" pitchFamily="18" charset="0"/>
              </a:rPr>
              <a:t>, ал </a:t>
            </a:r>
            <a:r>
              <a:rPr lang="ru-RU" dirty="0" err="1">
                <a:latin typeface="Times New Roman" panose="02020603050405020304" pitchFamily="18" charset="0"/>
                <a:cs typeface="Times New Roman" panose="02020603050405020304" pitchFamily="18" charset="0"/>
              </a:rPr>
              <a:t>оның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інісі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Меңдігерей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дәл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осындай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мөлшеріндегі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жайылымды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иеленді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Ордадағы</a:t>
            </a:r>
            <a:r>
              <a:rPr lang="ru-RU" dirty="0">
                <a:latin typeface="Times New Roman" panose="02020603050405020304" pitchFamily="18" charset="0"/>
                <a:cs typeface="Times New Roman" panose="02020603050405020304" pitchFamily="18" charset="0"/>
              </a:rPr>
              <a:t> 25-30 </a:t>
            </a:r>
            <a:r>
              <a:rPr lang="ru-RU" dirty="0" err="1">
                <a:latin typeface="Times New Roman" panose="02020603050405020304" pitchFamily="18" charset="0"/>
                <a:cs typeface="Times New Roman" panose="02020603050405020304" pitchFamily="18" charset="0"/>
              </a:rPr>
              <a:t>дәулетті</a:t>
            </a:r>
            <a:r>
              <a:rPr lang="ru-RU" dirty="0">
                <a:latin typeface="Times New Roman" panose="02020603050405020304" pitchFamily="18" charset="0"/>
                <a:cs typeface="Times New Roman" panose="02020603050405020304" pitchFamily="18" charset="0"/>
              </a:rPr>
              <a:t> бай </a:t>
            </a:r>
            <a:r>
              <a:rPr lang="ru-RU" dirty="0" err="1">
                <a:latin typeface="Times New Roman" panose="02020603050405020304" pitchFamily="18" charset="0"/>
                <a:cs typeface="Times New Roman" panose="02020603050405020304" pitchFamily="18" charset="0"/>
              </a:rPr>
              <a:t>отбасылары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хандықтың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барлық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жерінің</a:t>
            </a:r>
            <a:r>
              <a:rPr lang="ru-RU" dirty="0">
                <a:latin typeface="Times New Roman" panose="02020603050405020304" pitchFamily="18" charset="0"/>
                <a:cs typeface="Times New Roman" panose="02020603050405020304" pitchFamily="18" charset="0"/>
              </a:rPr>
              <a:t> 88%-</a:t>
            </a:r>
            <a:r>
              <a:rPr lang="ru-RU" dirty="0" err="1">
                <a:latin typeface="Times New Roman" panose="02020603050405020304" pitchFamily="18" charset="0"/>
                <a:cs typeface="Times New Roman" panose="02020603050405020304" pitchFamily="18" charset="0"/>
              </a:rPr>
              <a:t>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иелік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етті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Осындай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жағдайда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халықтың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үштен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жерсіз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қалды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Қарапайым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шаруалар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осындай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иелерінен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жерді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жалға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мәжбүр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Бөкей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хандығының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саяси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құрылымында</a:t>
            </a:r>
            <a:r>
              <a:rPr lang="ru-RU" dirty="0">
                <a:latin typeface="Times New Roman" panose="02020603050405020304" pitchFamily="18" charset="0"/>
                <a:cs typeface="Times New Roman" panose="02020603050405020304" pitchFamily="18" charset="0"/>
              </a:rPr>
              <a:t> да </a:t>
            </a:r>
            <a:r>
              <a:rPr lang="ru-RU" dirty="0" err="1">
                <a:latin typeface="Times New Roman" panose="02020603050405020304" pitchFamily="18" charset="0"/>
                <a:cs typeface="Times New Roman" panose="02020603050405020304" pitchFamily="18" charset="0"/>
              </a:rPr>
              <a:t>өзіндік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ерекшеліктері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Жәңгір</a:t>
            </a:r>
            <a:r>
              <a:rPr lang="ru-RU" dirty="0">
                <a:latin typeface="Times New Roman" panose="02020603050405020304" pitchFamily="18" charset="0"/>
                <a:cs typeface="Times New Roman" panose="02020603050405020304" pitchFamily="18" charset="0"/>
              </a:rPr>
              <a:t> хан </a:t>
            </a:r>
            <a:r>
              <a:rPr lang="ru-RU" dirty="0" err="1">
                <a:latin typeface="Times New Roman" panose="02020603050405020304" pitchFamily="18" charset="0"/>
                <a:cs typeface="Times New Roman" panose="02020603050405020304" pitchFamily="18" charset="0"/>
              </a:rPr>
              <a:t>тұсында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басыларын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ханға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жақын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адамдардан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патша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әкімшілігі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тағайындады</a:t>
            </a:r>
            <a:r>
              <a:rPr lang="ru-RU" dirty="0">
                <a:latin typeface="Times New Roman" panose="02020603050405020304" pitchFamily="18" charset="0"/>
                <a:cs typeface="Times New Roman" panose="02020603050405020304" pitchFamily="18" charset="0"/>
              </a:rPr>
              <a:t>. Сот </a:t>
            </a:r>
            <a:r>
              <a:rPr lang="ru-RU" dirty="0" err="1">
                <a:latin typeface="Times New Roman" panose="02020603050405020304" pitchFamily="18" charset="0"/>
                <a:cs typeface="Times New Roman" panose="02020603050405020304" pitchFamily="18" charset="0"/>
              </a:rPr>
              <a:t>жүйесі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Хандық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кеңестің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мүшелері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билердің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қолында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болды</a:t>
            </a:r>
            <a:r>
              <a:rPr lang="ru-RU" dirty="0">
                <a:latin typeface="Times New Roman" panose="02020603050405020304" pitchFamily="18" charset="0"/>
                <a:cs typeface="Times New Roman" panose="02020603050405020304" pitchFamily="18" charset="0"/>
              </a:rPr>
              <a:t>. Хан </a:t>
            </a:r>
            <a:r>
              <a:rPr lang="ru-RU" dirty="0" err="1">
                <a:latin typeface="Times New Roman" panose="02020603050405020304" pitchFamily="18" charset="0"/>
                <a:cs typeface="Times New Roman" panose="02020603050405020304" pitchFamily="18" charset="0"/>
              </a:rPr>
              <a:t>руларға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жайылымдарды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бекітіп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жерді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меншікке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басқару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әкімшілігі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сұлтандардан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тұратын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ханның</a:t>
            </a:r>
            <a:r>
              <a:rPr lang="ru-RU" dirty="0">
                <a:latin typeface="Times New Roman" panose="02020603050405020304" pitchFamily="18" charset="0"/>
                <a:cs typeface="Times New Roman" panose="02020603050405020304" pitchFamily="18" charset="0"/>
              </a:rPr>
              <a:t> он </a:t>
            </a:r>
            <a:r>
              <a:rPr lang="ru-RU" dirty="0" err="1">
                <a:latin typeface="Times New Roman" panose="02020603050405020304" pitchFamily="18" charset="0"/>
                <a:cs typeface="Times New Roman" panose="02020603050405020304" pitchFamily="18" charset="0"/>
              </a:rPr>
              <a:t>депутатынан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құралды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жергілікті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жерлердегі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мәселелерді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ханның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атынан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шешіп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отырды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Ханның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жанында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кеңесші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ұйым</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Хандық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кеңес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Оған</a:t>
            </a:r>
            <a:r>
              <a:rPr lang="ru-RU" dirty="0">
                <a:latin typeface="Times New Roman" panose="02020603050405020304" pitchFamily="18" charset="0"/>
                <a:cs typeface="Times New Roman" panose="02020603050405020304" pitchFamily="18" charset="0"/>
              </a:rPr>
              <a:t> 12 би - </a:t>
            </a:r>
            <a:r>
              <a:rPr lang="ru-RU" dirty="0" err="1">
                <a:latin typeface="Times New Roman" panose="02020603050405020304" pitchFamily="18" charset="0"/>
                <a:cs typeface="Times New Roman" panose="02020603050405020304" pitchFamily="18" charset="0"/>
              </a:rPr>
              <a:t>әрбір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көсемдерінен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адам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кірді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Олар</a:t>
            </a:r>
            <a:r>
              <a:rPr lang="ru-RU" dirty="0">
                <a:latin typeface="Times New Roman" panose="02020603050405020304" pitchFamily="18" charset="0"/>
                <a:cs typeface="Times New Roman" panose="02020603050405020304" pitchFamily="18" charset="0"/>
              </a:rPr>
              <a:t> Хан </a:t>
            </a:r>
            <a:r>
              <a:rPr lang="ru-RU" dirty="0" err="1">
                <a:latin typeface="Times New Roman" panose="02020603050405020304" pitchFamily="18" charset="0"/>
                <a:cs typeface="Times New Roman" panose="02020603050405020304" pitchFamily="18" charset="0"/>
              </a:rPr>
              <a:t>Ордасына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орналасты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Сонымен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қатар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әртүрлі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тапсырмаларды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орындайтын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жасауыл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қызметіндегі</a:t>
            </a:r>
            <a:r>
              <a:rPr lang="ru-RU" dirty="0">
                <a:latin typeface="Times New Roman" panose="02020603050405020304" pitchFamily="18" charset="0"/>
                <a:cs typeface="Times New Roman" panose="02020603050405020304" pitchFamily="18" charset="0"/>
              </a:rPr>
              <a:t> 12 </a:t>
            </a:r>
            <a:r>
              <a:rPr lang="ru-RU" dirty="0" err="1">
                <a:latin typeface="Times New Roman" panose="02020603050405020304" pitchFamily="18" charset="0"/>
                <a:cs typeface="Times New Roman" panose="02020603050405020304" pitchFamily="18" charset="0"/>
              </a:rPr>
              <a:t>ағаман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қызмет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атқарды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барлығын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тіпті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молданың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өзін</a:t>
            </a:r>
            <a:r>
              <a:rPr lang="ru-RU" dirty="0">
                <a:latin typeface="Times New Roman" panose="02020603050405020304" pitchFamily="18" charset="0"/>
                <a:cs typeface="Times New Roman" panose="02020603050405020304" pitchFamily="18" charset="0"/>
              </a:rPr>
              <a:t> де хан </a:t>
            </a:r>
            <a:r>
              <a:rPr lang="ru-RU" dirty="0" err="1">
                <a:latin typeface="Times New Roman" panose="02020603050405020304" pitchFamily="18" charset="0"/>
                <a:cs typeface="Times New Roman" panose="02020603050405020304" pitchFamily="18" charset="0"/>
              </a:rPr>
              <a:t>тағайындады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барлығы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тікелей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ханға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тәуелді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Сонымен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Жәңгір</a:t>
            </a:r>
            <a:r>
              <a:rPr lang="ru-RU" dirty="0">
                <a:latin typeface="Times New Roman" panose="02020603050405020304" pitchFamily="18" charset="0"/>
                <a:cs typeface="Times New Roman" panose="02020603050405020304" pitchFamily="18" charset="0"/>
              </a:rPr>
              <a:t> хан </a:t>
            </a:r>
            <a:r>
              <a:rPr lang="ru-RU" dirty="0" err="1">
                <a:latin typeface="Times New Roman" panose="02020603050405020304" pitchFamily="18" charset="0"/>
                <a:cs typeface="Times New Roman" panose="02020603050405020304" pitchFamily="18" charset="0"/>
              </a:rPr>
              <a:t>кезінде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бұрынғы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басқару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жүйесі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өзгеріп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Бөкей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хандығында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патша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өкіметінің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мүддесін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қамтамасыз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ете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алатын</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бюрократиялық</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ұйымдасқан</a:t>
            </a:r>
            <a:r>
              <a:rPr lang="ru-RU" dirty="0">
                <a:latin typeface="Times New Roman" panose="02020603050405020304" pitchFamily="18" charset="0"/>
                <a:cs typeface="Times New Roman" panose="02020603050405020304" pitchFamily="18" charset="0"/>
              </a:rPr>
              <a:t> аппарат </a:t>
            </a:r>
            <a:r>
              <a:rPr lang="ru-RU" dirty="0" err="1">
                <a:latin typeface="Times New Roman" panose="02020603050405020304" pitchFamily="18" charset="0"/>
                <a:cs typeface="Times New Roman" panose="02020603050405020304" pitchFamily="18" charset="0"/>
              </a:rPr>
              <a:t>қалыптасты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Қарапайым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жақты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қысымға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Жәңгір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ханның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мәселесі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бойынша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жүргізген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әділетсіз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саясаты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болса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екіншісі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патша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үкіметінің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отарлық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саясаты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Ордадағы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дағдарысымен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мөлшері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патша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чиновниктері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қазақ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халқының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қарапайым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азаматтық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құқықтарын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өрескел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бұзып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отырды</a:t>
            </a:r>
            <a:r>
              <a:rPr lang="ru-RU"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906939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253184"/>
          </a:xfrm>
        </p:spPr>
        <p:txBody>
          <a:bodyPr>
            <a:noAutofit/>
          </a:bodyPr>
          <a:lstStyle/>
          <a:p>
            <a:pPr algn="ctr"/>
            <a:r>
              <a:rPr lang="kk-KZ" sz="2400" dirty="0" smtClean="0"/>
              <a:t>7 бет</a:t>
            </a:r>
            <a:endParaRPr lang="ru-RU" sz="2400" dirty="0"/>
          </a:p>
        </p:txBody>
      </p:sp>
      <p:sp>
        <p:nvSpPr>
          <p:cNvPr id="3" name="Объект 2"/>
          <p:cNvSpPr>
            <a:spLocks noGrp="1"/>
          </p:cNvSpPr>
          <p:nvPr>
            <p:ph idx="1"/>
          </p:nvPr>
        </p:nvSpPr>
        <p:spPr>
          <a:xfrm>
            <a:off x="838199" y="618310"/>
            <a:ext cx="11066417" cy="5878284"/>
          </a:xfrm>
        </p:spPr>
        <p:txBody>
          <a:bodyPr>
            <a:normAutofit fontScale="85000" lnSpcReduction="10000"/>
          </a:bodyPr>
          <a:lstStyle/>
          <a:p>
            <a:pPr algn="just"/>
            <a:r>
              <a:rPr lang="ru-RU" dirty="0">
                <a:latin typeface="Times New Roman" panose="02020603050405020304" pitchFamily="18" charset="0"/>
                <a:cs typeface="Times New Roman" panose="02020603050405020304" pitchFamily="18" charset="0"/>
              </a:rPr>
              <a:t>1836 </a:t>
            </a:r>
            <a:r>
              <a:rPr lang="ru-RU" dirty="0" err="1">
                <a:latin typeface="Times New Roman" panose="02020603050405020304" pitchFamily="18" charset="0"/>
                <a:cs typeface="Times New Roman" panose="02020603050405020304" pitchFamily="18" charset="0"/>
              </a:rPr>
              <a:t>жылы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Беріш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руының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ағаманы</a:t>
            </a:r>
            <a:r>
              <a:rPr lang="ru-RU" dirty="0" smtClean="0">
                <a:latin typeface="Times New Roman" panose="02020603050405020304" pitchFamily="18" charset="0"/>
                <a:cs typeface="Times New Roman" panose="02020603050405020304" pitchFamily="18" charset="0"/>
              </a:rPr>
              <a:t>, батыр </a:t>
            </a:r>
            <a:r>
              <a:rPr lang="ru-RU" dirty="0" err="1">
                <a:latin typeface="Times New Roman" panose="02020603050405020304" pitchFamily="18" charset="0"/>
                <a:cs typeface="Times New Roman" panose="02020603050405020304" pitchFamily="18" charset="0"/>
              </a:rPr>
              <a:t>Исатай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Тайманұлының</a:t>
            </a:r>
            <a:r>
              <a:rPr lang="ru-RU" dirty="0">
                <a:latin typeface="Times New Roman" panose="02020603050405020304" pitchFamily="18" charset="0"/>
                <a:cs typeface="Times New Roman" panose="02020603050405020304" pitchFamily="18" charset="0"/>
              </a:rPr>
              <a:t> (1791-1838) </a:t>
            </a:r>
            <a:r>
              <a:rPr lang="ru-RU" dirty="0" err="1">
                <a:latin typeface="Times New Roman" panose="02020603050405020304" pitchFamily="18" charset="0"/>
                <a:cs typeface="Times New Roman" panose="02020603050405020304" pitchFamily="18" charset="0"/>
              </a:rPr>
              <a:t>басшылығымен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шаруалар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көтерілісі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басталды</a:t>
            </a:r>
            <a:r>
              <a:rPr lang="ru-RU" dirty="0">
                <a:latin typeface="Times New Roman" panose="02020603050405020304" pitchFamily="18" charset="0"/>
                <a:cs typeface="Times New Roman" panose="02020603050405020304" pitchFamily="18" charset="0"/>
              </a:rPr>
              <a:t>. Ал </a:t>
            </a:r>
            <a:r>
              <a:rPr lang="ru-RU" dirty="0" err="1">
                <a:latin typeface="Times New Roman" panose="02020603050405020304" pitchFamily="18" charset="0"/>
                <a:cs typeface="Times New Roman" panose="02020603050405020304" pitchFamily="18" charset="0"/>
              </a:rPr>
              <a:t>оның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серігі</a:t>
            </a:r>
            <a:r>
              <a:rPr lang="ru-RU" dirty="0">
                <a:latin typeface="Times New Roman" panose="02020603050405020304" pitchFamily="18" charset="0"/>
                <a:cs typeface="Times New Roman" panose="02020603050405020304" pitchFamily="18" charset="0"/>
              </a:rPr>
              <a:t> батыр </a:t>
            </a:r>
            <a:r>
              <a:rPr lang="ru-RU" dirty="0" err="1">
                <a:latin typeface="Times New Roman" panose="02020603050405020304" pitchFamily="18" charset="0"/>
                <a:cs typeface="Times New Roman" panose="02020603050405020304" pitchFamily="18" charset="0"/>
              </a:rPr>
              <a:t>әрі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ақын</a:t>
            </a:r>
            <a:r>
              <a:rPr lang="ru-RU" dirty="0">
                <a:latin typeface="Times New Roman" panose="02020603050405020304" pitchFamily="18" charset="0"/>
                <a:cs typeface="Times New Roman" panose="02020603050405020304" pitchFamily="18" charset="0"/>
              </a:rPr>
              <a:t> Махамбет </a:t>
            </a:r>
            <a:r>
              <a:rPr lang="ru-RU" dirty="0" err="1">
                <a:latin typeface="Times New Roman" panose="02020603050405020304" pitchFamily="18" charset="0"/>
                <a:cs typeface="Times New Roman" panose="02020603050405020304" pitchFamily="18" charset="0"/>
              </a:rPr>
              <a:t>Өтемісұлы</a:t>
            </a:r>
            <a:r>
              <a:rPr lang="ru-RU" dirty="0">
                <a:latin typeface="Times New Roman" panose="02020603050405020304" pitchFamily="18" charset="0"/>
                <a:cs typeface="Times New Roman" panose="02020603050405020304" pitchFamily="18" charset="0"/>
              </a:rPr>
              <a:t> (1804-1846) </a:t>
            </a:r>
            <a:r>
              <a:rPr lang="ru-RU" dirty="0" err="1">
                <a:latin typeface="Times New Roman" panose="02020603050405020304" pitchFamily="18" charset="0"/>
                <a:cs typeface="Times New Roman" panose="02020603050405020304" pitchFamily="18" charset="0"/>
              </a:rPr>
              <a:t>болды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Исатай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Тайманұлы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ауыл-ауылды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аралап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казактар</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байлардың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жерлерін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тартып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шақырды</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Көтеріліс</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аймақтарда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хандық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билік</a:t>
            </a:r>
            <a:r>
              <a:rPr lang="ru-RU" dirty="0">
                <a:latin typeface="Times New Roman" panose="02020603050405020304" pitchFamily="18" charset="0"/>
                <a:cs typeface="Times New Roman" panose="02020603050405020304" pitchFamily="18" charset="0"/>
              </a:rPr>
              <a:t> пен </a:t>
            </a:r>
            <a:r>
              <a:rPr lang="ru-RU" dirty="0" err="1">
                <a:latin typeface="Times New Roman" panose="02020603050405020304" pitchFamily="18" charset="0"/>
                <a:cs typeface="Times New Roman" panose="02020603050405020304" pitchFamily="18" charset="0"/>
              </a:rPr>
              <a:t>отарлық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әкімшіліктің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қызметін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тоқтатып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тастады</a:t>
            </a:r>
            <a:r>
              <a:rPr lang="ru-RU" dirty="0">
                <a:latin typeface="Times New Roman" panose="02020603050405020304" pitchFamily="18" charset="0"/>
                <a:cs typeface="Times New Roman" panose="02020603050405020304" pitchFamily="18" charset="0"/>
              </a:rPr>
              <a:t>. 1837 </a:t>
            </a:r>
            <a:r>
              <a:rPr lang="ru-RU" dirty="0" err="1">
                <a:latin typeface="Times New Roman" panose="02020603050405020304" pitchFamily="18" charset="0"/>
                <a:cs typeface="Times New Roman" panose="02020603050405020304" pitchFamily="18" charset="0"/>
              </a:rPr>
              <a:t>жылдың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жазы</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күзінде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кетерілісшілердің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Жәңгір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ханға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қолдау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көрсеткен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ауылдарға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шабуылдары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басталды</a:t>
            </a:r>
            <a:r>
              <a:rPr lang="ru-RU" dirty="0">
                <a:latin typeface="Times New Roman" panose="02020603050405020304" pitchFamily="18" charset="0"/>
                <a:cs typeface="Times New Roman" panose="02020603050405020304" pitchFamily="18" charset="0"/>
              </a:rPr>
              <a:t>. 1837 </a:t>
            </a:r>
            <a:r>
              <a:rPr lang="ru-RU" dirty="0" err="1">
                <a:latin typeface="Times New Roman" panose="02020603050405020304" pitchFamily="18" charset="0"/>
                <a:cs typeface="Times New Roman" panose="02020603050405020304" pitchFamily="18" charset="0"/>
              </a:rPr>
              <a:t>жылы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қазанда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Исатай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Тайманұлы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Жәңгір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ханның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ордасын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қоршауға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жөнінде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шешім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қабылдайды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Көтерілісшілер</a:t>
            </a:r>
            <a:r>
              <a:rPr lang="ru-RU" dirty="0">
                <a:latin typeface="Times New Roman" panose="02020603050405020304" pitchFamily="18" charset="0"/>
                <a:cs typeface="Times New Roman" panose="02020603050405020304" pitchFamily="18" charset="0"/>
              </a:rPr>
              <a:t> саны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кезде</a:t>
            </a:r>
            <a:r>
              <a:rPr lang="ru-RU" dirty="0">
                <a:latin typeface="Times New Roman" panose="02020603050405020304" pitchFamily="18" charset="0"/>
                <a:cs typeface="Times New Roman" panose="02020603050405020304" pitchFamily="18" charset="0"/>
              </a:rPr>
              <a:t> 2 </a:t>
            </a:r>
            <a:r>
              <a:rPr lang="ru-RU" dirty="0" err="1">
                <a:latin typeface="Times New Roman" panose="02020603050405020304" pitchFamily="18" charset="0"/>
                <a:cs typeface="Times New Roman" panose="02020603050405020304" pitchFamily="18" charset="0"/>
              </a:rPr>
              <a:t>мың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адамға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жеткен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Көтерілісті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басуға</a:t>
            </a:r>
            <a:r>
              <a:rPr lang="ru-RU" dirty="0">
                <a:latin typeface="Times New Roman" panose="02020603050405020304" pitchFamily="18" charset="0"/>
                <a:cs typeface="Times New Roman" panose="02020603050405020304" pitchFamily="18" charset="0"/>
              </a:rPr>
              <a:t> подполковник К. </a:t>
            </a:r>
            <a:r>
              <a:rPr lang="ru-RU" dirty="0" err="1">
                <a:latin typeface="Times New Roman" panose="02020603050405020304" pitchFamily="18" charset="0"/>
                <a:cs typeface="Times New Roman" panose="02020603050405020304" pitchFamily="18" charset="0"/>
              </a:rPr>
              <a:t>Гекке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басқарған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астрахандық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Жайық</a:t>
            </a:r>
            <a:r>
              <a:rPr lang="ru-RU" dirty="0">
                <a:latin typeface="Times New Roman" panose="02020603050405020304" pitchFamily="18" charset="0"/>
                <a:cs typeface="Times New Roman" panose="02020603050405020304" pitchFamily="18" charset="0"/>
              </a:rPr>
              <a:t> казак </a:t>
            </a:r>
            <a:r>
              <a:rPr lang="ru-RU" dirty="0" err="1">
                <a:latin typeface="Times New Roman" panose="02020603050405020304" pitchFamily="18" charset="0"/>
                <a:cs typeface="Times New Roman" panose="02020603050405020304" pitchFamily="18" charset="0"/>
              </a:rPr>
              <a:t>отрядтары</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екі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зеңбірегі</a:t>
            </a:r>
            <a:r>
              <a:rPr lang="ru-RU" dirty="0">
                <a:latin typeface="Times New Roman" panose="02020603050405020304" pitchFamily="18" charset="0"/>
                <a:cs typeface="Times New Roman" panose="02020603050405020304" pitchFamily="18" charset="0"/>
              </a:rPr>
              <a:t> бар хан </a:t>
            </a:r>
            <a:r>
              <a:rPr lang="ru-RU" dirty="0" err="1">
                <a:latin typeface="Times New Roman" panose="02020603050405020304" pitchFamily="18" charset="0"/>
                <a:cs typeface="Times New Roman" panose="02020603050405020304" pitchFamily="18" charset="0"/>
              </a:rPr>
              <a:t>жасағынан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құрылған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барлығы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мыңнан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астам</a:t>
            </a:r>
            <a:r>
              <a:rPr lang="ru-RU" dirty="0">
                <a:latin typeface="Times New Roman" panose="02020603050405020304" pitchFamily="18" charset="0"/>
                <a:cs typeface="Times New Roman" panose="02020603050405020304" pitchFamily="18" charset="0"/>
              </a:rPr>
              <a:t> солдаты бар </a:t>
            </a:r>
            <a:r>
              <a:rPr lang="ru-RU" dirty="0" err="1">
                <a:latin typeface="Times New Roman" panose="02020603050405020304" pitchFamily="18" charset="0"/>
                <a:cs typeface="Times New Roman" panose="02020603050405020304" pitchFamily="18" charset="0"/>
              </a:rPr>
              <a:t>ірі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қарулы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күш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жіберілді</a:t>
            </a:r>
            <a:r>
              <a:rPr lang="ru-RU" dirty="0">
                <a:latin typeface="Times New Roman" panose="02020603050405020304" pitchFamily="18" charset="0"/>
                <a:cs typeface="Times New Roman" panose="02020603050405020304" pitchFamily="18" charset="0"/>
              </a:rPr>
              <a:t>. 1838 </a:t>
            </a:r>
            <a:r>
              <a:rPr lang="ru-RU" dirty="0" err="1">
                <a:latin typeface="Times New Roman" panose="02020603050405020304" pitchFamily="18" charset="0"/>
                <a:cs typeface="Times New Roman" panose="02020603050405020304" pitchFamily="18" charset="0"/>
              </a:rPr>
              <a:t>жылы</a:t>
            </a:r>
            <a:r>
              <a:rPr lang="ru-RU" dirty="0">
                <a:latin typeface="Times New Roman" panose="02020603050405020304" pitchFamily="18" charset="0"/>
                <a:cs typeface="Times New Roman" panose="02020603050405020304" pitchFamily="18" charset="0"/>
              </a:rPr>
              <a:t> 12 </a:t>
            </a:r>
            <a:r>
              <a:rPr lang="ru-RU" dirty="0" err="1">
                <a:latin typeface="Times New Roman" panose="02020603050405020304" pitchFamily="18" charset="0"/>
                <a:cs typeface="Times New Roman" panose="02020603050405020304" pitchFamily="18" charset="0"/>
              </a:rPr>
              <a:t>шілдеде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Қиыл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өзені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бойындағы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Ақбұлақ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жерде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шешуші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шайқас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Шайқаста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көтерілісшілердің</a:t>
            </a:r>
            <a:r>
              <a:rPr lang="ru-RU" dirty="0">
                <a:latin typeface="Times New Roman" panose="02020603050405020304" pitchFamily="18" charset="0"/>
                <a:cs typeface="Times New Roman" panose="02020603050405020304" pitchFamily="18" charset="0"/>
              </a:rPr>
              <a:t> 500 </a:t>
            </a:r>
            <a:r>
              <a:rPr lang="ru-RU" dirty="0" err="1">
                <a:latin typeface="Times New Roman" panose="02020603050405020304" pitchFamily="18" charset="0"/>
                <a:cs typeface="Times New Roman" panose="02020603050405020304" pitchFamily="18" charset="0"/>
              </a:rPr>
              <a:t>жуық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адамы</a:t>
            </a:r>
            <a:r>
              <a:rPr lang="ru-RU" dirty="0">
                <a:latin typeface="Times New Roman" panose="02020603050405020304" pitchFamily="18" charset="0"/>
                <a:cs typeface="Times New Roman" panose="02020603050405020304" pitchFamily="18" charset="0"/>
              </a:rPr>
              <a:t> бар </a:t>
            </a:r>
            <a:r>
              <a:rPr lang="ru-RU" dirty="0" err="1">
                <a:latin typeface="Times New Roman" panose="02020603050405020304" pitchFamily="18" charset="0"/>
                <a:cs typeface="Times New Roman" panose="02020603050405020304" pitchFamily="18" charset="0"/>
              </a:rPr>
              <a:t>негізгі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тобы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талқандалды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Исатай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Тайманұлының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өзі</a:t>
            </a:r>
            <a:r>
              <a:rPr lang="ru-RU" dirty="0">
                <a:latin typeface="Times New Roman" panose="02020603050405020304" pitchFamily="18" charset="0"/>
                <a:cs typeface="Times New Roman" panose="02020603050405020304" pitchFamily="18" charset="0"/>
              </a:rPr>
              <a:t> де </a:t>
            </a:r>
            <a:r>
              <a:rPr lang="ru-RU" dirty="0" err="1">
                <a:latin typeface="Times New Roman" panose="02020603050405020304" pitchFamily="18" charset="0"/>
                <a:cs typeface="Times New Roman" panose="02020603050405020304" pitchFamily="18" charset="0"/>
              </a:rPr>
              <a:t>қаза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тапты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Ақбұлақ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шайқасынан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кейін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шаруалардың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қарсылығы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бәсеңдей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бастады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Жазалаушы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отрядтар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көтеріліске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қатысушыларды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аяусыз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жазалауға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кірісті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ауыр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соққыға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жығып</a:t>
            </a:r>
            <a:r>
              <a:rPr lang="ru-RU" dirty="0">
                <a:latin typeface="Times New Roman" panose="02020603050405020304" pitchFamily="18" charset="0"/>
                <a:cs typeface="Times New Roman" panose="02020603050405020304" pitchFamily="18" charset="0"/>
              </a:rPr>
              <a:t>, мал-</a:t>
            </a:r>
            <a:r>
              <a:rPr lang="ru-RU" dirty="0" err="1">
                <a:latin typeface="Times New Roman" panose="02020603050405020304" pitchFamily="18" charset="0"/>
                <a:cs typeface="Times New Roman" panose="02020603050405020304" pitchFamily="18" charset="0"/>
              </a:rPr>
              <a:t>мүліктерін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тәркіледі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өмірлік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аударылды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каторгапық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жұмысқа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жіберілді</a:t>
            </a:r>
            <a:r>
              <a:rPr lang="ru-RU" dirty="0">
                <a:latin typeface="Times New Roman" panose="02020603050405020304" pitchFamily="18" charset="0"/>
                <a:cs typeface="Times New Roman" panose="02020603050405020304" pitchFamily="18" charset="0"/>
              </a:rPr>
              <a:t>. 1836-1838 </a:t>
            </a:r>
            <a:r>
              <a:rPr lang="ru-RU" dirty="0" err="1">
                <a:latin typeface="Times New Roman" panose="02020603050405020304" pitchFamily="18" charset="0"/>
                <a:cs typeface="Times New Roman" panose="02020603050405020304" pitchFamily="18" charset="0"/>
              </a:rPr>
              <a:t>жылдары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Исатай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Тайманұлы</a:t>
            </a:r>
            <a:r>
              <a:rPr lang="ru-RU" dirty="0">
                <a:latin typeface="Times New Roman" panose="02020603050405020304" pitchFamily="18" charset="0"/>
                <a:cs typeface="Times New Roman" panose="02020603050405020304" pitchFamily="18" charset="0"/>
              </a:rPr>
              <a:t> мен Махамбет </a:t>
            </a:r>
            <a:r>
              <a:rPr lang="ru-RU" dirty="0" err="1">
                <a:latin typeface="Times New Roman" panose="02020603050405020304" pitchFamily="18" charset="0"/>
                <a:cs typeface="Times New Roman" panose="02020603050405020304" pitchFamily="18" charset="0"/>
              </a:rPr>
              <a:t>Өтемісұлы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басқарған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көтеріліс</a:t>
            </a:r>
            <a:r>
              <a:rPr lang="ru-RU" dirty="0">
                <a:latin typeface="Times New Roman" panose="02020603050405020304" pitchFamily="18" charset="0"/>
                <a:cs typeface="Times New Roman" panose="02020603050405020304" pitchFamily="18" charset="0"/>
              </a:rPr>
              <a:t> те </a:t>
            </a:r>
            <a:r>
              <a:rPr lang="ru-RU" dirty="0" err="1">
                <a:latin typeface="Times New Roman" panose="02020603050405020304" pitchFamily="18" charset="0"/>
                <a:cs typeface="Times New Roman" panose="02020603050405020304" pitchFamily="18" charset="0"/>
              </a:rPr>
              <a:t>осылайша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жеңіліспен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аяқталды</a:t>
            </a:r>
            <a:r>
              <a:rPr lang="ru-RU" dirty="0">
                <a:latin typeface="Times New Roman" panose="02020603050405020304" pitchFamily="18" charset="0"/>
                <a:cs typeface="Times New Roman" panose="02020603050405020304" pitchFamily="18" charset="0"/>
              </a:rPr>
              <a:t>.</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590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357686"/>
          </a:xfrm>
        </p:spPr>
        <p:txBody>
          <a:bodyPr>
            <a:noAutofit/>
          </a:bodyPr>
          <a:lstStyle/>
          <a:p>
            <a:pPr algn="ctr"/>
            <a:r>
              <a:rPr lang="kk-KZ" sz="2400" dirty="0" smtClean="0">
                <a:latin typeface="Times New Roman" panose="02020603050405020304" pitchFamily="18" charset="0"/>
                <a:cs typeface="Times New Roman" panose="02020603050405020304" pitchFamily="18" charset="0"/>
              </a:rPr>
              <a:t>8 бет</a:t>
            </a: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199" y="722812"/>
            <a:ext cx="10996749" cy="5454151"/>
          </a:xfrm>
        </p:spPr>
        <p:txBody>
          <a:bodyPr>
            <a:normAutofit fontScale="77500" lnSpcReduction="20000"/>
          </a:bodyPr>
          <a:lstStyle/>
          <a:p>
            <a:r>
              <a:rPr lang="ru-RU" b="1" dirty="0" err="1"/>
              <a:t>Жоламан</a:t>
            </a:r>
            <a:r>
              <a:rPr lang="ru-RU" b="1" dirty="0"/>
              <a:t> </a:t>
            </a:r>
            <a:r>
              <a:rPr lang="ru-RU" b="1" dirty="0" err="1"/>
              <a:t>Тіленшіұлы</a:t>
            </a:r>
            <a:r>
              <a:rPr lang="ru-RU" b="1" dirty="0"/>
              <a:t> </a:t>
            </a:r>
            <a:r>
              <a:rPr lang="ru-RU" b="1" dirty="0" err="1"/>
              <a:t>және</a:t>
            </a:r>
            <a:r>
              <a:rPr lang="ru-RU" b="1" dirty="0"/>
              <a:t> </a:t>
            </a:r>
            <a:r>
              <a:rPr lang="ru-RU" b="1" dirty="0" err="1"/>
              <a:t>Саржан</a:t>
            </a:r>
            <a:r>
              <a:rPr lang="ru-RU" b="1" dirty="0"/>
              <a:t> </a:t>
            </a:r>
            <a:r>
              <a:rPr lang="ru-RU" b="1" dirty="0" err="1"/>
              <a:t>Қасымұлы</a:t>
            </a:r>
            <a:r>
              <a:rPr lang="ru-RU" b="1" dirty="0"/>
              <a:t> </a:t>
            </a:r>
            <a:r>
              <a:rPr lang="ru-RU" b="1" dirty="0" err="1"/>
              <a:t>бастаған</a:t>
            </a:r>
            <a:r>
              <a:rPr lang="ru-RU" b="1" dirty="0"/>
              <a:t> </a:t>
            </a:r>
            <a:r>
              <a:rPr lang="ru-RU" b="1" dirty="0" err="1"/>
              <a:t>көтерілістер</a:t>
            </a:r>
            <a:endParaRPr lang="ru-RU" dirty="0"/>
          </a:p>
          <a:p>
            <a:pPr algn="just"/>
            <a:r>
              <a:rPr lang="ru-RU" dirty="0"/>
              <a:t> </a:t>
            </a:r>
            <a:r>
              <a:rPr lang="ru-RU" dirty="0">
                <a:latin typeface="Times New Roman" panose="02020603050405020304" pitchFamily="18" charset="0"/>
                <a:cs typeface="Times New Roman" panose="02020603050405020304" pitchFamily="18" charset="0"/>
              </a:rPr>
              <a:t>ХІХ </a:t>
            </a:r>
            <a:r>
              <a:rPr lang="ru-RU" dirty="0" err="1">
                <a:latin typeface="Times New Roman" panose="02020603050405020304" pitchFamily="18" charset="0"/>
                <a:cs typeface="Times New Roman" panose="02020603050405020304" pitchFamily="18" charset="0"/>
              </a:rPr>
              <a:t>ғасырдың</a:t>
            </a:r>
            <a:r>
              <a:rPr lang="ru-RU" dirty="0">
                <a:latin typeface="Times New Roman" panose="02020603050405020304" pitchFamily="18" charset="0"/>
                <a:cs typeface="Times New Roman" panose="02020603050405020304" pitchFamily="18" charset="0"/>
              </a:rPr>
              <a:t> 20-жылдарында </a:t>
            </a:r>
            <a:r>
              <a:rPr lang="ru-RU" dirty="0" err="1">
                <a:latin typeface="Times New Roman" panose="02020603050405020304" pitchFamily="18" charset="0"/>
                <a:cs typeface="Times New Roman" panose="02020603050405020304" pitchFamily="18" charset="0"/>
              </a:rPr>
              <a:t>Елек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өзенінің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бойына</a:t>
            </a:r>
            <a:r>
              <a:rPr lang="ru-RU" dirty="0">
                <a:latin typeface="Times New Roman" panose="02020603050405020304" pitchFamily="18" charset="0"/>
                <a:cs typeface="Times New Roman" panose="02020603050405020304" pitchFamily="18" charset="0"/>
              </a:rPr>
              <a:t> 29 </a:t>
            </a:r>
            <a:r>
              <a:rPr lang="ru-RU" dirty="0" err="1">
                <a:latin typeface="Times New Roman" panose="02020603050405020304" pitchFamily="18" charset="0"/>
                <a:cs typeface="Times New Roman" panose="02020603050405020304" pitchFamily="18" charset="0"/>
              </a:rPr>
              <a:t>бекіністен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тұратын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Жаңа-Елек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әскери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желісі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салынды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Жайық</a:t>
            </a:r>
            <a:r>
              <a:rPr lang="ru-RU" dirty="0">
                <a:latin typeface="Times New Roman" panose="02020603050405020304" pitchFamily="18" charset="0"/>
                <a:cs typeface="Times New Roman" panose="02020603050405020304" pitchFamily="18" charset="0"/>
              </a:rPr>
              <a:t> пен </a:t>
            </a:r>
            <a:r>
              <a:rPr lang="ru-RU" dirty="0" err="1">
                <a:latin typeface="Times New Roman" panose="02020603050405020304" pitchFamily="18" charset="0"/>
                <a:cs typeface="Times New Roman" panose="02020603050405020304" pitchFamily="18" charset="0"/>
              </a:rPr>
              <a:t>Елек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бойындағы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жүздің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табын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руының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шұрайлы</a:t>
            </a:r>
            <a:r>
              <a:rPr lang="ru-RU" dirty="0">
                <a:latin typeface="Times New Roman" panose="02020603050405020304" pitchFamily="18" charset="0"/>
                <a:cs typeface="Times New Roman" panose="02020603050405020304" pitchFamily="18" charset="0"/>
              </a:rPr>
              <a:t> 7 </a:t>
            </a:r>
            <a:r>
              <a:rPr lang="ru-RU" dirty="0" err="1">
                <a:latin typeface="Times New Roman" panose="02020603050405020304" pitchFamily="18" charset="0"/>
                <a:cs typeface="Times New Roman" panose="02020603050405020304" pitchFamily="18" charset="0"/>
              </a:rPr>
              <a:t>мың</a:t>
            </a:r>
            <a:r>
              <a:rPr lang="ru-RU" dirty="0">
                <a:latin typeface="Times New Roman" panose="02020603050405020304" pitchFamily="18" charset="0"/>
                <a:cs typeface="Times New Roman" panose="02020603050405020304" pitchFamily="18" charset="0"/>
              </a:rPr>
              <a:t> десятина </a:t>
            </a:r>
            <a:r>
              <a:rPr lang="ru-RU" dirty="0" err="1">
                <a:latin typeface="Times New Roman" panose="02020603050405020304" pitchFamily="18" charset="0"/>
                <a:cs typeface="Times New Roman" panose="02020603050405020304" pitchFamily="18" charset="0"/>
              </a:rPr>
              <a:t>жері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тартып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алынды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жерлерге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орыс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шаруалары</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казақ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әскері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орналаса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бастады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табын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руының</a:t>
            </a:r>
            <a:r>
              <a:rPr lang="ru-RU" dirty="0">
                <a:latin typeface="Times New Roman" panose="02020603050405020304" pitchFamily="18" charset="0"/>
                <a:cs typeface="Times New Roman" panose="02020603050405020304" pitchFamily="18" charset="0"/>
              </a:rPr>
              <a:t> батыры </a:t>
            </a:r>
            <a:r>
              <a:rPr lang="ru-RU" dirty="0" err="1">
                <a:latin typeface="Times New Roman" panose="02020603050405020304" pitchFamily="18" charset="0"/>
                <a:cs typeface="Times New Roman" panose="02020603050405020304" pitchFamily="18" charset="0"/>
              </a:rPr>
              <a:t>Жоламан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Тленшіұлы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бастаған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қазақтарының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көтерілісінің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негізгі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себебіне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айналған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еді</a:t>
            </a:r>
            <a:r>
              <a:rPr lang="ru-RU" dirty="0">
                <a:latin typeface="Times New Roman" panose="02020603050405020304" pitchFamily="18" charset="0"/>
                <a:cs typeface="Times New Roman" panose="02020603050405020304" pitchFamily="18" charset="0"/>
              </a:rPr>
              <a:t>. 1823 </a:t>
            </a:r>
            <a:r>
              <a:rPr lang="ru-RU" dirty="0" err="1">
                <a:latin typeface="Times New Roman" panose="02020603050405020304" pitchFamily="18" charset="0"/>
                <a:cs typeface="Times New Roman" panose="02020603050405020304" pitchFamily="18" charset="0"/>
              </a:rPr>
              <a:t>жылы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Жоламан</a:t>
            </a:r>
            <a:r>
              <a:rPr lang="ru-RU" dirty="0">
                <a:latin typeface="Times New Roman" panose="02020603050405020304" pitchFamily="18" charset="0"/>
                <a:cs typeface="Times New Roman" panose="02020603050405020304" pitchFamily="18" charset="0"/>
              </a:rPr>
              <a:t> батыр </a:t>
            </a:r>
            <a:r>
              <a:rPr lang="ru-RU" dirty="0" err="1">
                <a:latin typeface="Times New Roman" panose="02020603050405020304" pitchFamily="18" charset="0"/>
                <a:cs typeface="Times New Roman" panose="02020603050405020304" pitchFamily="18" charset="0"/>
              </a:rPr>
              <a:t>Ресейге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қарсы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күреске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шығатынын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жариялайды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себебін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Елек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өзені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бойына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тұрғызылған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әскери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мекемелер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бұрын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қазақтардың</a:t>
            </a:r>
            <a:r>
              <a:rPr lang="ru-RU" dirty="0">
                <a:latin typeface="Times New Roman" panose="02020603050405020304" pitchFamily="18" charset="0"/>
                <a:cs typeface="Times New Roman" panose="02020603050405020304" pitchFamily="18" charset="0"/>
              </a:rPr>
              <a:t> мал </a:t>
            </a:r>
            <a:r>
              <a:rPr lang="ru-RU" dirty="0" err="1">
                <a:latin typeface="Times New Roman" panose="02020603050405020304" pitchFamily="18" charset="0"/>
                <a:cs typeface="Times New Roman" panose="02020603050405020304" pitchFamily="18" charset="0"/>
              </a:rPr>
              <a:t>өсіруге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ыңғайлы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болды</a:t>
            </a:r>
            <a:r>
              <a:rPr lang="ru-RU" dirty="0">
                <a:latin typeface="Times New Roman" panose="02020603050405020304" pitchFamily="18" charset="0"/>
                <a:cs typeface="Times New Roman" panose="02020603050405020304" pitchFamily="18" charset="0"/>
              </a:rPr>
              <a:t>, ал </a:t>
            </a:r>
            <a:r>
              <a:rPr lang="ru-RU" dirty="0" err="1">
                <a:latin typeface="Times New Roman" panose="02020603050405020304" pitchFamily="18" charset="0"/>
                <a:cs typeface="Times New Roman" panose="02020603050405020304" pitchFamily="18" charset="0"/>
              </a:rPr>
              <a:t>енді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оларға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тақыр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далаға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көшуге</a:t>
            </a:r>
            <a:r>
              <a:rPr lang="ru-RU" dirty="0">
                <a:latin typeface="Times New Roman" panose="02020603050405020304" pitchFamily="18" charset="0"/>
                <a:cs typeface="Times New Roman" panose="02020603050405020304" pitchFamily="18" charset="0"/>
              </a:rPr>
              <a:t> тура </a:t>
            </a:r>
            <a:r>
              <a:rPr lang="ru-RU" dirty="0" err="1">
                <a:latin typeface="Times New Roman" panose="02020603050405020304" pitchFamily="18" charset="0"/>
                <a:cs typeface="Times New Roman" panose="02020603050405020304" pitchFamily="18" charset="0"/>
              </a:rPr>
              <a:t>келді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түсіндіреді</a:t>
            </a:r>
            <a:r>
              <a:rPr lang="ru-RU" dirty="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1835 </a:t>
            </a:r>
            <a:r>
              <a:rPr lang="ru-RU" dirty="0" err="1">
                <a:latin typeface="Times New Roman" panose="02020603050405020304" pitchFamily="18" charset="0"/>
                <a:cs typeface="Times New Roman" panose="02020603050405020304" pitchFamily="18" charset="0"/>
              </a:rPr>
              <a:t>жылы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Жоламан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Тіленшіұлының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көтерілісі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құлаш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бастады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отаршылыққа</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қарсы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сипат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Өйткені</a:t>
            </a:r>
            <a:r>
              <a:rPr lang="ru-RU" dirty="0">
                <a:latin typeface="Times New Roman" panose="02020603050405020304" pitchFamily="18" charset="0"/>
                <a:cs typeface="Times New Roman" panose="02020603050405020304" pitchFamily="18" charset="0"/>
              </a:rPr>
              <a:t>, 10 </a:t>
            </a:r>
            <a:r>
              <a:rPr lang="ru-RU" dirty="0" err="1">
                <a:latin typeface="Times New Roman" panose="02020603050405020304" pitchFamily="18" charset="0"/>
                <a:cs typeface="Times New Roman" panose="02020603050405020304" pitchFamily="18" charset="0"/>
              </a:rPr>
              <a:t>мың</a:t>
            </a:r>
            <a:r>
              <a:rPr lang="ru-RU" dirty="0">
                <a:latin typeface="Times New Roman" panose="02020603050405020304" pitchFamily="18" charset="0"/>
                <a:cs typeface="Times New Roman" panose="02020603050405020304" pitchFamily="18" charset="0"/>
              </a:rPr>
              <a:t> км: </a:t>
            </a:r>
            <a:r>
              <a:rPr lang="ru-RU" dirty="0" err="1">
                <a:latin typeface="Times New Roman" panose="02020603050405020304" pitchFamily="18" charset="0"/>
                <a:cs typeface="Times New Roman" panose="02020603050405020304" pitchFamily="18" charset="0"/>
              </a:rPr>
              <a:t>құрайтын</a:t>
            </a:r>
            <a:r>
              <a:rPr lang="ru-RU" dirty="0">
                <a:latin typeface="Times New Roman" panose="02020603050405020304" pitchFamily="18" charset="0"/>
                <a:cs typeface="Times New Roman" panose="02020603050405020304" pitchFamily="18" charset="0"/>
              </a:rPr>
              <a:t> Ор мен </a:t>
            </a:r>
            <a:r>
              <a:rPr lang="ru-RU" dirty="0" err="1">
                <a:latin typeface="Times New Roman" panose="02020603050405020304" pitchFamily="18" charset="0"/>
                <a:cs typeface="Times New Roman" panose="02020603050405020304" pitchFamily="18" charset="0"/>
              </a:rPr>
              <a:t>Тройцк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бекіністері</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арасындағы</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жерлердің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тартып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алынуына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байланысты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қазақтың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жағалбайлы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жаппас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алшын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арғын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қыпшақ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рулары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көтеріліп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Жоламан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батырға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қолдау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білдіре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бастаған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аймақтағы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рулардың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жағдайы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қиындап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кетті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еріксіз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шекаралық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жерлерге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жақын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көшуге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мәжбүр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болды</a:t>
            </a:r>
            <a:r>
              <a:rPr lang="ru-RU" dirty="0">
                <a:latin typeface="Times New Roman" panose="02020603050405020304" pitchFamily="18" charset="0"/>
                <a:cs typeface="Times New Roman" panose="02020603050405020304" pitchFamily="18" charset="0"/>
              </a:rPr>
              <a:t>. Ал оп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үлкен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көлемде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ақы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телеп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отырды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Қазақтар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мұндай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әдіпетсіздікке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наразылықтарын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білдіріп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желіпер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бойындағы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бекіністерге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сауда</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керуен-деріне</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шабуыл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жасай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бастады</a:t>
            </a:r>
            <a:r>
              <a:rPr lang="ru-RU" dirty="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1837 </a:t>
            </a:r>
            <a:r>
              <a:rPr lang="ru-RU" dirty="0" err="1">
                <a:latin typeface="Times New Roman" panose="02020603050405020304" pitchFamily="18" charset="0"/>
                <a:cs typeface="Times New Roman" panose="02020603050405020304" pitchFamily="18" charset="0"/>
              </a:rPr>
              <a:t>жылы</a:t>
            </a:r>
            <a:r>
              <a:rPr lang="ru-RU" dirty="0">
                <a:latin typeface="Times New Roman" panose="02020603050405020304" pitchFamily="18" charset="0"/>
                <a:cs typeface="Times New Roman" panose="02020603050405020304" pitchFamily="18" charset="0"/>
              </a:rPr>
              <a:t> Орта </a:t>
            </a:r>
            <a:r>
              <a:rPr lang="ru-RU" dirty="0" err="1">
                <a:latin typeface="Times New Roman" panose="02020603050405020304" pitchFamily="18" charset="0"/>
                <a:cs typeface="Times New Roman" panose="02020603050405020304" pitchFamily="18" charset="0"/>
              </a:rPr>
              <a:t>жүзде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Кенесары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Қасымұлының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басшылығымен</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көтеріліс</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басталған</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Жоламан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Тіленшіұлы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бірден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қолдау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көрсетті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руларының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біразын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біріктіріп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Кенесары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көтерілісіне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қосылуға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шақырды</a:t>
            </a:r>
            <a:r>
              <a:rPr lang="ru-RU" dirty="0">
                <a:latin typeface="Times New Roman" panose="02020603050405020304" pitchFamily="18" charset="0"/>
                <a:cs typeface="Times New Roman" panose="02020603050405020304" pitchFamily="18" charset="0"/>
              </a:rPr>
              <a:t>. 1838 </a:t>
            </a:r>
            <a:r>
              <a:rPr lang="ru-RU" dirty="0" err="1">
                <a:latin typeface="Times New Roman" panose="02020603050405020304" pitchFamily="18" charset="0"/>
                <a:cs typeface="Times New Roman" panose="02020603050405020304" pitchFamily="18" charset="0"/>
              </a:rPr>
              <a:t>жылы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Бакей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Ордасында</a:t>
            </a:r>
            <a:r>
              <a:rPr lang="ru-RU" dirty="0">
                <a:latin typeface="Times New Roman" panose="02020603050405020304" pitchFamily="18" charset="0"/>
                <a:cs typeface="Times New Roman" panose="02020603050405020304" pitchFamily="18" charset="0"/>
              </a:rPr>
              <a:t> И. </a:t>
            </a:r>
            <a:r>
              <a:rPr lang="ru-RU" dirty="0" err="1">
                <a:latin typeface="Times New Roman" panose="02020603050405020304" pitchFamily="18" charset="0"/>
                <a:cs typeface="Times New Roman" panose="02020603050405020304" pitchFamily="18" charset="0"/>
              </a:rPr>
              <a:t>Тайманұлы</a:t>
            </a:r>
            <a:r>
              <a:rPr lang="ru-RU" dirty="0">
                <a:latin typeface="Times New Roman" panose="02020603050405020304" pitchFamily="18" charset="0"/>
                <a:cs typeface="Times New Roman" panose="02020603050405020304" pitchFamily="18" charset="0"/>
              </a:rPr>
              <a:t> мен М. </a:t>
            </a:r>
            <a:r>
              <a:rPr lang="ru-RU" dirty="0" err="1">
                <a:latin typeface="Times New Roman" panose="02020603050405020304" pitchFamily="18" charset="0"/>
                <a:cs typeface="Times New Roman" panose="02020603050405020304" pitchFamily="18" charset="0"/>
              </a:rPr>
              <a:t>Өтемісұлы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бастаған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көтеріліс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жүріп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жатқан</a:t>
            </a:r>
            <a:r>
              <a:rPr lang="ru-RU" dirty="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2923247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199" y="312874"/>
            <a:ext cx="10515600" cy="279309"/>
          </a:xfrm>
        </p:spPr>
        <p:txBody>
          <a:bodyPr>
            <a:noAutofit/>
          </a:bodyPr>
          <a:lstStyle/>
          <a:p>
            <a:pPr algn="ctr"/>
            <a:r>
              <a:rPr lang="kk-KZ" sz="2400" dirty="0" smtClean="0">
                <a:latin typeface="Times New Roman" panose="02020603050405020304" pitchFamily="18" charset="0"/>
                <a:cs typeface="Times New Roman" panose="02020603050405020304" pitchFamily="18" charset="0"/>
              </a:rPr>
              <a:t>9 бет</a:t>
            </a: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199" y="783771"/>
            <a:ext cx="11031583" cy="5393192"/>
          </a:xfrm>
        </p:spPr>
        <p:txBody>
          <a:bodyPr>
            <a:normAutofit fontScale="85000" lnSpcReduction="20000"/>
          </a:bodyPr>
          <a:lstStyle/>
          <a:p>
            <a:pPr algn="just"/>
            <a:r>
              <a:rPr lang="ru-RU" dirty="0" err="1">
                <a:latin typeface="Times New Roman" panose="02020603050405020304" pitchFamily="18" charset="0"/>
                <a:cs typeface="Times New Roman" panose="02020603050405020304" pitchFamily="18" charset="0"/>
              </a:rPr>
              <a:t>Саржан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Қасымұлы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бастаған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көтерілістің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шығуына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түрткі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болған</a:t>
            </a:r>
            <a:r>
              <a:rPr lang="ru-RU" dirty="0">
                <a:latin typeface="Times New Roman" panose="02020603050405020304" pitchFamily="18" charset="0"/>
                <a:cs typeface="Times New Roman" panose="02020603050405020304" pitchFamily="18" charset="0"/>
              </a:rPr>
              <a:t> 1822 </a:t>
            </a:r>
            <a:r>
              <a:rPr lang="ru-RU" dirty="0" err="1">
                <a:latin typeface="Times New Roman" panose="02020603050405020304" pitchFamily="18" charset="0"/>
                <a:cs typeface="Times New Roman" panose="02020603050405020304" pitchFamily="18" charset="0"/>
              </a:rPr>
              <a:t>жылғы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Сібір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қырғыздары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туралы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Жарғының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енгізілуі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еді</a:t>
            </a:r>
            <a:r>
              <a:rPr lang="ru-RU" dirty="0">
                <a:latin typeface="Times New Roman" panose="02020603050405020304" pitchFamily="18" charset="0"/>
                <a:cs typeface="Times New Roman" panose="02020603050405020304" pitchFamily="18" charset="0"/>
              </a:rPr>
              <a:t>. 1824 </a:t>
            </a:r>
            <a:r>
              <a:rPr lang="ru-RU" dirty="0" err="1">
                <a:latin typeface="Times New Roman" panose="02020603050405020304" pitchFamily="18" charset="0"/>
                <a:cs typeface="Times New Roman" panose="02020603050405020304" pitchFamily="18" charset="0"/>
              </a:rPr>
              <a:t>жылы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Қазақ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даласында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алғашқы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округтық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приказдарды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ашу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екі</a:t>
            </a:r>
            <a:r>
              <a:rPr lang="ru-RU" dirty="0">
                <a:latin typeface="Times New Roman" panose="02020603050405020304" pitchFamily="18" charset="0"/>
                <a:cs typeface="Times New Roman" panose="02020603050405020304" pitchFamily="18" charset="0"/>
              </a:rPr>
              <a:t> экспедиция </a:t>
            </a:r>
            <a:r>
              <a:rPr lang="ru-RU" dirty="0" err="1">
                <a:latin typeface="Times New Roman" panose="02020603050405020304" pitchFamily="18" charset="0"/>
                <a:cs typeface="Times New Roman" panose="02020603050405020304" pitchFamily="18" charset="0"/>
              </a:rPr>
              <a:t>ұйымдастырылған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біріншісі</a:t>
            </a:r>
            <a:r>
              <a:rPr lang="ru-RU" dirty="0">
                <a:latin typeface="Times New Roman" panose="02020603050405020304" pitchFamily="18" charset="0"/>
                <a:cs typeface="Times New Roman" panose="02020603050405020304" pitchFamily="18" charset="0"/>
              </a:rPr>
              <a:t> полковник </a:t>
            </a:r>
            <a:r>
              <a:rPr lang="ru-RU" dirty="0" err="1">
                <a:latin typeface="Times New Roman" panose="02020603050405020304" pitchFamily="18" charset="0"/>
                <a:cs typeface="Times New Roman" panose="02020603050405020304" pitchFamily="18" charset="0"/>
              </a:rPr>
              <a:t>Броневскийдің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басқаруымен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Қарқаралыға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екіншісі</a:t>
            </a:r>
            <a:r>
              <a:rPr lang="ru-RU" dirty="0">
                <a:latin typeface="Times New Roman" panose="02020603050405020304" pitchFamily="18" charset="0"/>
                <a:cs typeface="Times New Roman" panose="02020603050405020304" pitchFamily="18" charset="0"/>
              </a:rPr>
              <a:t> полковник </a:t>
            </a:r>
            <a:r>
              <a:rPr lang="ru-RU" dirty="0" err="1">
                <a:latin typeface="Times New Roman" panose="02020603050405020304" pitchFamily="18" charset="0"/>
                <a:cs typeface="Times New Roman" panose="02020603050405020304" pitchFamily="18" charset="0"/>
              </a:rPr>
              <a:t>Григоровскийдің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жетекшілігімен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Көкшетауға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жіберілді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Броневский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экспедициясы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Қарқаралы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аймағына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жеткен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бойда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жергілікті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қазақтар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қарсы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бірден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күреске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шықты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Бірақ</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қазақтардың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қарсылықтарына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қарамастан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приказдар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ашыла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бастады</a:t>
            </a:r>
            <a:r>
              <a:rPr lang="ru-RU" dirty="0">
                <a:latin typeface="Times New Roman" panose="02020603050405020304" pitchFamily="18" charset="0"/>
                <a:cs typeface="Times New Roman" panose="02020603050405020304" pitchFamily="18" charset="0"/>
              </a:rPr>
              <a:t> 1824-1836 </a:t>
            </a:r>
            <a:r>
              <a:rPr lang="ru-RU" dirty="0" err="1">
                <a:latin typeface="Times New Roman" panose="02020603050405020304" pitchFamily="18" charset="0"/>
                <a:cs typeface="Times New Roman" panose="02020603050405020304" pitchFamily="18" charset="0"/>
              </a:rPr>
              <a:t>жылдар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аралығындағы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патша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үкіметінің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отарлық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саясатына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қарсы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көтеріліске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сұлтан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Саржан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Қасымұлы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жетекшілік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жасады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Саржан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Қасымұлы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округтық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приказдарды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жоюды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Қазақ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даласынан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орыс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әскерлерін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шығаруды</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және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бұрынғы</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қазақтың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дәстүрлі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заңдарын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қайта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орнатуды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тапап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етті</a:t>
            </a:r>
            <a:r>
              <a:rPr lang="ru-RU" dirty="0">
                <a:latin typeface="Times New Roman" panose="02020603050405020304" pitchFamily="18" charset="0"/>
                <a:cs typeface="Times New Roman" panose="02020603050405020304" pitchFamily="18" charset="0"/>
              </a:rPr>
              <a:t>. 1825-1826 </a:t>
            </a:r>
            <a:r>
              <a:rPr lang="ru-RU" dirty="0" err="1">
                <a:latin typeface="Times New Roman" panose="02020603050405020304" pitchFamily="18" charset="0"/>
                <a:cs typeface="Times New Roman" panose="02020603050405020304" pitchFamily="18" charset="0"/>
              </a:rPr>
              <a:t>жылдары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көтерілісшілердің</a:t>
            </a:r>
            <a:r>
              <a:rPr lang="ru-RU" dirty="0">
                <a:latin typeface="Times New Roman" panose="02020603050405020304" pitchFamily="18" charset="0"/>
                <a:cs typeface="Times New Roman" panose="02020603050405020304" pitchFamily="18" charset="0"/>
              </a:rPr>
              <a:t> саны </a:t>
            </a:r>
            <a:r>
              <a:rPr lang="ru-RU" dirty="0" err="1">
                <a:latin typeface="Times New Roman" panose="02020603050405020304" pitchFamily="18" charset="0"/>
                <a:cs typeface="Times New Roman" panose="02020603050405020304" pitchFamily="18" charset="0"/>
              </a:rPr>
              <a:t>мың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адамға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жетті</a:t>
            </a:r>
            <a:r>
              <a:rPr lang="ru-RU" dirty="0">
                <a:latin typeface="Times New Roman" panose="02020603050405020304" pitchFamily="18" charset="0"/>
                <a:cs typeface="Times New Roman" panose="02020603050405020304" pitchFamily="18" charset="0"/>
              </a:rPr>
              <a:t>. Вельяминов </a:t>
            </a:r>
            <a:r>
              <a:rPr lang="ru-RU" dirty="0" err="1">
                <a:latin typeface="Times New Roman" panose="02020603050405020304" pitchFamily="18" charset="0"/>
                <a:cs typeface="Times New Roman" panose="02020603050405020304" pitchFamily="18" charset="0"/>
              </a:rPr>
              <a:t>жазалаушы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отрядтарға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Саржан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сұлтанды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ұстап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бұйрық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береді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бірақ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әрекеттері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нәтижесіз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аяқталды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Алайда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Саржан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Қасымұлы</a:t>
            </a:r>
            <a:r>
              <a:rPr lang="ru-RU" dirty="0">
                <a:latin typeface="Times New Roman" panose="02020603050405020304" pitchFamily="18" charset="0"/>
                <a:cs typeface="Times New Roman" panose="02020603050405020304" pitchFamily="18" charset="0"/>
              </a:rPr>
              <a:t> Ташкент </a:t>
            </a:r>
            <a:r>
              <a:rPr lang="ru-RU" dirty="0" err="1">
                <a:latin typeface="Times New Roman" panose="02020603050405020304" pitchFamily="18" charset="0"/>
                <a:cs typeface="Times New Roman" panose="02020603050405020304" pitchFamily="18" charset="0"/>
              </a:rPr>
              <a:t>әміршілерінің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опасыздығынан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қаза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тапқан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қайғылы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оқиға</a:t>
            </a:r>
            <a:r>
              <a:rPr lang="ru-RU" dirty="0">
                <a:latin typeface="Times New Roman" panose="02020603050405020304" pitchFamily="18" charset="0"/>
                <a:cs typeface="Times New Roman" panose="02020603050405020304" pitchFamily="18" charset="0"/>
              </a:rPr>
              <a:t> 1836 </a:t>
            </a:r>
            <a:r>
              <a:rPr lang="ru-RU" dirty="0" err="1">
                <a:latin typeface="Times New Roman" panose="02020603050405020304" pitchFamily="18" charset="0"/>
                <a:cs typeface="Times New Roman" panose="02020603050405020304" pitchFamily="18" charset="0"/>
              </a:rPr>
              <a:t>жылы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Саржан</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сұлтан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балаларымен</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жауыздықпен</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өлтірілді</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Ал 1840 </a:t>
            </a:r>
            <a:r>
              <a:rPr lang="ru-RU" dirty="0" err="1">
                <a:latin typeface="Times New Roman" panose="02020603050405020304" pitchFamily="18" charset="0"/>
                <a:cs typeface="Times New Roman" panose="02020603050405020304" pitchFamily="18" charset="0"/>
              </a:rPr>
              <a:t>жылы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Қоқан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билеушілері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Саржан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сұлтанның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әкесі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Қасым</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ағасы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Есенгелдіні</a:t>
            </a:r>
            <a:r>
              <a:rPr lang="ru-RU" dirty="0">
                <a:latin typeface="Times New Roman" panose="02020603050405020304" pitchFamily="18" charset="0"/>
                <a:cs typeface="Times New Roman" panose="02020603050405020304" pitchFamily="18" charset="0"/>
              </a:rPr>
              <a:t> де </a:t>
            </a:r>
            <a:r>
              <a:rPr lang="ru-RU" dirty="0" err="1">
                <a:latin typeface="Times New Roman" panose="02020603050405020304" pitchFamily="18" charset="0"/>
                <a:cs typeface="Times New Roman" panose="02020603050405020304" pitchFamily="18" charset="0"/>
              </a:rPr>
              <a:t>осылай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өлтіреді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Бірақ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Саржан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Қасымұлының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өлімі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қазақ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халқының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азаттық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қозғалысын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тоқтата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алмады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Ұлт-азаттық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күресті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Кенесары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Қасымұлы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жалғастырды</a:t>
            </a:r>
            <a:r>
              <a:rPr lang="ru-RU" dirty="0">
                <a:latin typeface="Times New Roman" panose="02020603050405020304" pitchFamily="18" charset="0"/>
                <a:cs typeface="Times New Roman" panose="02020603050405020304" pitchFamily="18" charset="0"/>
              </a:rPr>
              <a:t>.</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155749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TotalTime>
  <Words>2554</Words>
  <Application>Microsoft Office PowerPoint</Application>
  <PresentationFormat>Широкоэкранный</PresentationFormat>
  <Paragraphs>32</Paragraphs>
  <Slides>11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Calibri</vt:lpstr>
      <vt:lpstr>Calibri Light</vt:lpstr>
      <vt:lpstr>Times New Roman</vt:lpstr>
      <vt:lpstr>Тема Office</vt:lpstr>
      <vt:lpstr>Тақырып 6. Жер мәселесі. Көшпелі қоғамның әлеуметтік құрылымы. Қазақ халқының отаршылдыққа қарсы ұлт-азаттық күресі  Сырым Датұлы бастаған Кіші жүз қазақтарының ұлт-азаттық көтерілісі</vt:lpstr>
      <vt:lpstr>2 бет</vt:lpstr>
      <vt:lpstr>3 бет</vt:lpstr>
      <vt:lpstr>4 бет</vt:lpstr>
      <vt:lpstr>5 бет</vt:lpstr>
      <vt:lpstr>6 бет</vt:lpstr>
      <vt:lpstr>7 бет</vt:lpstr>
      <vt:lpstr>8 бет</vt:lpstr>
      <vt:lpstr>9 бет</vt:lpstr>
      <vt:lpstr>Кенесары Қасымұлы бастаған ұлт-азаттық көтеріліс. Қазақ мемлекеттілігі мен хандық биліктің қайта қалпына келуі 10 бет</vt:lpstr>
      <vt:lpstr>11 бет</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Тақырып 6. Жер мәселесі. Көшпелі қоғамның әлеуметтік құрылымы. Қазақ халқының отаршылдыққа қарсы ұлт-азаттық күресі  Сырым Датұлы бастаған Кіші жүз қазақтарының ұлт-азаттық көтерілісі</dc:title>
  <dc:creator>Апа</dc:creator>
  <cp:lastModifiedBy>Апа</cp:lastModifiedBy>
  <cp:revision>8</cp:revision>
  <dcterms:created xsi:type="dcterms:W3CDTF">2022-10-05T17:29:00Z</dcterms:created>
  <dcterms:modified xsi:type="dcterms:W3CDTF">2022-10-05T18:31:37Z</dcterms:modified>
</cp:coreProperties>
</file>