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7" r:id="rId4"/>
    <p:sldId id="262" r:id="rId5"/>
    <p:sldId id="276" r:id="rId6"/>
    <p:sldId id="261" r:id="rId7"/>
    <p:sldId id="258" r:id="rId8"/>
    <p:sldId id="259" r:id="rId9"/>
    <p:sldId id="277" r:id="rId10"/>
    <p:sldId id="260" r:id="rId11"/>
    <p:sldId id="274" r:id="rId12"/>
    <p:sldId id="278" r:id="rId13"/>
    <p:sldId id="263" r:id="rId14"/>
    <p:sldId id="264" r:id="rId15"/>
    <p:sldId id="265" r:id="rId16"/>
    <p:sldId id="266" r:id="rId17"/>
    <p:sldId id="267" r:id="rId18"/>
    <p:sldId id="273" r:id="rId19"/>
    <p:sldId id="268" r:id="rId20"/>
    <p:sldId id="269" r:id="rId21"/>
    <p:sldId id="270" r:id="rId22"/>
    <p:sldId id="271" r:id="rId23"/>
    <p:sldId id="272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214422"/>
            <a:ext cx="7772400" cy="1470025"/>
          </a:xfrm>
        </p:spPr>
        <p:txBody>
          <a:bodyPr/>
          <a:lstStyle/>
          <a:p>
            <a:r>
              <a:rPr lang="ru-RU" dirty="0" smtClean="0"/>
              <a:t>Социально-экономическое развитие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Тенденции экономического развития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Приватизация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Налоговая и инвестиционная политика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Социальная сфера и образование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1883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национальной валюты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411760" y="2060848"/>
            <a:ext cx="4320480" cy="1872208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РУБЛЬ 1991 ГОДА,</a:t>
            </a:r>
          </a:p>
          <a:p>
            <a:pPr algn="ctr"/>
            <a:r>
              <a:rPr lang="ru-RU" b="1" dirty="0" smtClean="0">
                <a:solidFill>
                  <a:srgbClr val="FFFF00"/>
                </a:solidFill>
              </a:rPr>
              <a:t>ВВЕДЕНИЕ РУБЛЯ 1993 ГОДА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11760" y="4869160"/>
            <a:ext cx="4320480" cy="129614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РУБЛЬ 1991 ГОДА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590569" y="2780928"/>
            <a:ext cx="1800200" cy="29523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Поток в Казахстан рублей 1991 года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Стрелка вверх 5"/>
          <p:cNvSpPr/>
          <p:nvPr/>
        </p:nvSpPr>
        <p:spPr>
          <a:xfrm>
            <a:off x="7092280" y="2564904"/>
            <a:ext cx="1872208" cy="316835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Вывоз товара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249420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0"/>
            <a:ext cx="8715436" cy="690082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71472" y="285728"/>
            <a:ext cx="4000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Обращается рубль образца 1993 года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6248" y="642918"/>
            <a:ext cx="4500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Рубли образца 1991 года не принимаются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43174" y="3214686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Обращаются рубли образца 1991 года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1928794" y="1285860"/>
            <a:ext cx="571504" cy="1571636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верх 7"/>
          <p:cNvSpPr/>
          <p:nvPr/>
        </p:nvSpPr>
        <p:spPr>
          <a:xfrm>
            <a:off x="2714612" y="1285860"/>
            <a:ext cx="571504" cy="1500198"/>
          </a:xfrm>
          <a:prstGeom prst="upArrow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</p:spPr>
        <p:txBody>
          <a:bodyPr>
            <a:normAutofit fontScale="90000"/>
          </a:bodyPr>
          <a:lstStyle/>
          <a:p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3100" b="1" dirty="0" smtClean="0"/>
              <a:t>Достижения в проведении 1 этапа рыночных реформ:</a:t>
            </a:r>
            <a:br>
              <a:rPr lang="ru-RU" sz="3100" b="1" dirty="0" smtClean="0"/>
            </a:br>
            <a:r>
              <a:rPr lang="ru-RU" sz="3100" b="1" dirty="0" smtClean="0"/>
              <a:t>(1992-1997 годы)</a:t>
            </a:r>
            <a:br>
              <a:rPr lang="ru-RU" sz="3100" b="1" dirty="0" smtClean="0"/>
            </a:br>
            <a:endParaRPr lang="ru-RU" sz="31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857892"/>
          </a:xfrm>
        </p:spPr>
        <p:txBody>
          <a:bodyPr>
            <a:normAutofit fontScale="47500" lnSpcReduction="20000"/>
          </a:bodyPr>
          <a:lstStyle/>
          <a:p>
            <a:r>
              <a:rPr lang="ru-RU" sz="3400" dirty="0" smtClean="0"/>
              <a:t>сохранение стабильной социально-политической обстановки в стране;</a:t>
            </a:r>
          </a:p>
          <a:p>
            <a:r>
              <a:rPr lang="ru-RU" sz="3400" dirty="0" smtClean="0"/>
              <a:t>введение национальной валюты;</a:t>
            </a:r>
          </a:p>
          <a:p>
            <a:r>
              <a:rPr lang="ru-RU" sz="3400" dirty="0" smtClean="0"/>
              <a:t>наполнение казахстанского рынка потребительскими товарами;</a:t>
            </a:r>
          </a:p>
          <a:p>
            <a:r>
              <a:rPr lang="ru-RU" sz="3400" dirty="0" smtClean="0"/>
              <a:t>вхождение Казахстана в мировое сообщество, вступление в международные финансовые институты;</a:t>
            </a:r>
          </a:p>
          <a:p>
            <a:r>
              <a:rPr lang="ru-RU" sz="3400" dirty="0" smtClean="0"/>
              <a:t>окончательный отход от принципов административно-командной экономики.</a:t>
            </a:r>
          </a:p>
          <a:p>
            <a:r>
              <a:rPr lang="ru-RU" sz="3400" dirty="0" smtClean="0"/>
              <a:t>Переход на систему рыночных отношений происходил на фоне углубляющегося экономического кризиса. Начало этому кризису было положено в середине восьмидесятых годов прошлого столетия в условиях административной системы управления. Это негативно сказалось на производственно-финансовом состоянии отраслей экономики и уровне жизни значительных масс населения еще в начале девяностых годов, что и стало главным фактором распада СССР.</a:t>
            </a:r>
          </a:p>
          <a:p>
            <a:r>
              <a:rPr lang="ru-RU" sz="3400" dirty="0" smtClean="0"/>
              <a:t>Кроме того, этот распад вызвал разрыв производственно-хозяйственных связей между бывшими республиками и развал единой финансовой системы государства. В результате этого кризис перерос в производственно-финансовый. То есть, экономика страны вверглась в гиперинфляцию, которую удалось обуздать только в 1996 году.</a:t>
            </a:r>
          </a:p>
          <a:p>
            <a:r>
              <a:rPr lang="ru-RU" sz="3400" dirty="0" smtClean="0"/>
              <a:t>На этапе активизации рыночных реформ уровень жизни населения резко снизился. Меры Правительства по смягчению падения реального размера пенсий были недостаточно эффективными из-за углубления экономического кризиса. В связи с необходимостью создания национальной армии, обустройства границы и таможенной территории, формирования дипломатического корпуса, в условиях снижения уровня доходов государственного бюджета, финансирование расходов на социальную сферу имело тенденцию к существенному сокращению.</a:t>
            </a:r>
          </a:p>
          <a:p>
            <a:r>
              <a:rPr lang="ru-RU" sz="3400" dirty="0" smtClean="0"/>
              <a:t>В 1991-1995 годах происходило значительное падение производства товаров и услуг. Валовой внутренний продукт в 1995 году по сравнению с 1990 годом сократился на 38,6%, реальная заработная плата – на 69,9%, назначенная пенсия – на 77,3%, инвестиции в строительство – на 64,1%.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1999 год план развития до 2010 года</a:t>
            </a:r>
            <a:endParaRPr lang="ru-RU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683568" y="2204864"/>
            <a:ext cx="3744416" cy="30243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Задачи 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88024" y="1268760"/>
            <a:ext cx="3384376" cy="108012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Создание конкурентоспособной национальной экономики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88024" y="2550604"/>
            <a:ext cx="3384376" cy="108012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Удвоение ВВП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88024" y="3789040"/>
            <a:ext cx="3384376" cy="108012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Обеспечение устойчивого экономического роста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788024" y="5085184"/>
            <a:ext cx="3384376" cy="108012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Развитие аграрного сектора. снижение инфляции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930026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12968" cy="10081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1999-2001 продолжение приватизации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0" y="1340768"/>
            <a:ext cx="9036496" cy="5400600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ru-RU" dirty="0" smtClean="0"/>
              <a:t>После </a:t>
            </a:r>
            <a:r>
              <a:rPr lang="ru-RU" dirty="0"/>
              <a:t>1999 года на первый план вышли вопросы совершенствования </a:t>
            </a:r>
            <a:r>
              <a:rPr lang="ru-RU" b="1" dirty="0">
                <a:solidFill>
                  <a:srgbClr val="FF0000"/>
                </a:solidFill>
              </a:rPr>
              <a:t>управления государственным имуществом. </a:t>
            </a:r>
            <a:endParaRPr lang="ru-RU" b="1" dirty="0" smtClean="0">
              <a:solidFill>
                <a:srgbClr val="FF0000"/>
              </a:solidFill>
            </a:endParaRPr>
          </a:p>
          <a:p>
            <a:pPr fontAlgn="base"/>
            <a:r>
              <a:rPr lang="ru-RU" dirty="0" smtClean="0"/>
              <a:t>В </a:t>
            </a:r>
            <a:r>
              <a:rPr lang="ru-RU" dirty="0"/>
              <a:t>этот период осуществлялась </a:t>
            </a:r>
            <a:r>
              <a:rPr lang="ru-RU" dirty="0">
                <a:solidFill>
                  <a:srgbClr val="FF0000"/>
                </a:solidFill>
              </a:rPr>
              <a:t>продажа госпакетов акций крупных объектов приватизации</a:t>
            </a:r>
            <a:r>
              <a:rPr lang="ru-RU" dirty="0"/>
              <a:t>, государственных распределительных электро-сетевых компаний, а также объектов недвижимости. В ряде отраслей социальной инфраструктуры (здравоохранении, образовании) была введена организационно-правовая форма казенных предприятий, уменьшающая бюджетные затраты на их содержание. </a:t>
            </a:r>
            <a:endParaRPr lang="ru-RU" dirty="0" smtClean="0"/>
          </a:p>
          <a:p>
            <a:pPr fontAlgn="base"/>
            <a:r>
              <a:rPr lang="ru-RU" dirty="0" smtClean="0"/>
              <a:t>В </a:t>
            </a:r>
            <a:r>
              <a:rPr lang="ru-RU" dirty="0"/>
              <a:t>2001 году процесс приватизации </a:t>
            </a:r>
            <a:r>
              <a:rPr lang="ru-RU" dirty="0" smtClean="0"/>
              <a:t>завершен</a:t>
            </a:r>
            <a:r>
              <a:rPr lang="ru-RU" dirty="0"/>
              <a:t>. </a:t>
            </a:r>
            <a:endParaRPr lang="ru-RU" dirty="0" smtClean="0"/>
          </a:p>
          <a:p>
            <a:pPr fontAlgn="base"/>
            <a:r>
              <a:rPr lang="ru-RU" dirty="0" smtClean="0"/>
              <a:t>Приватизация создала </a:t>
            </a:r>
            <a:r>
              <a:rPr lang="ru-RU" dirty="0"/>
              <a:t>реальные условия для конкуренции.</a:t>
            </a:r>
          </a:p>
        </p:txBody>
      </p:sp>
    </p:spTree>
    <p:extLst>
      <p:ext uri="{BB962C8B-B14F-4D97-AF65-F5344CB8AC3E}">
        <p14:creationId xmlns="" xmlns:p14="http://schemas.microsoft.com/office/powerpoint/2010/main" val="13640801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Создание национальных компаний стратегических секторах экономики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КАЗАХТЕЛЕКОМ</a:t>
            </a:r>
          </a:p>
          <a:p>
            <a:r>
              <a:rPr lang="ru-RU" dirty="0" smtClean="0"/>
              <a:t>КТЖ</a:t>
            </a:r>
          </a:p>
          <a:p>
            <a:r>
              <a:rPr lang="ru-RU" dirty="0" smtClean="0"/>
              <a:t>КАЗМУНАЙГАЗ</a:t>
            </a:r>
          </a:p>
          <a:p>
            <a:r>
              <a:rPr lang="ru-RU" dirty="0" smtClean="0"/>
              <a:t>КЕГОК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053734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15616" y="1916832"/>
            <a:ext cx="316835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Приватизация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60032" y="1916832"/>
            <a:ext cx="3168352" cy="86409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Реформирование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860032" y="2924944"/>
            <a:ext cx="3168352" cy="7200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Банковская сфера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860032" y="3797424"/>
            <a:ext cx="3168352" cy="7200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Налоговая система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860032" y="4725144"/>
            <a:ext cx="3168352" cy="7200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Таможенная служба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15616" y="3501008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Создание конкурентной среды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512390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Двухуровневая банковская структура</a:t>
            </a:r>
            <a:endParaRPr lang="ru-RU" dirty="0"/>
          </a:p>
        </p:txBody>
      </p:sp>
      <p:sp>
        <p:nvSpPr>
          <p:cNvPr id="3" name="Овал 2"/>
          <p:cNvSpPr/>
          <p:nvPr/>
        </p:nvSpPr>
        <p:spPr>
          <a:xfrm>
            <a:off x="3419872" y="1751766"/>
            <a:ext cx="2448272" cy="2181289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Национальный банк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07904" y="138243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Первый уровень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11560" y="3933055"/>
            <a:ext cx="1440160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Коммерческие банки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267744" y="5029944"/>
            <a:ext cx="1440160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Коммерческие банки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868144" y="5029944"/>
            <a:ext cx="1440160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Коммерческие банки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308304" y="3933055"/>
            <a:ext cx="1440160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Коммерческие банки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27784" y="6165304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Банки второго уровня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992360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Современная банковская система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71538" y="2285992"/>
            <a:ext cx="2714644" cy="114300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34 банка второго уровня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4071934" y="2428868"/>
            <a:ext cx="2214578" cy="7143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 том числе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29388" y="2285992"/>
            <a:ext cx="2071702" cy="107157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14 с иностранным участием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29388" y="4000504"/>
            <a:ext cx="2071702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9 дочерних банков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8" name="Прямая со стрелкой 7"/>
          <p:cNvCxnSpPr>
            <a:stCxn id="5" idx="2"/>
            <a:endCxn id="6" idx="0"/>
          </p:cNvCxnSpPr>
          <p:nvPr/>
        </p:nvCxnSpPr>
        <p:spPr>
          <a:xfrm rot="5400000">
            <a:off x="7143768" y="3679033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Диспропорции государственного бюджета в начале 90-х 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размер </a:t>
            </a:r>
            <a:r>
              <a:rPr lang="ru-RU" b="1" dirty="0"/>
              <a:t>социальных гарантий превышал</a:t>
            </a:r>
            <a:r>
              <a:rPr lang="ru-RU" dirty="0"/>
              <a:t> реальные </a:t>
            </a:r>
            <a:r>
              <a:rPr lang="ru-RU" b="1" dirty="0"/>
              <a:t>экономические возможности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дефицит </a:t>
            </a:r>
            <a:r>
              <a:rPr lang="ru-RU" dirty="0"/>
              <a:t>бюджета в 1991 году превышал 20%.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1995 году вышел Указ Президента, имеющий силу закона, «О налогах и других обязательных платежах в бюджет», сокращавший количество налогов в три раза. </a:t>
            </a:r>
            <a:endParaRPr lang="ru-RU" dirty="0" smtClean="0"/>
          </a:p>
          <a:p>
            <a:r>
              <a:rPr lang="ru-RU" dirty="0" smtClean="0"/>
              <a:t>Налоги </a:t>
            </a:r>
            <a:r>
              <a:rPr lang="ru-RU" dirty="0"/>
              <a:t>стали инструментом стимулирования инвестиционно-производственной деятельности и не рассматривались более как метод пополнения государственного бюджета.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905566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84"/>
          </a:xfrm>
        </p:spPr>
        <p:txBody>
          <a:bodyPr/>
          <a:lstStyle/>
          <a:p>
            <a:r>
              <a:rPr lang="ru-RU" dirty="0" smtClean="0"/>
              <a:t>Этапы рыночных преобразований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4357694"/>
            <a:ext cx="4143404" cy="2286016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На первом этапе социально-экономических преобразований экономика находилась в стадии глубокого производственно-финансового кризиса, что негативно сказывалось на всех направлениях развития и требовало принятия быстрых, а порой и непопулярных в обществе решений.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2571744"/>
            <a:ext cx="3500462" cy="1714512"/>
          </a:xfrm>
          <a:prstGeom prst="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Переход казахстанского общества от распределительной административно-командной системы отношений к рыночной, основанной на частной собственности и конкуренции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29124" y="2571744"/>
            <a:ext cx="3500462" cy="171451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Процесс по достижению долгосрочных целей и приоритетов развития, по построению устойчиво развивающейся экономики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4429124" y="4429132"/>
            <a:ext cx="4143404" cy="228601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 втором этапе наблюдается тенденция высоких темпов развития экономики, а процесс преобразования общественных отношений требует глубокой проработки социально-экономической политики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Левая фигурная скобка 8"/>
          <p:cNvSpPr/>
          <p:nvPr/>
        </p:nvSpPr>
        <p:spPr>
          <a:xfrm rot="5400000">
            <a:off x="2321703" y="392885"/>
            <a:ext cx="714380" cy="3357586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Левая фигурная скобка 9"/>
          <p:cNvSpPr/>
          <p:nvPr/>
        </p:nvSpPr>
        <p:spPr>
          <a:xfrm rot="5400000">
            <a:off x="5893603" y="392885"/>
            <a:ext cx="714380" cy="3357586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714480" y="1214422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1992 – 1997 годы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643570" y="1214422"/>
            <a:ext cx="1313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 1998 года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Налоговая политика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484784"/>
            <a:ext cx="8928992" cy="5256584"/>
          </a:xfrm>
        </p:spPr>
        <p:txBody>
          <a:bodyPr>
            <a:normAutofit/>
          </a:bodyPr>
          <a:lstStyle/>
          <a:p>
            <a:r>
              <a:rPr lang="ru-RU" dirty="0" smtClean="0"/>
              <a:t>В </a:t>
            </a:r>
            <a:r>
              <a:rPr lang="ru-RU" dirty="0"/>
              <a:t>2002 году была снижена ставка налога на добавленную стоимость (НДС) до 16 %. </a:t>
            </a:r>
            <a:endParaRPr lang="ru-RU" dirty="0" smtClean="0"/>
          </a:p>
          <a:p>
            <a:r>
              <a:rPr lang="ru-RU" dirty="0" smtClean="0"/>
              <a:t>Социальный </a:t>
            </a:r>
            <a:r>
              <a:rPr lang="ru-RU" dirty="0"/>
              <a:t>налог был сокращен с 26% до 21 %. </a:t>
            </a:r>
            <a:endParaRPr lang="ru-RU" dirty="0" smtClean="0"/>
          </a:p>
          <a:p>
            <a:r>
              <a:rPr lang="ru-RU" dirty="0" smtClean="0"/>
              <a:t>Позднее </a:t>
            </a:r>
            <a:r>
              <a:rPr lang="ru-RU" dirty="0"/>
              <a:t>ставка НДС уменьшилась до 15 %. </a:t>
            </a:r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/>
              <a:t>исчислении социального налога в настоящее время действует регрессивная ставка — от 20% до 7 %. 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5534164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Инвестиционная политика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484784"/>
            <a:ext cx="8928992" cy="525658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 период </a:t>
            </a:r>
            <a:r>
              <a:rPr lang="ru-RU" dirty="0"/>
              <a:t>становления экономической системы приоритетный характер получила инвестиционная политика. </a:t>
            </a:r>
            <a:endParaRPr lang="ru-RU" dirty="0" smtClean="0"/>
          </a:p>
          <a:p>
            <a:r>
              <a:rPr lang="ru-RU" dirty="0" smtClean="0"/>
              <a:t>Основным </a:t>
            </a:r>
            <a:r>
              <a:rPr lang="ru-RU" dirty="0"/>
              <a:t>направлением стала ориентация на привлечение иностранных инвестиций, что требовало создания благоприятного инвестиционного климата.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Казахстане были созданы институциональные и нормативно правовые предпосылки для активизации привлечения финансовых ресурсов в экономику страны.</a:t>
            </a:r>
          </a:p>
        </p:txBody>
      </p:sp>
    </p:spTree>
    <p:extLst>
      <p:ext uri="{BB962C8B-B14F-4D97-AF65-F5344CB8AC3E}">
        <p14:creationId xmlns="" xmlns:p14="http://schemas.microsoft.com/office/powerpoint/2010/main" val="20751097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Результаты инвестиционной политики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99592" y="2420888"/>
            <a:ext cx="2448272" cy="100811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Увеличение добычи сырья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868144" y="2420888"/>
            <a:ext cx="2448272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Оживление экспорт ориентированных отраслей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835696" y="4653136"/>
            <a:ext cx="2448272" cy="100811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Пополнение валютных запасов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932040" y="4653136"/>
            <a:ext cx="2448272" cy="100811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Укрепление тенге, конвертируемость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3779912" y="1556792"/>
            <a:ext cx="720080" cy="28083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4499992" y="1556792"/>
            <a:ext cx="936104" cy="28083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4499992" y="1556792"/>
            <a:ext cx="1152128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>
            <a:off x="3491880" y="1556792"/>
            <a:ext cx="1008112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8153395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1997. перечень приоритетных секторов для инвестиций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187624" y="5702874"/>
            <a:ext cx="2880320" cy="100811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Добывающая и обрабатывающая промышленность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43808" y="4509120"/>
            <a:ext cx="2880320" cy="100811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Объекты новой столицы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283968" y="3374682"/>
            <a:ext cx="2880320" cy="100811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Социальная сфера и туризм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24128" y="2204864"/>
            <a:ext cx="2880320" cy="100811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Сельское хозяйство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 rot="18345663">
            <a:off x="1186899" y="1992698"/>
            <a:ext cx="3024336" cy="1728192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11035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Тенденции социально-экономического развития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2420888"/>
            <a:ext cx="3024336" cy="122413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Начало 1990-х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32040" y="2420888"/>
            <a:ext cx="3024336" cy="122413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Вторая половина 90-х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03648" y="3861048"/>
            <a:ext cx="20882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преобразованиях опережение политики и отставание экономики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292080" y="400506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Приватизация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691680" y="5661248"/>
            <a:ext cx="5976664" cy="9361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Последствия – закрытие предприятий, банкротства, разорение сельского хозяйства, безработица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1115616" y="3645024"/>
            <a:ext cx="0" cy="24842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9" idx="1"/>
          </p:cNvCxnSpPr>
          <p:nvPr/>
        </p:nvCxnSpPr>
        <p:spPr>
          <a:xfrm>
            <a:off x="1115616" y="6129300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892643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Приватизация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1991-92 превращение малых и средних предприятий в коллективные и арендные (5000 предприятий 470 совхозов)</a:t>
            </a:r>
          </a:p>
          <a:p>
            <a:r>
              <a:rPr lang="ru-RU" dirty="0" smtClean="0"/>
              <a:t>1993-95 национальная программа разгосударствления (вся торговля и бытовое и коммунальное обслуживание, возникла конкуренция) но государство не получило средств от продажи своей собственности.</a:t>
            </a:r>
          </a:p>
          <a:p>
            <a:r>
              <a:rPr lang="ru-RU" dirty="0" smtClean="0"/>
              <a:t>1995-99 закон о приватизации (продажа с аукционов, участие иностранцев, появились средства на оплату труда)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13649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1448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Условия экономических реформ на 1 этапе (1992-1997 годы)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57214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Казахстанская экономика начала реформироваться в условиях глубокого кризиса, связанного с нарушением структуры товарно-денежных отношений, низким уровнем конкурентоспособности, отсутствием навыка проведения денежно-кредитной и таможенной политики. </a:t>
            </a:r>
          </a:p>
          <a:p>
            <a:r>
              <a:rPr lang="ru-RU" dirty="0" smtClean="0"/>
              <a:t>В стране не было укрепленной государственной границы, вооруженных сил, дипломатической службы и других институтов. Все это требовалось создать за счет соответствующих средств. В этих условиях обеспечить плавность и последовательность процесса перехода было крайне трудно.</a:t>
            </a:r>
          </a:p>
          <a:p>
            <a:r>
              <a:rPr lang="ru-RU" dirty="0" smtClean="0"/>
              <a:t>Становление Казахстана как независимого государства с рыночной экономикой происходило за счет коренного изменения образа жизни, мышления и действий. </a:t>
            </a:r>
          </a:p>
          <a:p>
            <a:r>
              <a:rPr lang="ru-RU" dirty="0" smtClean="0"/>
              <a:t>В начальной стадии рыночных преобразований (1992-1994 годы) деятельность Правительства была направлена на либерализацию экономики и создание законодательной и институциональной базы рыночных отношений, наполнение рынка потребительскими товарами.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Сложности первых лет независимости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7504" y="2632268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Преодоление кризиса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868144" y="2625163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Построение рыночной экономики</a:t>
            </a:r>
            <a:endParaRPr lang="ru-RU" dirty="0"/>
          </a:p>
        </p:txBody>
      </p:sp>
      <p:sp>
        <p:nvSpPr>
          <p:cNvPr id="5" name="Двойная стрелка влево/вправо 4"/>
          <p:cNvSpPr/>
          <p:nvPr/>
        </p:nvSpPr>
        <p:spPr>
          <a:xfrm>
            <a:off x="2843808" y="2018466"/>
            <a:ext cx="2880320" cy="165618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Две задачи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65339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СОСТОЯНИЕ ЭКОНОМИКИ В НАЧАЛЕ НЕЗАВИСИМОСТИ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2492896"/>
            <a:ext cx="1368152" cy="26185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ВВП 80-Х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43808" y="3212976"/>
            <a:ext cx="1368152" cy="1898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ВВП НАЧАЛА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90-Х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2195736" y="2060848"/>
            <a:ext cx="1224136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627784" y="2060848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СНИЖЕНИЕ НА 12 %</a:t>
            </a:r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436096" y="2707179"/>
            <a:ext cx="3096344" cy="64981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ТОВАРНЫЙ ГОЛОД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436096" y="3645024"/>
            <a:ext cx="3096344" cy="64981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НЕХВАТКА СРЕДСТВ НА ПЕНСИИ И ЗАРПЛАТЫ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436096" y="4581127"/>
            <a:ext cx="3096344" cy="64981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СОКРАЩЕНИЕ ПРОИЗВОДСТВА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436096" y="5517232"/>
            <a:ext cx="3096344" cy="64981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НЕСООТВЕТСТВИЕ СПРОСА И ПРЕДЛОЖЕНИЯ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77183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ТОВАРНЫЙ ДЕФИЦИТ НАЧАЛА 90-Х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2276872"/>
            <a:ext cx="3384376" cy="64807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ГОНКА ЗА ПРИБЫЛЬЮ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5" name="Прямая со стрелкой 4"/>
          <p:cNvCxnSpPr>
            <a:stCxn id="3" idx="2"/>
          </p:cNvCxnSpPr>
          <p:nvPr/>
        </p:nvCxnSpPr>
        <p:spPr>
          <a:xfrm>
            <a:off x="2303748" y="2924944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611560" y="4005064"/>
            <a:ext cx="3384376" cy="100811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ИСКУССТВЕННОЕ ПОВЫШЕНИЕ ЦЕН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5733256"/>
            <a:ext cx="338437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ГИПЕРИНФЛЯЦИЯ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9" name="Прямая со стрелкой 8"/>
          <p:cNvCxnSpPr>
            <a:endCxn id="7" idx="0"/>
          </p:cNvCxnSpPr>
          <p:nvPr/>
        </p:nvCxnSpPr>
        <p:spPr>
          <a:xfrm>
            <a:off x="2303748" y="5013176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Стрелка влево 11"/>
          <p:cNvSpPr/>
          <p:nvPr/>
        </p:nvSpPr>
        <p:spPr>
          <a:xfrm>
            <a:off x="5220072" y="3392996"/>
            <a:ext cx="3096344" cy="2556284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КОНТРМЕРЫ РУКОВОДСТВА,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ЛИБЕРАЛИЗАЦИЯ ЦЕН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73686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8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Мероприятия на 1 этапе реформ </a:t>
            </a:r>
            <a:br>
              <a:rPr lang="ru-RU" b="1" dirty="0" smtClean="0"/>
            </a:br>
            <a:r>
              <a:rPr lang="ru-RU" b="1" dirty="0" smtClean="0"/>
              <a:t>(1992-1997 годы)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57214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отмена государственного регулирования уровня цен по большинству видов продукции и услуг;</a:t>
            </a:r>
          </a:p>
          <a:p>
            <a:r>
              <a:rPr lang="ru-RU" dirty="0" smtClean="0"/>
              <a:t>упразднение государственных органов, в функции которых входили планово-распределительные функции (Госплан, Госснаб, Госстрой), ограничения государственного вмешательства в дела хозяйствующих субъектов,</a:t>
            </a:r>
          </a:p>
          <a:p>
            <a:r>
              <a:rPr lang="ru-RU" dirty="0" smtClean="0"/>
              <a:t>снятия барьеров (лимитов, квот) для продвижения многих товаров;</a:t>
            </a:r>
          </a:p>
          <a:p>
            <a:r>
              <a:rPr lang="ru-RU" dirty="0" smtClean="0"/>
              <a:t>организация банковской системы и таможенной службы;</a:t>
            </a:r>
          </a:p>
          <a:p>
            <a:r>
              <a:rPr lang="ru-RU" dirty="0" smtClean="0"/>
              <a:t>привлечения иностранного капитала для наполнения рынка товарами и услугами.</a:t>
            </a:r>
          </a:p>
          <a:p>
            <a:r>
              <a:rPr lang="ru-RU" dirty="0" smtClean="0"/>
              <a:t>Либерализация экономики по принципу «шоковой терапии» так как была зависимость от хода реформ в России, которая с января 1992 года объявила о либерализации экономики.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1104</Words>
  <Application>Microsoft Office PowerPoint</Application>
  <PresentationFormat>Экран (4:3)</PresentationFormat>
  <Paragraphs>132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Социально-экономическое развитие </vt:lpstr>
      <vt:lpstr>Этапы рыночных преобразований</vt:lpstr>
      <vt:lpstr>Тенденции социально-экономического развития</vt:lpstr>
      <vt:lpstr>Приватизация </vt:lpstr>
      <vt:lpstr>Условия экономических реформ на 1 этапе (1992-1997 годы) </vt:lpstr>
      <vt:lpstr>Сложности первых лет независимости</vt:lpstr>
      <vt:lpstr>СОСТОЯНИЕ ЭКОНОМИКИ В НАЧАЛЕ НЕЗАВИСИМОСТИ</vt:lpstr>
      <vt:lpstr>ТОВАРНЫЙ ДЕФИЦИТ НАЧАЛА 90-Х</vt:lpstr>
      <vt:lpstr> Мероприятия на 1 этапе реформ  (1992-1997 годы) </vt:lpstr>
      <vt:lpstr>Введение национальной валюты</vt:lpstr>
      <vt:lpstr>Слайд 11</vt:lpstr>
      <vt:lpstr>  Достижения в проведении 1 этапа рыночных реформ: (1992-1997 годы) </vt:lpstr>
      <vt:lpstr>1999 год план развития до 2010 года</vt:lpstr>
      <vt:lpstr>1999-2001 продолжение приватизации</vt:lpstr>
      <vt:lpstr>Создание национальных компаний стратегических секторах экономики</vt:lpstr>
      <vt:lpstr>Слайд 16</vt:lpstr>
      <vt:lpstr>Двухуровневая банковская структура</vt:lpstr>
      <vt:lpstr>Современная банковская система</vt:lpstr>
      <vt:lpstr>Диспропорции государственного бюджета в начале 90-х </vt:lpstr>
      <vt:lpstr>Налоговая политика</vt:lpstr>
      <vt:lpstr>Инвестиционная политика</vt:lpstr>
      <vt:lpstr>Результаты инвестиционной политики</vt:lpstr>
      <vt:lpstr>1997. перечень приоритетных секторов для инвестиций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23</cp:revision>
  <dcterms:created xsi:type="dcterms:W3CDTF">2016-11-15T14:26:07Z</dcterms:created>
  <dcterms:modified xsi:type="dcterms:W3CDTF">2017-11-14T11:47:13Z</dcterms:modified>
</cp:coreProperties>
</file>