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59" r:id="rId6"/>
    <p:sldId id="260"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43"/>
  </p:normalViewPr>
  <p:slideViewPr>
    <p:cSldViewPr snapToGrid="0" snapToObjects="1">
      <p:cViewPr varScale="1">
        <p:scale>
          <a:sx n="113" d="100"/>
          <a:sy n="113" d="100"/>
        </p:scale>
        <p:origin x="39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12-Nov-24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12-Nov-24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12-Nov-24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12-Nov-24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12-Nov-24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12-Nov-24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12-Nov-24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12-Nov-24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12-Nov-24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12-Nov-24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12-Nov-24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12-Nov-24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12-Nov-24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12-Nov-24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12-Nov-24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12-Nov-24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12-Nov-24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D3303D-61AE-A949-9C8B-385280094752}"/>
              </a:ext>
            </a:extLst>
          </p:cNvPr>
          <p:cNvSpPr>
            <a:spLocks noGrp="1"/>
          </p:cNvSpPr>
          <p:nvPr>
            <p:ph type="ctrTitle"/>
          </p:nvPr>
        </p:nvSpPr>
        <p:spPr/>
        <p:txBody>
          <a:bodyPr/>
          <a:lstStyle/>
          <a:p>
            <a:r>
              <a:rPr lang="en-US" dirty="0" smtClean="0"/>
              <a:t>Legal perspectives on Terrorism</a:t>
            </a:r>
            <a:endParaRPr lang="en-US" dirty="0"/>
          </a:p>
        </p:txBody>
      </p:sp>
      <p:sp>
        <p:nvSpPr>
          <p:cNvPr id="3" name="Subtitle 2">
            <a:extLst>
              <a:ext uri="{FF2B5EF4-FFF2-40B4-BE49-F238E27FC236}">
                <a16:creationId xmlns:a16="http://schemas.microsoft.com/office/drawing/2014/main" xmlns="" id="{3EEFC566-189A-674E-A510-F9FD794DFB4C}"/>
              </a:ext>
            </a:extLst>
          </p:cNvPr>
          <p:cNvSpPr>
            <a:spLocks noGrp="1"/>
          </p:cNvSpPr>
          <p:nvPr>
            <p:ph type="subTitle" idx="1"/>
          </p:nvPr>
        </p:nvSpPr>
        <p:spPr/>
        <p:txBody>
          <a:bodyPr/>
          <a:lstStyle/>
          <a:p>
            <a:r>
              <a:rPr lang="en-US" dirty="0"/>
              <a:t>Week </a:t>
            </a:r>
            <a:r>
              <a:rPr lang="en-US" dirty="0" smtClean="0"/>
              <a:t>11</a:t>
            </a:r>
            <a:endParaRPr lang="en-US" dirty="0"/>
          </a:p>
        </p:txBody>
      </p:sp>
    </p:spTree>
    <p:extLst>
      <p:ext uri="{BB962C8B-B14F-4D97-AF65-F5344CB8AC3E}">
        <p14:creationId xmlns:p14="http://schemas.microsoft.com/office/powerpoint/2010/main" val="2194479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35B82D-9D40-F842-AD9F-F2C4E3FD3EFB}"/>
              </a:ext>
            </a:extLst>
          </p:cNvPr>
          <p:cNvSpPr>
            <a:spLocks noGrp="1"/>
          </p:cNvSpPr>
          <p:nvPr>
            <p:ph type="title"/>
          </p:nvPr>
        </p:nvSpPr>
        <p:spPr/>
        <p:txBody>
          <a:bodyPr/>
          <a:lstStyle/>
          <a:p>
            <a:r>
              <a:rPr lang="en-US" dirty="0" smtClean="0"/>
              <a:t>Undesirability of terrorism and legal measures to combat it</a:t>
            </a:r>
            <a:endParaRPr lang="en-US" dirty="0"/>
          </a:p>
        </p:txBody>
      </p:sp>
      <p:sp>
        <p:nvSpPr>
          <p:cNvPr id="3" name="Content Placeholder 2">
            <a:extLst>
              <a:ext uri="{FF2B5EF4-FFF2-40B4-BE49-F238E27FC236}">
                <a16:creationId xmlns:a16="http://schemas.microsoft.com/office/drawing/2014/main" xmlns="" id="{777BE2F0-04E8-0443-A331-4FEA79CA1CF3}"/>
              </a:ext>
            </a:extLst>
          </p:cNvPr>
          <p:cNvSpPr>
            <a:spLocks noGrp="1"/>
          </p:cNvSpPr>
          <p:nvPr>
            <p:ph idx="1"/>
          </p:nvPr>
        </p:nvSpPr>
        <p:spPr/>
        <p:txBody>
          <a:bodyPr>
            <a:normAutofit fontScale="92500" lnSpcReduction="10000"/>
          </a:bodyPr>
          <a:lstStyle/>
          <a:p>
            <a:r>
              <a:rPr lang="en-US" dirty="0" smtClean="0"/>
              <a:t>While naturally the global community agrees with undesirability of terrorism, it is difficult to adopt acceptable, enforceable rules and regulations that might remedy the situation</a:t>
            </a:r>
          </a:p>
          <a:p>
            <a:r>
              <a:rPr lang="en-US" dirty="0" smtClean="0"/>
              <a:t>General policy directions are always easier to formulate than specific legislation</a:t>
            </a:r>
          </a:p>
          <a:p>
            <a:r>
              <a:rPr lang="en-US" dirty="0" smtClean="0"/>
              <a:t>Constraints to creating such legislation</a:t>
            </a:r>
          </a:p>
          <a:p>
            <a:pPr lvl="1"/>
            <a:r>
              <a:rPr lang="en-US" dirty="0" smtClean="0"/>
              <a:t>Lack of legislative authority (UN does not have such capacity)</a:t>
            </a:r>
          </a:p>
          <a:p>
            <a:pPr lvl="1"/>
            <a:r>
              <a:rPr lang="en-US" dirty="0" smtClean="0"/>
              <a:t>Lack of central authority such as a confederal organization</a:t>
            </a:r>
          </a:p>
          <a:p>
            <a:pPr lvl="1"/>
            <a:r>
              <a:rPr lang="en-US" dirty="0" smtClean="0"/>
              <a:t>No judicial system to which all have recourse and whose decisions are binding at international level. ICC and other legal bodies are voluntary in nature</a:t>
            </a:r>
          </a:p>
          <a:p>
            <a:pPr lvl="2"/>
            <a:r>
              <a:rPr lang="en-US" dirty="0" smtClean="0"/>
              <a:t>In fact, national bodies are more capable of preventing successful completion of international treaties </a:t>
            </a:r>
          </a:p>
          <a:p>
            <a:pPr lvl="1"/>
            <a:r>
              <a:rPr lang="en-US" dirty="0" smtClean="0"/>
              <a:t>No law enforcement except INTERPOL (est. 1923)</a:t>
            </a:r>
          </a:p>
        </p:txBody>
      </p:sp>
    </p:spTree>
    <p:extLst>
      <p:ext uri="{BB962C8B-B14F-4D97-AF65-F5344CB8AC3E}">
        <p14:creationId xmlns:p14="http://schemas.microsoft.com/office/powerpoint/2010/main" val="3169825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Terrorism Laws</a:t>
            </a:r>
            <a:endParaRPr lang="en-US" dirty="0"/>
          </a:p>
        </p:txBody>
      </p:sp>
      <p:sp>
        <p:nvSpPr>
          <p:cNvPr id="3" name="Content Placeholder 2"/>
          <p:cNvSpPr>
            <a:spLocks noGrp="1"/>
          </p:cNvSpPr>
          <p:nvPr>
            <p:ph idx="1"/>
          </p:nvPr>
        </p:nvSpPr>
        <p:spPr>
          <a:xfrm>
            <a:off x="2592925" y="1701800"/>
            <a:ext cx="9526588" cy="4648200"/>
          </a:xfrm>
        </p:spPr>
        <p:txBody>
          <a:bodyPr>
            <a:normAutofit fontScale="92500" lnSpcReduction="10000"/>
          </a:bodyPr>
          <a:lstStyle/>
          <a:p>
            <a:r>
              <a:rPr lang="en-US" dirty="0" smtClean="0"/>
              <a:t>No serious effort to adopt international anti-terrorist laws was made until 9/11</a:t>
            </a:r>
          </a:p>
          <a:p>
            <a:r>
              <a:rPr lang="en-US" dirty="0" smtClean="0"/>
              <a:t>Current efforts to promote anti-terrorist legislation are based on existing relevant international treaties </a:t>
            </a:r>
          </a:p>
          <a:p>
            <a:pPr lvl="1"/>
            <a:r>
              <a:rPr lang="en-US" dirty="0" smtClean="0"/>
              <a:t>Laws of War (innocence and Geneva Convention on Treatment of Civilians during Times of War (1958))</a:t>
            </a:r>
          </a:p>
          <a:p>
            <a:pPr lvl="1"/>
            <a:r>
              <a:rPr lang="en-US" dirty="0" smtClean="0"/>
              <a:t>Piracy of Air and Sea: pertaining to law of peace. </a:t>
            </a:r>
            <a:r>
              <a:rPr lang="en-US" i="1" dirty="0" smtClean="0"/>
              <a:t>Crimes against humanity </a:t>
            </a:r>
            <a:r>
              <a:rPr lang="en-US" dirty="0" smtClean="0"/>
              <a:t>concept originated by English jurist Sir Edward Coke who called pirates as common enemies of mankind. Skyjacking equated to sea piracy.</a:t>
            </a:r>
          </a:p>
          <a:p>
            <a:pPr lvl="2"/>
            <a:r>
              <a:rPr lang="en-US" dirty="0" smtClean="0"/>
              <a:t>However, nations were reluctant to abovementioned novation process, and agreed on adopting specific treaties related to aircraft hijacking. Convention on Offences and Certain Other Acts Committed Onboard Aircraft (1963) discussed jurisdiction of such crimes. Convention for Suppression of Unlawful Seizure of Aircraft (1970) discussed punishment.</a:t>
            </a:r>
          </a:p>
          <a:p>
            <a:pPr lvl="1"/>
            <a:r>
              <a:rPr lang="en-US" dirty="0" smtClean="0"/>
              <a:t>Protection of Diplomatic Personnel and Heads of State: no effective international treaties adopted due to Western tradition of granting political asylum to offenders who committed political crimes. </a:t>
            </a:r>
          </a:p>
          <a:p>
            <a:pPr lvl="2"/>
            <a:r>
              <a:rPr lang="en-US" dirty="0" smtClean="0"/>
              <a:t>In 1833 Belgium enacted law providing for nonextradition of political offenders. However, later </a:t>
            </a:r>
            <a:r>
              <a:rPr lang="en-US" i="1" dirty="0" err="1" smtClean="0"/>
              <a:t>attentat</a:t>
            </a:r>
            <a:r>
              <a:rPr lang="en-US" i="1" dirty="0" smtClean="0"/>
              <a:t> clause </a:t>
            </a:r>
            <a:r>
              <a:rPr lang="en-US" dirty="0" smtClean="0"/>
              <a:t>began to be incorporated, which made murder of any head of state a common crime, not a political one. </a:t>
            </a:r>
            <a:endParaRPr lang="en-US" dirty="0"/>
          </a:p>
        </p:txBody>
      </p:sp>
    </p:spTree>
    <p:extLst>
      <p:ext uri="{BB962C8B-B14F-4D97-AF65-F5344CB8AC3E}">
        <p14:creationId xmlns:p14="http://schemas.microsoft.com/office/powerpoint/2010/main" val="3571994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Dilemmas in Prosecuting Terrorists</a:t>
            </a:r>
          </a:p>
        </p:txBody>
      </p:sp>
      <p:sp>
        <p:nvSpPr>
          <p:cNvPr id="3" name="Content Placeholder 2"/>
          <p:cNvSpPr>
            <a:spLocks noGrp="1"/>
          </p:cNvSpPr>
          <p:nvPr>
            <p:ph idx="1"/>
          </p:nvPr>
        </p:nvSpPr>
        <p:spPr/>
        <p:txBody>
          <a:bodyPr/>
          <a:lstStyle/>
          <a:p>
            <a:r>
              <a:rPr lang="en-US" dirty="0"/>
              <a:t>Jurisdictional Conflicts: Where should trials be held? What laws apply</a:t>
            </a:r>
            <a:r>
              <a:rPr lang="en-US" dirty="0" smtClean="0"/>
              <a:t>?</a:t>
            </a:r>
          </a:p>
          <a:p>
            <a:r>
              <a:rPr lang="en-US" dirty="0" smtClean="0"/>
              <a:t>State </a:t>
            </a:r>
            <a:r>
              <a:rPr lang="en-US" dirty="0"/>
              <a:t>Sovereignty vs. International Accountability: Tension between national interests and global justice</a:t>
            </a:r>
            <a:r>
              <a:rPr lang="en-US" dirty="0" smtClean="0"/>
              <a:t>.</a:t>
            </a:r>
          </a:p>
          <a:p>
            <a:r>
              <a:rPr lang="en-US" dirty="0" smtClean="0"/>
              <a:t>Fair </a:t>
            </a:r>
            <a:r>
              <a:rPr lang="en-US" dirty="0"/>
              <a:t>Trials vs. National Security: Balancing justice with intelligence needs (e.g., use of torture or secret evidence</a:t>
            </a:r>
            <a:r>
              <a:rPr lang="en-US" dirty="0" smtClean="0"/>
              <a:t>).</a:t>
            </a:r>
          </a:p>
          <a:p>
            <a:r>
              <a:rPr lang="en-US" dirty="0" smtClean="0"/>
              <a:t>Political </a:t>
            </a:r>
            <a:r>
              <a:rPr lang="en-US" dirty="0"/>
              <a:t>Influence: Concerns that prosecutions may be politically motivated or compromised</a:t>
            </a:r>
            <a:r>
              <a:rPr lang="en-US" dirty="0" smtClean="0"/>
              <a:t>.</a:t>
            </a:r>
          </a:p>
          <a:p>
            <a:r>
              <a:rPr lang="en-US" dirty="0" smtClean="0"/>
              <a:t>Defining </a:t>
            </a:r>
            <a:r>
              <a:rPr lang="en-US" dirty="0"/>
              <a:t>Terrorism: Disagreements on what constitutes terrorism and who qualifies as a terrorist.</a:t>
            </a:r>
          </a:p>
        </p:txBody>
      </p:sp>
    </p:spTree>
    <p:extLst>
      <p:ext uri="{BB962C8B-B14F-4D97-AF65-F5344CB8AC3E}">
        <p14:creationId xmlns:p14="http://schemas.microsoft.com/office/powerpoint/2010/main" val="623020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Jurisdictions</a:t>
            </a:r>
            <a:endParaRPr lang="en-US" dirty="0"/>
          </a:p>
        </p:txBody>
      </p:sp>
      <p:sp>
        <p:nvSpPr>
          <p:cNvPr id="3" name="Content Placeholder 2"/>
          <p:cNvSpPr>
            <a:spLocks noGrp="1"/>
          </p:cNvSpPr>
          <p:nvPr>
            <p:ph idx="1"/>
          </p:nvPr>
        </p:nvSpPr>
        <p:spPr/>
        <p:txBody>
          <a:bodyPr/>
          <a:lstStyle/>
          <a:p>
            <a:r>
              <a:rPr lang="en-US" dirty="0"/>
              <a:t>Pros</a:t>
            </a:r>
            <a:r>
              <a:rPr lang="en-US" dirty="0" smtClean="0"/>
              <a:t>:</a:t>
            </a:r>
          </a:p>
          <a:p>
            <a:pPr lvl="1"/>
            <a:r>
              <a:rPr lang="en-US" dirty="0" smtClean="0"/>
              <a:t>Proximity </a:t>
            </a:r>
            <a:r>
              <a:rPr lang="en-US" dirty="0"/>
              <a:t>to the crime and victims</a:t>
            </a:r>
            <a:r>
              <a:rPr lang="en-US" dirty="0" smtClean="0"/>
              <a:t>.</a:t>
            </a:r>
          </a:p>
          <a:p>
            <a:pPr lvl="1"/>
            <a:r>
              <a:rPr lang="en-US" dirty="0" smtClean="0"/>
              <a:t>More </a:t>
            </a:r>
            <a:r>
              <a:rPr lang="en-US" dirty="0"/>
              <a:t>familiar with local laws, culture, and context</a:t>
            </a:r>
            <a:r>
              <a:rPr lang="en-US" dirty="0" smtClean="0"/>
              <a:t>.</a:t>
            </a:r>
          </a:p>
          <a:p>
            <a:pPr lvl="1"/>
            <a:r>
              <a:rPr lang="en-US" dirty="0" smtClean="0"/>
              <a:t>Immediate </a:t>
            </a:r>
            <a:r>
              <a:rPr lang="en-US" dirty="0"/>
              <a:t>and direct accountability</a:t>
            </a:r>
            <a:r>
              <a:rPr lang="en-US" dirty="0" smtClean="0"/>
              <a:t>.</a:t>
            </a:r>
          </a:p>
          <a:p>
            <a:r>
              <a:rPr lang="en-US" dirty="0" smtClean="0"/>
              <a:t>Cons:</a:t>
            </a:r>
          </a:p>
          <a:p>
            <a:pPr lvl="1"/>
            <a:r>
              <a:rPr lang="en-US" dirty="0" smtClean="0"/>
              <a:t>Potential </a:t>
            </a:r>
            <a:r>
              <a:rPr lang="en-US" dirty="0"/>
              <a:t>for political influence or bias in trials</a:t>
            </a:r>
            <a:r>
              <a:rPr lang="en-US" dirty="0" smtClean="0"/>
              <a:t>.</a:t>
            </a:r>
          </a:p>
          <a:p>
            <a:pPr lvl="1"/>
            <a:r>
              <a:rPr lang="en-US" dirty="0" smtClean="0"/>
              <a:t>Legal </a:t>
            </a:r>
            <a:r>
              <a:rPr lang="en-US" dirty="0"/>
              <a:t>systems may lack the capacity or experience to handle complex terrorism cases</a:t>
            </a:r>
            <a:r>
              <a:rPr lang="en-US" dirty="0" smtClean="0"/>
              <a:t>.</a:t>
            </a:r>
          </a:p>
          <a:p>
            <a:pPr lvl="1"/>
            <a:r>
              <a:rPr lang="en-US" dirty="0" smtClean="0"/>
              <a:t>Concerns </a:t>
            </a:r>
            <a:r>
              <a:rPr lang="en-US" dirty="0"/>
              <a:t>over fair trials and human rights violations (e.g., indefinite detention, torture).</a:t>
            </a:r>
          </a:p>
        </p:txBody>
      </p:sp>
    </p:spTree>
    <p:extLst>
      <p:ext uri="{BB962C8B-B14F-4D97-AF65-F5344CB8AC3E}">
        <p14:creationId xmlns:p14="http://schemas.microsoft.com/office/powerpoint/2010/main" val="1775573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International Courts (</a:t>
            </a:r>
            <a:r>
              <a:rPr lang="fr-FR" dirty="0" err="1"/>
              <a:t>e.g</a:t>
            </a:r>
            <a:r>
              <a:rPr lang="fr-FR" dirty="0"/>
              <a:t>., </a:t>
            </a:r>
            <a:r>
              <a:rPr lang="fr-FR" dirty="0" smtClean="0"/>
              <a:t>ICC)</a:t>
            </a:r>
            <a:endParaRPr lang="en-US" dirty="0"/>
          </a:p>
        </p:txBody>
      </p:sp>
      <p:sp>
        <p:nvSpPr>
          <p:cNvPr id="3" name="Content Placeholder 2"/>
          <p:cNvSpPr>
            <a:spLocks noGrp="1"/>
          </p:cNvSpPr>
          <p:nvPr>
            <p:ph idx="1"/>
          </p:nvPr>
        </p:nvSpPr>
        <p:spPr/>
        <p:txBody>
          <a:bodyPr/>
          <a:lstStyle/>
          <a:p>
            <a:r>
              <a:rPr lang="en-US" dirty="0"/>
              <a:t>Pros</a:t>
            </a:r>
            <a:r>
              <a:rPr lang="en-US" dirty="0" smtClean="0"/>
              <a:t>:</a:t>
            </a:r>
          </a:p>
          <a:p>
            <a:pPr lvl="1"/>
            <a:r>
              <a:rPr lang="en-US" dirty="0" smtClean="0"/>
              <a:t>Neutral </a:t>
            </a:r>
            <a:r>
              <a:rPr lang="en-US" dirty="0"/>
              <a:t>and independent from national political pressures</a:t>
            </a:r>
            <a:r>
              <a:rPr lang="en-US" dirty="0" smtClean="0"/>
              <a:t>.</a:t>
            </a:r>
          </a:p>
          <a:p>
            <a:pPr lvl="1"/>
            <a:r>
              <a:rPr lang="en-US" dirty="0" smtClean="0"/>
              <a:t>Expertise </a:t>
            </a:r>
            <a:r>
              <a:rPr lang="en-US" dirty="0"/>
              <a:t>in handling international crimes, including terrorism</a:t>
            </a:r>
            <a:r>
              <a:rPr lang="en-US" dirty="0" smtClean="0"/>
              <a:t>.</a:t>
            </a:r>
          </a:p>
          <a:p>
            <a:pPr lvl="1"/>
            <a:r>
              <a:rPr lang="en-US" dirty="0" smtClean="0"/>
              <a:t>Global </a:t>
            </a:r>
            <a:r>
              <a:rPr lang="en-US" dirty="0"/>
              <a:t>legitimacy, ensuring consistency and fairness</a:t>
            </a:r>
            <a:r>
              <a:rPr lang="en-US" dirty="0" smtClean="0"/>
              <a:t>.</a:t>
            </a:r>
          </a:p>
          <a:p>
            <a:r>
              <a:rPr lang="en-US" dirty="0" smtClean="0"/>
              <a:t>Cons:</a:t>
            </a:r>
          </a:p>
          <a:p>
            <a:pPr lvl="1"/>
            <a:r>
              <a:rPr lang="en-US" dirty="0" smtClean="0"/>
              <a:t>Jurisdictional </a:t>
            </a:r>
            <a:r>
              <a:rPr lang="en-US" dirty="0"/>
              <a:t>limitations (doesn't always have authority over terrorism</a:t>
            </a:r>
            <a:r>
              <a:rPr lang="en-US" dirty="0" smtClean="0"/>
              <a:t>).</a:t>
            </a:r>
          </a:p>
          <a:p>
            <a:pPr lvl="1"/>
            <a:r>
              <a:rPr lang="en-US" dirty="0" smtClean="0"/>
              <a:t>Long</a:t>
            </a:r>
            <a:r>
              <a:rPr lang="en-US" dirty="0"/>
              <a:t>, expensive trials that can be seen as inefficient</a:t>
            </a:r>
            <a:r>
              <a:rPr lang="en-US" dirty="0" smtClean="0"/>
              <a:t>.</a:t>
            </a:r>
          </a:p>
          <a:p>
            <a:pPr lvl="1"/>
            <a:r>
              <a:rPr lang="en-US" dirty="0" smtClean="0"/>
              <a:t>Issues </a:t>
            </a:r>
            <a:r>
              <a:rPr lang="en-US" dirty="0"/>
              <a:t>of state sovereignty and unwillingness to hand over accused individuals.</a:t>
            </a:r>
          </a:p>
        </p:txBody>
      </p:sp>
    </p:spTree>
    <p:extLst>
      <p:ext uri="{BB962C8B-B14F-4D97-AF65-F5344CB8AC3E}">
        <p14:creationId xmlns:p14="http://schemas.microsoft.com/office/powerpoint/2010/main" val="3491994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 in Evidence and Prosecution</a:t>
            </a:r>
          </a:p>
        </p:txBody>
      </p:sp>
      <p:sp>
        <p:nvSpPr>
          <p:cNvPr id="3" name="Content Placeholder 2"/>
          <p:cNvSpPr>
            <a:spLocks noGrp="1"/>
          </p:cNvSpPr>
          <p:nvPr>
            <p:ph idx="1"/>
          </p:nvPr>
        </p:nvSpPr>
        <p:spPr/>
        <p:txBody>
          <a:bodyPr/>
          <a:lstStyle/>
          <a:p>
            <a:r>
              <a:rPr lang="en-US" dirty="0"/>
              <a:t>Gathering Evidence: Intelligence-sharing issues, the role of secret informants, and protecting national security</a:t>
            </a:r>
            <a:r>
              <a:rPr lang="en-US" dirty="0" smtClean="0"/>
              <a:t>.</a:t>
            </a:r>
          </a:p>
          <a:p>
            <a:r>
              <a:rPr lang="en-US" dirty="0" smtClean="0"/>
              <a:t>Terrorism </a:t>
            </a:r>
            <a:r>
              <a:rPr lang="en-US" dirty="0"/>
              <a:t>and Human Rights: Ensuring due process, protection against torture, and the right to a fair trial</a:t>
            </a:r>
            <a:r>
              <a:rPr lang="en-US" dirty="0" smtClean="0"/>
              <a:t>.</a:t>
            </a:r>
          </a:p>
          <a:p>
            <a:r>
              <a:rPr lang="en-US" dirty="0" smtClean="0"/>
              <a:t>Cooperation </a:t>
            </a:r>
            <a:r>
              <a:rPr lang="en-US" dirty="0"/>
              <a:t>Among States: Challenges in extradition, conflicting legal frameworks, and differing definitions of terrorism.</a:t>
            </a:r>
          </a:p>
        </p:txBody>
      </p:sp>
    </p:spTree>
    <p:extLst>
      <p:ext uri="{BB962C8B-B14F-4D97-AF65-F5344CB8AC3E}">
        <p14:creationId xmlns:p14="http://schemas.microsoft.com/office/powerpoint/2010/main" val="1639131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 Who Should Prosecute Terrorists?</a:t>
            </a:r>
          </a:p>
        </p:txBody>
      </p:sp>
      <p:sp>
        <p:nvSpPr>
          <p:cNvPr id="3" name="Content Placeholder 2"/>
          <p:cNvSpPr>
            <a:spLocks noGrp="1"/>
          </p:cNvSpPr>
          <p:nvPr>
            <p:ph idx="1"/>
          </p:nvPr>
        </p:nvSpPr>
        <p:spPr/>
        <p:txBody>
          <a:bodyPr/>
          <a:lstStyle/>
          <a:p>
            <a:r>
              <a:rPr lang="en-US" dirty="0"/>
              <a:t>No One-size-fits-all solution</a:t>
            </a:r>
            <a:r>
              <a:rPr lang="en-US" dirty="0" smtClean="0"/>
              <a:t>.</a:t>
            </a:r>
          </a:p>
          <a:p>
            <a:r>
              <a:rPr lang="en-US" dirty="0" smtClean="0"/>
              <a:t>Key Factors:</a:t>
            </a:r>
          </a:p>
          <a:p>
            <a:pPr lvl="1"/>
            <a:r>
              <a:rPr lang="en-US" dirty="0" smtClean="0"/>
              <a:t>Nature </a:t>
            </a:r>
            <a:r>
              <a:rPr lang="en-US" dirty="0"/>
              <a:t>of the Terrorist Act: Whether it’s an international or domestic threat</a:t>
            </a:r>
            <a:r>
              <a:rPr lang="en-US" dirty="0" smtClean="0"/>
              <a:t>.</a:t>
            </a:r>
          </a:p>
          <a:p>
            <a:pPr lvl="1"/>
            <a:r>
              <a:rPr lang="en-US" dirty="0" smtClean="0"/>
              <a:t>Jurisdictional </a:t>
            </a:r>
            <a:r>
              <a:rPr lang="en-US" dirty="0"/>
              <a:t>Capacity: Whether national or international courts are equipped to handle the case</a:t>
            </a:r>
            <a:r>
              <a:rPr lang="en-US" dirty="0" smtClean="0"/>
              <a:t>.</a:t>
            </a:r>
          </a:p>
          <a:p>
            <a:pPr lvl="1"/>
            <a:r>
              <a:rPr lang="en-US" dirty="0" smtClean="0"/>
              <a:t>Political </a:t>
            </a:r>
            <a:r>
              <a:rPr lang="en-US" dirty="0"/>
              <a:t>and Ethical Considerations: Balancing fairness, human rights, and security</a:t>
            </a:r>
            <a:r>
              <a:rPr lang="en-US" dirty="0" smtClean="0"/>
              <a:t>.</a:t>
            </a:r>
          </a:p>
          <a:p>
            <a:r>
              <a:rPr lang="en-US" dirty="0" smtClean="0"/>
              <a:t>Looking </a:t>
            </a:r>
            <a:r>
              <a:rPr lang="en-US" dirty="0"/>
              <a:t>Forward: Need for a more unified, international approach to terrorism prosecution without compromising justice.</a:t>
            </a:r>
          </a:p>
        </p:txBody>
      </p:sp>
    </p:spTree>
    <p:extLst>
      <p:ext uri="{BB962C8B-B14F-4D97-AF65-F5344CB8AC3E}">
        <p14:creationId xmlns:p14="http://schemas.microsoft.com/office/powerpoint/2010/main" val="317356518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209</TotalTime>
  <Words>692</Words>
  <Application>Microsoft Office PowerPoint</Application>
  <PresentationFormat>Widescreen</PresentationFormat>
  <Paragraphs>54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Century Gothic</vt:lpstr>
      <vt:lpstr>Wingdings 3</vt:lpstr>
      <vt:lpstr>Wisp</vt:lpstr>
      <vt:lpstr>Legal perspectives on Terrorism</vt:lpstr>
      <vt:lpstr>Undesirability of terrorism and legal measures to combat it</vt:lpstr>
      <vt:lpstr>International Terrorism Laws</vt:lpstr>
      <vt:lpstr>Dilemmas in Prosecuting Terrorists</vt:lpstr>
      <vt:lpstr>National Jurisdictions</vt:lpstr>
      <vt:lpstr>International Courts (e.g., ICC)</vt:lpstr>
      <vt:lpstr>Challenges in Evidence and Prosecution</vt:lpstr>
      <vt:lpstr>Conclusion: Who Should Prosecute Terrorists?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 and Terrorism</dc:title>
  <dc:creator>Nurseit Niyazbekov</dc:creator>
  <cp:lastModifiedBy>Niyazbekov Nurseit</cp:lastModifiedBy>
  <cp:revision>25</cp:revision>
  <dcterms:created xsi:type="dcterms:W3CDTF">2019-10-29T05:50:48Z</dcterms:created>
  <dcterms:modified xsi:type="dcterms:W3CDTF">2024-11-12T08:00:51Z</dcterms:modified>
</cp:coreProperties>
</file>