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10"/>
  </p:notesMasterIdLst>
  <p:handoutMasterIdLst>
    <p:handoutMasterId r:id="rId11"/>
  </p:handoutMasterIdLst>
  <p:sldIdLst>
    <p:sldId id="256" r:id="rId2"/>
    <p:sldId id="464" r:id="rId3"/>
    <p:sldId id="465" r:id="rId4"/>
    <p:sldId id="466" r:id="rId5"/>
    <p:sldId id="467" r:id="rId6"/>
    <p:sldId id="468" r:id="rId7"/>
    <p:sldId id="469" r:id="rId8"/>
    <p:sldId id="470" r:id="rId9"/>
  </p:sldIdLst>
  <p:sldSz cx="9144000" cy="6858000" type="screen4x3"/>
  <p:notesSz cx="6881813" cy="9296400"/>
  <p:embeddedFontLst>
    <p:embeddedFont>
      <p:font typeface="Wingdings 3" panose="05040102010807070707" pitchFamily="18" charset="2"/>
      <p:regular r:id="rId12"/>
    </p:embeddedFont>
    <p:embeddedFont>
      <p:font typeface="Lucida Sans" panose="020B0602030504020204" pitchFamily="34" charset="0"/>
      <p:regular r:id="rId13"/>
      <p:bold r:id="rId14"/>
      <p:italic r:id="rId15"/>
      <p:boldItalic r:id="rId16"/>
    </p:embeddedFont>
    <p:embeddedFont>
      <p:font typeface="Wingdings 2" panose="05020102010507070707" pitchFamily="18" charset="2"/>
      <p:regular r:id="rId17"/>
    </p:embeddedFont>
    <p:embeddedFont>
      <p:font typeface="Book Antiqua" panose="02040602050305030304" pitchFamily="18" charset="0"/>
      <p:regular r:id="rId18"/>
      <p:bold r:id="rId19"/>
      <p:italic r:id="rId20"/>
      <p:boldItalic r:id="rId21"/>
    </p:embeddedFont>
  </p:embeddedFontLst>
  <p:custDataLst>
    <p:tags r:id="rId22"/>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96" d="100"/>
          <a:sy n="96" d="100"/>
        </p:scale>
        <p:origin x="20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defTabSz="902303" eaLnBrk="0" hangingPunct="0">
              <a:defRPr kumimoji="0" sz="1200"/>
            </a:lvl1pPr>
          </a:lstStyle>
          <a:p>
            <a:pPr>
              <a:defRPr/>
            </a:pPr>
            <a:r>
              <a:rPr lang="en-US"/>
              <a:t>Presentation</a:t>
            </a:r>
          </a:p>
        </p:txBody>
      </p:sp>
      <p:sp>
        <p:nvSpPr>
          <p:cNvPr id="14339" name="Rectangle 3"/>
          <p:cNvSpPr>
            <a:spLocks noGrp="1" noChangeArrowheads="1"/>
          </p:cNvSpPr>
          <p:nvPr>
            <p:ph type="dt" sz="quarter" idx="1"/>
          </p:nvPr>
        </p:nvSpPr>
        <p:spPr bwMode="auto">
          <a:xfrm>
            <a:off x="3899489"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algn="r" defTabSz="902303" eaLnBrk="0" hangingPunct="0">
              <a:defRPr kumimoji="0" sz="1200"/>
            </a:lvl1pPr>
          </a:lstStyle>
          <a:p>
            <a:pPr>
              <a:defRPr/>
            </a:pPr>
            <a:r>
              <a:rPr lang="en-US"/>
              <a:t>Monday, September 7, 2009</a:t>
            </a:r>
          </a:p>
        </p:txBody>
      </p:sp>
      <p:sp>
        <p:nvSpPr>
          <p:cNvPr id="14340" name="Rectangle 4"/>
          <p:cNvSpPr>
            <a:spLocks noGrp="1" noChangeArrowheads="1"/>
          </p:cNvSpPr>
          <p:nvPr>
            <p:ph type="ftr" sz="quarter" idx="2"/>
          </p:nvPr>
        </p:nvSpPr>
        <p:spPr bwMode="auto">
          <a:xfrm>
            <a:off x="1"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defTabSz="902303" eaLnBrk="0" hangingPunct="0">
              <a:defRPr kumimoji="0" sz="12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3899489"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algn="r" defTabSz="902303" eaLnBrk="0" hangingPunct="0">
              <a:defRPr kumimoji="0" sz="1200"/>
            </a:lvl1pPr>
          </a:lstStyle>
          <a:p>
            <a:fld id="{5CAFBFBF-F0F9-4457-8188-BA8ED772E47E}" type="slidenum">
              <a:rPr lang="en-US" altLang="en-US"/>
              <a:pPr/>
              <a:t>‹#›</a:t>
            </a:fld>
            <a:endParaRPr lang="en-US" altLang="en-US"/>
          </a:p>
        </p:txBody>
      </p:sp>
    </p:spTree>
    <p:extLst>
      <p:ext uri="{BB962C8B-B14F-4D97-AF65-F5344CB8AC3E}">
        <p14:creationId xmlns:p14="http://schemas.microsoft.com/office/powerpoint/2010/main" val="299275454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1"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defTabSz="902303" eaLnBrk="0" hangingPunct="0">
              <a:defRPr kumimoji="0" sz="1200"/>
            </a:lvl1pPr>
          </a:lstStyle>
          <a:p>
            <a:pPr>
              <a:defRPr/>
            </a:pPr>
            <a:r>
              <a:rPr lang="en-US"/>
              <a:t>Presentation</a:t>
            </a:r>
          </a:p>
        </p:txBody>
      </p:sp>
      <p:sp>
        <p:nvSpPr>
          <p:cNvPr id="2058" name="Rectangle 10"/>
          <p:cNvSpPr>
            <a:spLocks noGrp="1" noChangeArrowheads="1"/>
          </p:cNvSpPr>
          <p:nvPr>
            <p:ph type="body" sz="quarter" idx="3"/>
          </p:nvPr>
        </p:nvSpPr>
        <p:spPr bwMode="auto">
          <a:xfrm>
            <a:off x="917165" y="4416763"/>
            <a:ext cx="5047484" cy="4181722"/>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99489"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algn="r" defTabSz="902303" eaLnBrk="0" hangingPunct="0">
              <a:defRPr kumimoji="0" sz="1200"/>
            </a:lvl1pPr>
          </a:lstStyle>
          <a:p>
            <a:pPr>
              <a:defRPr/>
            </a:pPr>
            <a:r>
              <a:rPr lang="en-US"/>
              <a:t>Monday, September 7, 2009</a:t>
            </a:r>
          </a:p>
        </p:txBody>
      </p:sp>
      <p:sp>
        <p:nvSpPr>
          <p:cNvPr id="2060" name="Rectangle 12"/>
          <p:cNvSpPr>
            <a:spLocks noGrp="1" noChangeArrowheads="1"/>
          </p:cNvSpPr>
          <p:nvPr>
            <p:ph type="ftr" sz="quarter" idx="4"/>
          </p:nvPr>
        </p:nvSpPr>
        <p:spPr bwMode="auto">
          <a:xfrm>
            <a:off x="1"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defTabSz="902303" eaLnBrk="0" hangingPunct="0">
              <a:defRPr kumimoji="0" sz="12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3899489"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algn="r" defTabSz="902303" eaLnBrk="0" hangingPunct="0">
              <a:defRPr kumimoji="0" sz="1200"/>
            </a:lvl1pPr>
          </a:lstStyle>
          <a:p>
            <a:fld id="{285E9521-1694-4AEC-82BC-54BFC33F3011}" type="slidenum">
              <a:rPr lang="en-US" altLang="en-US"/>
              <a:pPr/>
              <a:t>‹#›</a:t>
            </a:fld>
            <a:endParaRPr lang="en-US" altLang="en-US"/>
          </a:p>
        </p:txBody>
      </p:sp>
      <p:sp>
        <p:nvSpPr>
          <p:cNvPr id="8" name="Slide Image Placeholder 7"/>
          <p:cNvSpPr>
            <a:spLocks noGrp="1" noRot="1" noChangeAspect="1"/>
          </p:cNvSpPr>
          <p:nvPr>
            <p:ph type="sldImg" idx="2"/>
          </p:nvPr>
        </p:nvSpPr>
        <p:spPr>
          <a:xfrm>
            <a:off x="1117600" y="698500"/>
            <a:ext cx="4646613" cy="3484563"/>
          </a:xfrm>
          <a:prstGeom prst="rect">
            <a:avLst/>
          </a:prstGeom>
          <a:noFill/>
          <a:ln w="12700">
            <a:solidFill>
              <a:prstClr val="black"/>
            </a:solidFill>
          </a:ln>
        </p:spPr>
        <p:txBody>
          <a:bodyPr vert="horz" lIns="85341" tIns="42670" rIns="85341" bIns="42670" rtlCol="0" anchor="ctr"/>
          <a:lstStyle/>
          <a:p>
            <a:pPr lvl="0"/>
            <a:endParaRPr lang="en-US" noProof="0"/>
          </a:p>
        </p:txBody>
      </p:sp>
    </p:spTree>
    <p:extLst>
      <p:ext uri="{BB962C8B-B14F-4D97-AF65-F5344CB8AC3E}">
        <p14:creationId xmlns:p14="http://schemas.microsoft.com/office/powerpoint/2010/main" val="255094237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116013" y="698500"/>
            <a:ext cx="4649787"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662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66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9F48D5BD-10CD-4AA5-9A1F-9E0F401932B6}" type="slidenum">
              <a:rPr kumimoji="0" lang="en-US" altLang="en-US" sz="1200"/>
              <a:pPr/>
              <a:t>1</a:t>
            </a:fld>
            <a:endParaRPr kumimoji="0" lang="en-US" altLang="en-US" sz="1200"/>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663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Tree>
    <p:extLst>
      <p:ext uri="{BB962C8B-B14F-4D97-AF65-F5344CB8AC3E}">
        <p14:creationId xmlns:p14="http://schemas.microsoft.com/office/powerpoint/2010/main" val="3120813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2</a:t>
            </a:fld>
            <a:endParaRPr kumimoji="0" lang="en-US" altLang="en-US" sz="1200"/>
          </a:p>
        </p:txBody>
      </p:sp>
    </p:spTree>
    <p:extLst>
      <p:ext uri="{BB962C8B-B14F-4D97-AF65-F5344CB8AC3E}">
        <p14:creationId xmlns:p14="http://schemas.microsoft.com/office/powerpoint/2010/main" val="164136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3</a:t>
            </a:fld>
            <a:endParaRPr kumimoji="0" lang="en-US" altLang="en-US" sz="1200"/>
          </a:p>
        </p:txBody>
      </p:sp>
    </p:spTree>
    <p:extLst>
      <p:ext uri="{BB962C8B-B14F-4D97-AF65-F5344CB8AC3E}">
        <p14:creationId xmlns:p14="http://schemas.microsoft.com/office/powerpoint/2010/main" val="4053972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4</a:t>
            </a:fld>
            <a:endParaRPr kumimoji="0" lang="en-US" altLang="en-US" sz="1200"/>
          </a:p>
        </p:txBody>
      </p:sp>
    </p:spTree>
    <p:extLst>
      <p:ext uri="{BB962C8B-B14F-4D97-AF65-F5344CB8AC3E}">
        <p14:creationId xmlns:p14="http://schemas.microsoft.com/office/powerpoint/2010/main" val="443326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5</a:t>
            </a:fld>
            <a:endParaRPr kumimoji="0" lang="en-US" altLang="en-US" sz="1200"/>
          </a:p>
        </p:txBody>
      </p:sp>
    </p:spTree>
    <p:extLst>
      <p:ext uri="{BB962C8B-B14F-4D97-AF65-F5344CB8AC3E}">
        <p14:creationId xmlns:p14="http://schemas.microsoft.com/office/powerpoint/2010/main" val="579207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6</a:t>
            </a:fld>
            <a:endParaRPr kumimoji="0" lang="en-US" altLang="en-US" sz="1200"/>
          </a:p>
        </p:txBody>
      </p:sp>
    </p:spTree>
    <p:extLst>
      <p:ext uri="{BB962C8B-B14F-4D97-AF65-F5344CB8AC3E}">
        <p14:creationId xmlns:p14="http://schemas.microsoft.com/office/powerpoint/2010/main" val="2757981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7</a:t>
            </a:fld>
            <a:endParaRPr kumimoji="0" lang="en-US" altLang="en-US" sz="1200"/>
          </a:p>
        </p:txBody>
      </p:sp>
    </p:spTree>
    <p:extLst>
      <p:ext uri="{BB962C8B-B14F-4D97-AF65-F5344CB8AC3E}">
        <p14:creationId xmlns:p14="http://schemas.microsoft.com/office/powerpoint/2010/main" val="2842916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8</a:t>
            </a:fld>
            <a:endParaRPr kumimoji="0" lang="en-US" altLang="en-US" sz="1200"/>
          </a:p>
        </p:txBody>
      </p:sp>
    </p:spTree>
    <p:extLst>
      <p:ext uri="{BB962C8B-B14F-4D97-AF65-F5344CB8AC3E}">
        <p14:creationId xmlns:p14="http://schemas.microsoft.com/office/powerpoint/2010/main" val="3284090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95E5B316-D146-4BDA-B002-529F8BA0E737}" type="slidenum">
              <a:rPr lang="en-US" altLang="en-US"/>
              <a:pPr/>
              <a:t>‹#›</a:t>
            </a:fld>
            <a:endParaRPr lang="en-US" altLang="en-US"/>
          </a:p>
        </p:txBody>
      </p:sp>
    </p:spTree>
    <p:extLst>
      <p:ext uri="{BB962C8B-B14F-4D97-AF65-F5344CB8AC3E}">
        <p14:creationId xmlns:p14="http://schemas.microsoft.com/office/powerpoint/2010/main" val="255085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0E5CD83-22EF-48A0-B85F-D4768A385162}" type="slidenum">
              <a:rPr lang="en-US" altLang="en-US"/>
              <a:pPr/>
              <a:t>‹#›</a:t>
            </a:fld>
            <a:endParaRPr lang="en-US" altLang="en-US"/>
          </a:p>
        </p:txBody>
      </p:sp>
    </p:spTree>
    <p:extLst>
      <p:ext uri="{BB962C8B-B14F-4D97-AF65-F5344CB8AC3E}">
        <p14:creationId xmlns:p14="http://schemas.microsoft.com/office/powerpoint/2010/main" val="881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85EF50F-138E-440F-AFA4-4176C5A9AB31}" type="slidenum">
              <a:rPr lang="en-US" altLang="en-US"/>
              <a:pPr/>
              <a:t>‹#›</a:t>
            </a:fld>
            <a:endParaRPr lang="en-US" altLang="en-US"/>
          </a:p>
        </p:txBody>
      </p:sp>
    </p:spTree>
    <p:extLst>
      <p:ext uri="{BB962C8B-B14F-4D97-AF65-F5344CB8AC3E}">
        <p14:creationId xmlns:p14="http://schemas.microsoft.com/office/powerpoint/2010/main" val="43532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4F9FE68-1C45-41BE-841D-BFA6316D8BE0}" type="slidenum">
              <a:rPr lang="en-US" altLang="en-US"/>
              <a:pPr/>
              <a:t>‹#›</a:t>
            </a:fld>
            <a:endParaRPr lang="en-US" altLang="en-US"/>
          </a:p>
        </p:txBody>
      </p:sp>
    </p:spTree>
    <p:extLst>
      <p:ext uri="{BB962C8B-B14F-4D97-AF65-F5344CB8AC3E}">
        <p14:creationId xmlns:p14="http://schemas.microsoft.com/office/powerpoint/2010/main" val="76391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7192C78-4754-41A4-8A49-701DF4E0BA58}" type="slidenum">
              <a:rPr lang="en-US" altLang="en-US"/>
              <a:pPr/>
              <a:t>‹#›</a:t>
            </a:fld>
            <a:endParaRPr lang="en-US" altLang="en-US"/>
          </a:p>
        </p:txBody>
      </p:sp>
    </p:spTree>
    <p:extLst>
      <p:ext uri="{BB962C8B-B14F-4D97-AF65-F5344CB8AC3E}">
        <p14:creationId xmlns:p14="http://schemas.microsoft.com/office/powerpoint/2010/main" val="3097463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AB6B6312-4B23-41D6-86B3-3467D14FB274}" type="slidenum">
              <a:rPr lang="en-US" altLang="en-US"/>
              <a:pPr/>
              <a:t>‹#›</a:t>
            </a:fld>
            <a:endParaRPr lang="en-US" altLang="en-US"/>
          </a:p>
        </p:txBody>
      </p:sp>
    </p:spTree>
    <p:extLst>
      <p:ext uri="{BB962C8B-B14F-4D97-AF65-F5344CB8AC3E}">
        <p14:creationId xmlns:p14="http://schemas.microsoft.com/office/powerpoint/2010/main" val="424408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CB78C329-D5E7-443E-9EB9-C64C05909FF4}" type="slidenum">
              <a:rPr lang="en-US" altLang="en-US"/>
              <a:pPr/>
              <a:t>‹#›</a:t>
            </a:fld>
            <a:endParaRPr lang="en-US" altLang="en-US"/>
          </a:p>
        </p:txBody>
      </p:sp>
    </p:spTree>
    <p:extLst>
      <p:ext uri="{BB962C8B-B14F-4D97-AF65-F5344CB8AC3E}">
        <p14:creationId xmlns:p14="http://schemas.microsoft.com/office/powerpoint/2010/main" val="421951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ACB453A-FAA2-4277-8477-5DB1378213F1}" type="slidenum">
              <a:rPr lang="en-US" altLang="en-US"/>
              <a:pPr/>
              <a:t>‹#›</a:t>
            </a:fld>
            <a:endParaRPr lang="en-US" altLang="en-US"/>
          </a:p>
        </p:txBody>
      </p:sp>
    </p:spTree>
    <p:extLst>
      <p:ext uri="{BB962C8B-B14F-4D97-AF65-F5344CB8AC3E}">
        <p14:creationId xmlns:p14="http://schemas.microsoft.com/office/powerpoint/2010/main" val="422311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3EC1AF97-E423-4365-AF62-B04966DFD273}" type="slidenum">
              <a:rPr lang="en-US" altLang="en-US"/>
              <a:pPr/>
              <a:t>‹#›</a:t>
            </a:fld>
            <a:endParaRPr lang="en-US" altLang="en-US"/>
          </a:p>
        </p:txBody>
      </p:sp>
    </p:spTree>
    <p:extLst>
      <p:ext uri="{BB962C8B-B14F-4D97-AF65-F5344CB8AC3E}">
        <p14:creationId xmlns:p14="http://schemas.microsoft.com/office/powerpoint/2010/main" val="205541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C2BA7E38-F773-40BE-B9C2-432930BA8C26}" type="slidenum">
              <a:rPr lang="en-US" altLang="en-US"/>
              <a:pPr/>
              <a:t>‹#›</a:t>
            </a:fld>
            <a:endParaRPr lang="en-US" altLang="en-US"/>
          </a:p>
        </p:txBody>
      </p:sp>
    </p:spTree>
    <p:extLst>
      <p:ext uri="{BB962C8B-B14F-4D97-AF65-F5344CB8AC3E}">
        <p14:creationId xmlns:p14="http://schemas.microsoft.com/office/powerpoint/2010/main" val="15116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smtClean="0"/>
              <a:t>12/9/2024</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0D722195-DD69-4604-A2AA-2E39BB27A3F5}" type="slidenum">
              <a:rPr lang="en-US" altLang="en-US"/>
              <a:pPr/>
              <a:t>‹#›</a:t>
            </a:fld>
            <a:endParaRPr lang="en-US" altLang="en-US"/>
          </a:p>
        </p:txBody>
      </p:sp>
    </p:spTree>
    <p:extLst>
      <p:ext uri="{BB962C8B-B14F-4D97-AF65-F5344CB8AC3E}">
        <p14:creationId xmlns:p14="http://schemas.microsoft.com/office/powerpoint/2010/main" val="195013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r>
              <a:rPr lang="en-US" smtClean="0"/>
              <a:t>12/9/2024</a:t>
            </a: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21162B93-5E09-4042-8214-40F94546ED0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smtClean="0">
                <a:effectLst/>
                <a:latin typeface="+mj-lt"/>
              </a:rPr>
              <a:t>ECN2102 macroeconomics (3 Credits/5 ECTS) </a:t>
            </a:r>
            <a:r>
              <a:rPr lang="en-US" dirty="0" smtClean="0">
                <a:latin typeface="+mj-lt"/>
              </a:rPr>
              <a:t/>
            </a:r>
            <a:br>
              <a:rPr lang="en-US" dirty="0" smtClean="0">
                <a:latin typeface="+mj-lt"/>
              </a:rPr>
            </a:br>
            <a:r>
              <a:rPr lang="en-US" cap="small" dirty="0" smtClean="0">
                <a:latin typeface="+mj-lt"/>
              </a:rPr>
              <a:t>FE Preparation</a:t>
            </a:r>
            <a:endParaRPr lang="en-US" sz="3900" cap="small" dirty="0" smtClean="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smtClean="0">
                <a:latin typeface="Arial" panose="020B0604020202020204" pitchFamily="34" charset="0"/>
              </a:rPr>
              <a:t>Week </a:t>
            </a:r>
            <a:r>
              <a:rPr lang="en-US" altLang="en-US" dirty="0" smtClean="0">
                <a:latin typeface="Arial" panose="020B0604020202020204" pitchFamily="34" charset="0"/>
              </a:rPr>
              <a:t>17 </a:t>
            </a:r>
            <a:r>
              <a:rPr lang="en-US" altLang="en-US" dirty="0" smtClean="0">
                <a:latin typeface="Arial" panose="020B0604020202020204" pitchFamily="34" charset="0"/>
              </a:rPr>
              <a:t>(Session </a:t>
            </a:r>
            <a:r>
              <a:rPr lang="en-US" altLang="en-US" dirty="0" smtClean="0">
                <a:latin typeface="Arial" panose="020B0604020202020204" pitchFamily="34" charset="0"/>
              </a:rPr>
              <a:t>43)</a:t>
            </a:r>
            <a:endParaRPr lang="en-US" altLang="en-US" dirty="0" smtClean="0">
              <a:latin typeface="Arial" panose="020B0604020202020204" pitchFamily="34" charset="0"/>
            </a:endParaRPr>
          </a:p>
          <a:p>
            <a:pPr eaLnBrk="1" hangingPunct="1"/>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smtClean="0"/>
              <a:t>December </a:t>
            </a:r>
            <a:r>
              <a:rPr lang="en-US" altLang="en-US" dirty="0" smtClean="0"/>
              <a:t>9, 2024</a:t>
            </a:r>
            <a:endParaRPr lang="en-US" alt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1. The nation's GDP equals the sum of consumption expenditure, investment, government purchases of goods and services, and net exports of goods and services, where net exports of goods and services equals of goods and services exports minus imports of goods and services. So, GDP = $15 million + $2 million + $1 million + $1 million - $1.5 million = $17.5 million.</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smtClean="0"/>
              <a:t>2</a:t>
            </a:r>
            <a:r>
              <a:rPr lang="en-US" sz="2400" dirty="0"/>
              <a:t>. </a:t>
            </a:r>
            <a:endParaRPr lang="en-US" sz="2400" dirty="0" smtClean="0"/>
          </a:p>
          <a:p>
            <a:pPr>
              <a:buNone/>
              <a:defRPr/>
            </a:pPr>
            <a:r>
              <a:rPr lang="en-US" sz="2400" dirty="0" smtClean="0"/>
              <a:t>a</a:t>
            </a:r>
            <a:r>
              <a:rPr lang="en-US" sz="2400" dirty="0"/>
              <a:t>)	The equilibrium real wage rate is $15 an hour because this is the real wage rate for which the </a:t>
            </a:r>
            <a:r>
              <a:rPr lang="en-US" sz="2400" dirty="0" smtClean="0"/>
              <a:t>quantity </a:t>
            </a:r>
            <a:r>
              <a:rPr lang="en-US" sz="2400" dirty="0"/>
              <a:t>of labor demanded equals the quantity supplied. The equilibrium level of employment is 3 billion hours a year.</a:t>
            </a:r>
          </a:p>
          <a:p>
            <a:pPr>
              <a:buNone/>
              <a:defRPr/>
            </a:pPr>
            <a:r>
              <a:rPr lang="en-US" sz="2400" dirty="0"/>
              <a:t>b)	With employment equal to 3 billion hours per year, potential GDP is equal to $60 billion.</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3</a:t>
            </a:fld>
            <a:endParaRPr kumimoji="0" lang="en-US" altLang="en-US" sz="1200">
              <a:solidFill>
                <a:srgbClr val="000000"/>
              </a:solidFill>
            </a:endParaRPr>
          </a:p>
        </p:txBody>
      </p:sp>
    </p:spTree>
    <p:extLst>
      <p:ext uri="{BB962C8B-B14F-4D97-AF65-F5344CB8AC3E}">
        <p14:creationId xmlns:p14="http://schemas.microsoft.com/office/powerpoint/2010/main" val="15239899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3 </a:t>
            </a:r>
            <a:endParaRPr lang="en-US" sz="2400" dirty="0" smtClean="0"/>
          </a:p>
          <a:p>
            <a:pPr>
              <a:buNone/>
              <a:defRPr/>
            </a:pPr>
            <a:r>
              <a:rPr lang="en-US" sz="2400" dirty="0" smtClean="0"/>
              <a:t>a</a:t>
            </a:r>
            <a:r>
              <a:rPr lang="en-US" sz="2400" dirty="0"/>
              <a:t>)	The equation of exchange states that the quantity of money, M, multiplied by the velocity of </a:t>
            </a:r>
            <a:r>
              <a:rPr lang="en-US" sz="2400" dirty="0" smtClean="0"/>
              <a:t>circulation</a:t>
            </a:r>
            <a:r>
              <a:rPr lang="en-US" sz="2400" dirty="0"/>
              <a:t>, V, equals real GDP, Y, multiplied by the price level, P. In terms of a formula, the equation of exchange is that M × V = P × Y. Using this formula, M = PY/V,   gives the quantity of money as $75 </a:t>
            </a:r>
            <a:r>
              <a:rPr lang="en-US" sz="2400" dirty="0" smtClean="0"/>
              <a:t>million</a:t>
            </a:r>
            <a:r>
              <a:rPr lang="en-US" sz="2400" dirty="0"/>
              <a:t>.</a:t>
            </a:r>
          </a:p>
          <a:p>
            <a:pPr>
              <a:buNone/>
              <a:defRPr/>
            </a:pPr>
            <a:r>
              <a:rPr lang="en-US" sz="2400" dirty="0"/>
              <a:t>b)	The quantity theory of money asserts that the velocity of circulation is not influenced by the quantity of money. So the velocity of circulation remains constant at 10.</a:t>
            </a:r>
          </a:p>
          <a:p>
            <a:pPr>
              <a:buNone/>
              <a:defRPr/>
            </a:pPr>
            <a:endParaRPr lang="en-US" sz="2400" dirty="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4</a:t>
            </a:fld>
            <a:endParaRPr kumimoji="0" lang="en-US" altLang="en-US" sz="1200">
              <a:solidFill>
                <a:srgbClr val="000000"/>
              </a:solidFill>
            </a:endParaRPr>
          </a:p>
        </p:txBody>
      </p:sp>
    </p:spTree>
    <p:extLst>
      <p:ext uri="{BB962C8B-B14F-4D97-AF65-F5344CB8AC3E}">
        <p14:creationId xmlns:p14="http://schemas.microsoft.com/office/powerpoint/2010/main" val="33102637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c)	Because the quantity of money increased by 20 percent, the quantity of money in 2015 is $75 </a:t>
            </a:r>
            <a:r>
              <a:rPr lang="en-US" sz="2400" dirty="0" smtClean="0"/>
              <a:t>million </a:t>
            </a:r>
            <a:r>
              <a:rPr lang="en-US" sz="2400" dirty="0"/>
              <a:t>× 1.2 = $90 </a:t>
            </a:r>
            <a:r>
              <a:rPr lang="en-US" sz="2400" dirty="0" smtClean="0"/>
              <a:t>million</a:t>
            </a:r>
            <a:r>
              <a:rPr lang="en-US" sz="2400" dirty="0"/>
              <a:t>. So   Another way to calculate the price level in 2015 is to notice that according to the quantity theory, a change in the quantity of money has no effect on velocity and real GDP. So if the quantity of money increases by 20 percent, to balance the equation of exchange, the price level must also increase by 20 percent. So from this approach, the price level in </a:t>
            </a:r>
            <a:r>
              <a:rPr lang="en-US" sz="2400" dirty="0" err="1"/>
              <a:t>Friedmania</a:t>
            </a:r>
            <a:r>
              <a:rPr lang="en-US" sz="2400" dirty="0"/>
              <a:t> is 150 × 1.2, which is also equal to 180.</a:t>
            </a:r>
            <a:endParaRPr lang="en-US" sz="2600" dirty="0"/>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5</a:t>
            </a:fld>
            <a:endParaRPr kumimoji="0" lang="en-US" altLang="en-US" sz="1200">
              <a:solidFill>
                <a:srgbClr val="000000"/>
              </a:solidFill>
            </a:endParaRPr>
          </a:p>
        </p:txBody>
      </p:sp>
    </p:spTree>
    <p:extLst>
      <p:ext uri="{BB962C8B-B14F-4D97-AF65-F5344CB8AC3E}">
        <p14:creationId xmlns:p14="http://schemas.microsoft.com/office/powerpoint/2010/main" val="42753961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4. </a:t>
            </a:r>
          </a:p>
          <a:p>
            <a:pPr>
              <a:buNone/>
              <a:defRPr/>
            </a:pPr>
            <a:r>
              <a:rPr lang="en-US" sz="2400" dirty="0"/>
              <a:t>a)	The equilibrium price level is 105; the equilibrium real GDP is $10.0 trillion.</a:t>
            </a:r>
          </a:p>
          <a:p>
            <a:pPr>
              <a:buNone/>
              <a:defRPr/>
            </a:pPr>
            <a:r>
              <a:rPr lang="en-US" sz="2400" dirty="0"/>
              <a:t>b)	If potential GDP is $11.0 trillion, then the economy is at an equilibrium that is a </a:t>
            </a:r>
            <a:r>
              <a:rPr lang="en-US" sz="2400" dirty="0" smtClean="0"/>
              <a:t>below-full-employment </a:t>
            </a:r>
            <a:r>
              <a:rPr lang="en-US" sz="2400" dirty="0"/>
              <a:t>equilibrium.</a:t>
            </a:r>
          </a:p>
          <a:p>
            <a:pPr>
              <a:buNone/>
              <a:defRPr/>
            </a:pPr>
            <a:r>
              <a:rPr lang="en-US" sz="2400" dirty="0"/>
              <a:t>c)	If potential GDP is $9.0 trillion, then the economy is at an equilibrium that is </a:t>
            </a:r>
            <a:r>
              <a:rPr lang="en-US" sz="2400" dirty="0" smtClean="0"/>
              <a:t>an above-full-employment </a:t>
            </a:r>
            <a:r>
              <a:rPr lang="en-US" sz="2400" dirty="0"/>
              <a:t>equilibrium.</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6</a:t>
            </a:fld>
            <a:endParaRPr kumimoji="0" lang="en-US" altLang="en-US" sz="1200">
              <a:solidFill>
                <a:srgbClr val="000000"/>
              </a:solidFill>
            </a:endParaRPr>
          </a:p>
        </p:txBody>
      </p:sp>
    </p:spTree>
    <p:extLst>
      <p:ext uri="{BB962C8B-B14F-4D97-AF65-F5344CB8AC3E}">
        <p14:creationId xmlns:p14="http://schemas.microsoft.com/office/powerpoint/2010/main" val="24348687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5. Because the slope of the short-run Phillips curve is negative, the short-run Phillips curve indicates that a tradeoff between inflation and unemployment exists. Lower inflation can be obtained, but the price is higher unemployment. Similarly, lower unemployment is possible but the price is higher inflation.</a:t>
            </a: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7</a:t>
            </a:fld>
            <a:endParaRPr kumimoji="0" lang="en-US" altLang="en-US" sz="1200">
              <a:solidFill>
                <a:srgbClr val="000000"/>
              </a:solidFill>
            </a:endParaRPr>
          </a:p>
        </p:txBody>
      </p:sp>
    </p:spTree>
    <p:extLst>
      <p:ext uri="{BB962C8B-B14F-4D97-AF65-F5344CB8AC3E}">
        <p14:creationId xmlns:p14="http://schemas.microsoft.com/office/powerpoint/2010/main" val="15534737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6. The Taylor rule is to set the federal funds rate equal to 2 percent plus the inflation rate plus one half of the gap between the actual inflation rate and the target inflation rate plus one half of the percentage deviation of real GDP from potential GDP. So the federal funds rate is equal to: </a:t>
            </a:r>
          </a:p>
          <a:p>
            <a:pPr>
              <a:buNone/>
              <a:defRPr/>
            </a:pPr>
            <a:r>
              <a:rPr lang="en-US" sz="2400" dirty="0"/>
              <a:t>2 percent + 6 percent + 0.5 × 4 percent + 0.5 × 1 percent = 10.5 percent.</a:t>
            </a:r>
            <a:endParaRPr lang="en-US" sz="2600" dirty="0" smtClean="0"/>
          </a:p>
        </p:txBody>
      </p:sp>
      <p:sp>
        <p:nvSpPr>
          <p:cNvPr id="4" name="Date Placeholder 3"/>
          <p:cNvSpPr>
            <a:spLocks noGrp="1"/>
          </p:cNvSpPr>
          <p:nvPr>
            <p:ph type="dt" sz="quarter" idx="10"/>
          </p:nvPr>
        </p:nvSpPr>
        <p:spPr/>
        <p:txBody>
          <a:bodyPr/>
          <a:lstStyle/>
          <a:p>
            <a:pPr>
              <a:defRPr/>
            </a:pPr>
            <a:r>
              <a:rPr lang="en-US" smtClean="0"/>
              <a:t>12/9/2024</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8</a:t>
            </a:fld>
            <a:endParaRPr kumimoji="0" lang="en-US" altLang="en-US" sz="1200">
              <a:solidFill>
                <a:srgbClr val="000000"/>
              </a:solidFill>
            </a:endParaRPr>
          </a:p>
        </p:txBody>
      </p:sp>
    </p:spTree>
    <p:extLst>
      <p:ext uri="{BB962C8B-B14F-4D97-AF65-F5344CB8AC3E}">
        <p14:creationId xmlns:p14="http://schemas.microsoft.com/office/powerpoint/2010/main" val="24203936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6785</TotalTime>
  <Words>373</Words>
  <Application>Microsoft Office PowerPoint</Application>
  <PresentationFormat>On-screen Show (4:3)</PresentationFormat>
  <Paragraphs>80</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Wingdings 3</vt:lpstr>
      <vt:lpstr>Lucida Sans</vt:lpstr>
      <vt:lpstr>Wingdings 2</vt:lpstr>
      <vt:lpstr>Times New Roman</vt:lpstr>
      <vt:lpstr>Arial</vt:lpstr>
      <vt:lpstr>Book Antiqua</vt:lpstr>
      <vt:lpstr>Wingdings</vt:lpstr>
      <vt:lpstr>Apex</vt:lpstr>
      <vt:lpstr>ECN2102 macroeconomics (3 Credits/5 ECTS)  FE Preparation</vt:lpstr>
      <vt:lpstr>FE Preparation</vt:lpstr>
      <vt:lpstr>FE Preparation</vt:lpstr>
      <vt:lpstr>FE Preparation</vt:lpstr>
      <vt:lpstr>FE Preparation</vt:lpstr>
      <vt:lpstr>FE Preparation</vt:lpstr>
      <vt:lpstr>FE Preparation</vt:lpstr>
      <vt:lpstr>FE Preparation</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Lecturer</cp:lastModifiedBy>
  <cp:revision>467</cp:revision>
  <cp:lastPrinted>2020-12-11T03:45:12Z</cp:lastPrinted>
  <dcterms:created xsi:type="dcterms:W3CDTF">1998-07-20T20:52:32Z</dcterms:created>
  <dcterms:modified xsi:type="dcterms:W3CDTF">2024-12-06T04:53:51Z</dcterms:modified>
</cp:coreProperties>
</file>