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6" r:id="rId3"/>
    <p:sldId id="274" r:id="rId4"/>
    <p:sldId id="275" r:id="rId5"/>
    <p:sldId id="276" r:id="rId6"/>
    <p:sldId id="277" r:id="rId7"/>
    <p:sldId id="273" r:id="rId8"/>
    <p:sldId id="267" r:id="rId9"/>
    <p:sldId id="268" r:id="rId10"/>
    <p:sldId id="269" r:id="rId11"/>
    <p:sldId id="270" r:id="rId12"/>
    <p:sldId id="271" r:id="rId13"/>
    <p:sldId id="27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9451A2-9D66-4BF8-B39A-0935D6880D9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18A08F-49FF-4499-9730-851B48E1DC83}"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D39451A2-9D66-4BF8-B39A-0935D6880D9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18A08F-49FF-4499-9730-851B48E1DC83}"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D39451A2-9D66-4BF8-B39A-0935D6880D9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18A08F-49FF-4499-9730-851B48E1DC83}"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D39451A2-9D66-4BF8-B39A-0935D6880D9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18A08F-49FF-4499-9730-851B48E1DC83}"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D39451A2-9D66-4BF8-B39A-0935D6880D90}"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18A08F-49FF-4499-9730-851B48E1DC83}"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D39451A2-9D66-4BF8-B39A-0935D6880D9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18A08F-49FF-4499-9730-851B48E1DC83}"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D39451A2-9D66-4BF8-B39A-0935D6880D90}"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18A08F-49FF-4499-9730-851B48E1DC83}"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9451A2-9D66-4BF8-B39A-0935D6880D90}"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18A08F-49FF-4499-9730-851B48E1DC83}"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9451A2-9D66-4BF8-B39A-0935D6880D90}"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18A08F-49FF-4499-9730-851B48E1DC83}"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D39451A2-9D66-4BF8-B39A-0935D6880D9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18A08F-49FF-4499-9730-851B48E1DC83}"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D39451A2-9D66-4BF8-B39A-0935D6880D90}"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18A08F-49FF-4499-9730-851B48E1DC83}"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9451A2-9D66-4BF8-B39A-0935D6880D90}"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18A08F-49FF-4499-9730-851B48E1DC8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Principles of Financial Management</a:t>
            </a:r>
            <a:endParaRPr lang="en-US" sz="3200" b="1" dirty="0"/>
          </a:p>
        </p:txBody>
      </p:sp>
      <p:sp>
        <p:nvSpPr>
          <p:cNvPr id="3" name="Content Placeholder 2"/>
          <p:cNvSpPr>
            <a:spLocks noGrp="1"/>
          </p:cNvSpPr>
          <p:nvPr>
            <p:ph idx="1"/>
          </p:nvPr>
        </p:nvSpPr>
        <p:spPr/>
        <p:txBody>
          <a:bodyPr>
            <a:normAutofit/>
          </a:bodyPr>
          <a:lstStyle/>
          <a:p>
            <a:pPr marL="0" indent="0">
              <a:buNone/>
            </a:pPr>
            <a:r>
              <a:rPr lang="en-US" sz="2800" b="1" dirty="0"/>
              <a:t>1. Risk-return Tradeoff: </a:t>
            </a:r>
            <a:r>
              <a:rPr lang="en-US" sz="2800" dirty="0"/>
              <a:t>o additional risk is taken unless there is additional compensation for the extra risk.</a:t>
            </a:r>
            <a:endParaRPr lang="en-US" sz="2800" dirty="0"/>
          </a:p>
          <a:p>
            <a:pPr marL="0" indent="0">
              <a:buNone/>
            </a:pPr>
            <a:r>
              <a:rPr lang="en-US" sz="2800" b="1" dirty="0"/>
              <a:t>2. Time Value of Moey: </a:t>
            </a:r>
            <a:r>
              <a:rPr lang="en-US" sz="2800" dirty="0"/>
              <a:t>A dollar received today is woth more than a dollar received in the future.</a:t>
            </a:r>
            <a:endParaRPr lang="en-US" sz="2800" dirty="0"/>
          </a:p>
          <a:p>
            <a:pPr marL="0" indent="0">
              <a:buNone/>
            </a:pPr>
            <a:r>
              <a:rPr lang="en-US" sz="2800" b="1" dirty="0"/>
              <a:t>3. Cash is more important that accounting profit: </a:t>
            </a:r>
            <a:r>
              <a:rPr lang="en-US" sz="2800" dirty="0"/>
              <a:t>Cash is how much we have in hand to invest, while accounting profit is how much we earned, not when the money is actually received.</a:t>
            </a: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sz="2800" b="1" dirty="0" smtClean="0"/>
              <a:t>4. Liquidity Premium (LP): </a:t>
            </a:r>
            <a:r>
              <a:rPr lang="en-US" sz="2800" dirty="0" smtClean="0"/>
              <a:t>This reflects the fact that some securities cannot easily be converted to cash at fair market value. The less liquid the asset, the higher the liquidity premium, and vice versa.</a:t>
            </a:r>
            <a:endParaRPr lang="en-US" sz="2800" dirty="0" smtClean="0"/>
          </a:p>
          <a:p>
            <a:pPr marL="0" indent="0">
              <a:buNone/>
            </a:pPr>
            <a:r>
              <a:rPr lang="en-US" sz="2800" b="1" dirty="0" smtClean="0"/>
              <a:t>5. Maturity Risk Premium (MRP): </a:t>
            </a:r>
            <a:r>
              <a:rPr lang="en-US" sz="2800" dirty="0" smtClean="0"/>
              <a:t>Reflects how long it will take to pay off the loan. The longer </a:t>
            </a:r>
            <a:r>
              <a:rPr lang="en-US" sz="2800" smtClean="0"/>
              <a:t>the years of </a:t>
            </a:r>
            <a:r>
              <a:rPr lang="en-US" sz="2800" dirty="0" smtClean="0"/>
              <a:t>maturity of a security, the higher the security premium, and vice versa.</a:t>
            </a:r>
            <a:endParaRPr lang="en-US" sz="28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Term Structure of Interest Rates</a:t>
            </a:r>
            <a:endParaRPr lang="en-US" sz="3200" b="1" dirty="0"/>
          </a:p>
        </p:txBody>
      </p:sp>
      <p:sp>
        <p:nvSpPr>
          <p:cNvPr id="3" name="Content Placeholder 2"/>
          <p:cNvSpPr>
            <a:spLocks noGrp="1"/>
          </p:cNvSpPr>
          <p:nvPr>
            <p:ph idx="1"/>
          </p:nvPr>
        </p:nvSpPr>
        <p:spPr/>
        <p:txBody>
          <a:bodyPr>
            <a:normAutofit lnSpcReduction="10000"/>
          </a:bodyPr>
          <a:lstStyle/>
          <a:p>
            <a:pPr marL="0" indent="0">
              <a:buNone/>
            </a:pPr>
            <a:r>
              <a:rPr lang="en-US" sz="2800" dirty="0" smtClean="0"/>
              <a:t>1. It describes the relationships between long-term and short-term rates. This relationship is described by the </a:t>
            </a:r>
            <a:r>
              <a:rPr lang="en-US" sz="2800" b="1" dirty="0" smtClean="0"/>
              <a:t>Yield Curve.</a:t>
            </a:r>
            <a:endParaRPr lang="en-US" sz="2800" b="1" dirty="0" smtClean="0"/>
          </a:p>
          <a:p>
            <a:pPr marL="0" indent="0">
              <a:buNone/>
            </a:pPr>
            <a:r>
              <a:rPr lang="en-US" sz="2800" b="1" dirty="0" smtClean="0"/>
              <a:t>2. Yield Curve: </a:t>
            </a:r>
            <a:r>
              <a:rPr lang="en-US" sz="2800" dirty="0" smtClean="0"/>
              <a:t>Obtained when interest rates are plotted over time. Can change in position and slope over time.</a:t>
            </a:r>
            <a:endParaRPr lang="en-US" sz="2800" dirty="0" smtClean="0"/>
          </a:p>
          <a:p>
            <a:pPr marL="0" indent="0">
              <a:buNone/>
            </a:pPr>
            <a:r>
              <a:rPr lang="en-US" sz="2800" b="1" dirty="0"/>
              <a:t> </a:t>
            </a:r>
            <a:r>
              <a:rPr lang="en-US" sz="2800" b="1" dirty="0" smtClean="0"/>
              <a:t>                          </a:t>
            </a:r>
            <a:r>
              <a:rPr lang="en-US" sz="2800" b="1" u="sng" dirty="0" smtClean="0"/>
              <a:t>Types of Yield Curve</a:t>
            </a:r>
            <a:endParaRPr lang="en-US" sz="2800" b="1" u="sng" dirty="0" smtClean="0"/>
          </a:p>
          <a:p>
            <a:pPr marL="0" indent="0">
              <a:buNone/>
            </a:pPr>
            <a:r>
              <a:rPr lang="en-US" sz="2800" b="1" dirty="0" smtClean="0"/>
              <a:t>1. Upward slopping (Normal)Yield Curve: </a:t>
            </a:r>
            <a:r>
              <a:rPr lang="en-US" sz="2800" dirty="0" smtClean="0"/>
              <a:t>When short-term rates are lower than long-term rates This is the normal view of interest rates.</a:t>
            </a:r>
            <a:endParaRPr lang="en-US" sz="28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b="1" dirty="0" smtClean="0"/>
              <a:t>2. Downward slopping (Abnormal) Yield Curve</a:t>
            </a:r>
            <a:r>
              <a:rPr lang="en-US" sz="2800" b="1" dirty="0" smtClean="0"/>
              <a:t>: </a:t>
            </a:r>
            <a:r>
              <a:rPr lang="en-US" sz="2800" dirty="0" smtClean="0"/>
              <a:t>When short-term rate are higher than long-term rates. Occurs mostly during economic recession.</a:t>
            </a:r>
            <a:endParaRPr lang="en-US" sz="2800" dirty="0" smtClean="0"/>
          </a:p>
          <a:p>
            <a:pPr marL="0" indent="0">
              <a:buNone/>
            </a:pPr>
            <a:r>
              <a:rPr lang="en-US" sz="2800" b="1" dirty="0" smtClean="0"/>
              <a:t>3. Humped Yield Curve: </a:t>
            </a:r>
            <a:r>
              <a:rPr lang="en-US" sz="2800" dirty="0" smtClean="0"/>
              <a:t>Medium term rates are higher than both short-term and long-term rates. </a:t>
            </a:r>
            <a:r>
              <a:rPr lang="en-US" sz="2800" dirty="0" smtClean="0"/>
              <a:t>Can occur between transitions from normal economy to economic crisis and back to </a:t>
            </a:r>
            <a:r>
              <a:rPr lang="en-US" sz="2800" smtClean="0"/>
              <a:t>normal economy. </a:t>
            </a:r>
            <a:r>
              <a:rPr lang="en-US" sz="2800" b="1" smtClean="0"/>
              <a:t> </a:t>
            </a:r>
            <a:endParaRPr lang="en-US" sz="28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sz="2800" b="1"/>
              <a:t>4. Incremental Cashflows: </a:t>
            </a:r>
            <a:r>
              <a:rPr lang="en-US" sz="2800"/>
              <a:t>The difference between cash flows if the project is undertaken versus what the cashflow will be if the project is not undertaken.</a:t>
            </a:r>
            <a:endParaRPr lang="en-US" sz="2800"/>
          </a:p>
          <a:p>
            <a:pPr marL="0" indent="0">
              <a:buNone/>
            </a:pPr>
            <a:r>
              <a:rPr lang="en-US" sz="2800" b="1"/>
              <a:t>5.Efficient Capital Markets: </a:t>
            </a:r>
            <a:r>
              <a:rPr lang="en-US" sz="2800"/>
              <a:t>Markets in which teh value of all assets and securties at any point in time fully reflect all available information.</a:t>
            </a:r>
            <a:endParaRPr lang="en-US" sz="2800"/>
          </a:p>
          <a:p>
            <a:pPr marL="0" indent="0">
              <a:buNone/>
            </a:pPr>
            <a:r>
              <a:rPr lang="en-US" sz="2800" b="1"/>
              <a:t>6. The Agency Problem: </a:t>
            </a:r>
            <a:r>
              <a:rPr lang="en-US" sz="2800"/>
              <a:t>Managers won’t work for firm’s owners unless it is in their best interest.</a:t>
            </a:r>
            <a:endParaRPr lang="en-US" sz="2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b="1"/>
              <a:t>7. </a:t>
            </a:r>
            <a:r>
              <a:rPr lang="en-US"/>
              <a:t>Taxes</a:t>
            </a:r>
            <a:r>
              <a:rPr lang="en-US" b="1"/>
              <a:t> </a:t>
            </a:r>
            <a:r>
              <a:rPr lang="en-US" sz="2800"/>
              <a:t>affect business decisions.</a:t>
            </a:r>
            <a:endParaRPr lang="en-US" sz="2800"/>
          </a:p>
          <a:p>
            <a:pPr marL="0" indent="0">
              <a:buNone/>
            </a:pPr>
            <a:r>
              <a:rPr lang="en-US" sz="2800" b="1"/>
              <a:t>8. All risks are not equal: </a:t>
            </a:r>
            <a:r>
              <a:rPr lang="en-US" sz="2800"/>
              <a:t>some risks can be diversified away and some cannot.</a:t>
            </a:r>
            <a:endParaRPr lang="en-US" sz="2800"/>
          </a:p>
          <a:p>
            <a:pPr marL="0" indent="0">
              <a:buNone/>
            </a:pPr>
            <a:endParaRPr lang="en-US" sz="2800"/>
          </a:p>
          <a:p>
            <a:pPr marL="0" indent="0">
              <a:buNone/>
            </a:pPr>
            <a:r>
              <a:rPr lang="en-US" sz="2800" b="1"/>
              <a:t>The Financial Staff’s Responsibilities</a:t>
            </a:r>
            <a:endParaRPr lang="en-US" sz="2800" b="1"/>
          </a:p>
          <a:p>
            <a:pPr marL="0" indent="0">
              <a:buNone/>
            </a:pPr>
            <a:r>
              <a:rPr lang="en-US" sz="2800" b="1"/>
              <a:t>1. Forecasting and Planning: </a:t>
            </a:r>
            <a:r>
              <a:rPr lang="en-US" sz="2800"/>
              <a:t>Coordinating the planning process. Interacting with staff in othger departments in laying out plans that will shape the firm’s future.</a:t>
            </a:r>
            <a:endParaRPr lang="en-US" sz="2800" b="1"/>
          </a:p>
          <a:p>
            <a:pPr marL="0" indent="0">
              <a:buNone/>
            </a:pPr>
            <a:endParaRPr lang="en-US" sz="2800"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sz="2800" b="1"/>
              <a:t>2. Major Investment and Financing Decisions: </a:t>
            </a:r>
            <a:r>
              <a:rPr lang="en-US" sz="2800"/>
              <a:t>Determining the optimal sales grwoth rate, help to decide which assets (plants and equipments) to acquire, and choose the best way to finance them.</a:t>
            </a:r>
            <a:endParaRPr lang="en-US" sz="2800"/>
          </a:p>
          <a:p>
            <a:pPr marL="0" indent="0">
              <a:buNone/>
            </a:pPr>
            <a:r>
              <a:rPr lang="en-US" sz="2800" b="1"/>
              <a:t>3. Coordination and Control: </a:t>
            </a:r>
            <a:r>
              <a:rPr lang="en-US" sz="2800"/>
              <a:t>Interact with other personnel to ensure that the firm is operated efficiently. All business decisions have financial implications and all managers must take this into account.</a:t>
            </a:r>
            <a:endParaRPr lang="en-US"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sz="2800" b="1"/>
              <a:t>4. Dealing with Financial Markets: </a:t>
            </a:r>
            <a:r>
              <a:rPr lang="en-US" sz="2800"/>
              <a:t>Each firm affects and is affected by the financial markets where funds are raised and securities are traded.</a:t>
            </a:r>
            <a:endParaRPr lang="en-US" sz="2800"/>
          </a:p>
          <a:p>
            <a:pPr marL="0" indent="0">
              <a:buNone/>
            </a:pPr>
            <a:r>
              <a:rPr lang="en-US" sz="2800" b="1"/>
              <a:t>5. Risk Management: </a:t>
            </a:r>
            <a:r>
              <a:rPr lang="en-US" sz="2800"/>
              <a:t>Many of the business risks (natural disasters, foreign exchange, volatile interest rates, etc.) can be reduced by purchasing insurance. The financial staff is responsible for the overall risk management program and managing them in the most effective manner.</a:t>
            </a:r>
            <a:endParaRPr lang="en-US"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dirty="0" smtClean="0">
                <a:sym typeface="+mn-ea"/>
              </a:rPr>
              <a:t>Financial Markets</a:t>
            </a:r>
            <a:endParaRPr lang="en-US"/>
          </a:p>
        </p:txBody>
      </p:sp>
      <p:sp>
        <p:nvSpPr>
          <p:cNvPr id="3" name="Content Placeholder 2"/>
          <p:cNvSpPr>
            <a:spLocks noGrp="1"/>
          </p:cNvSpPr>
          <p:nvPr>
            <p:ph idx="1"/>
          </p:nvPr>
        </p:nvSpPr>
        <p:spPr/>
        <p:txBody>
          <a:bodyPr>
            <a:normAutofit fontScale="80000"/>
          </a:bodyPr>
          <a:p>
            <a:pPr marL="0" indent="0">
              <a:buNone/>
            </a:pPr>
            <a:r>
              <a:rPr lang="en-US" dirty="0" smtClean="0">
                <a:sym typeface="+mn-ea"/>
              </a:rPr>
              <a:t>These are markets where financial instruments are bought and sold.</a:t>
            </a:r>
            <a:endParaRPr lang="en-US" dirty="0" smtClean="0"/>
          </a:p>
          <a:p>
            <a:pPr marL="0" indent="0">
              <a:buNone/>
            </a:pPr>
            <a:r>
              <a:rPr lang="en-US" b="1" u="sng" dirty="0" smtClean="0">
                <a:sym typeface="+mn-ea"/>
              </a:rPr>
              <a:t>Types of financial markets</a:t>
            </a:r>
            <a:endParaRPr lang="en-US" b="1" u="sng" dirty="0" smtClean="0"/>
          </a:p>
          <a:p>
            <a:pPr marL="514350" indent="-514350">
              <a:buAutoNum type="arabicPeriod"/>
            </a:pPr>
            <a:r>
              <a:rPr lang="en-US" b="1" dirty="0" smtClean="0">
                <a:sym typeface="+mn-ea"/>
              </a:rPr>
              <a:t>Physical asset markets: </a:t>
            </a:r>
            <a:r>
              <a:rPr lang="en-US" dirty="0" smtClean="0">
                <a:sym typeface="+mn-ea"/>
              </a:rPr>
              <a:t>Tangible or “real” markets. Deal with tangible products, such as wheat, cars, corn, etc.</a:t>
            </a:r>
            <a:endParaRPr lang="en-US" dirty="0" smtClean="0"/>
          </a:p>
          <a:p>
            <a:pPr marL="514350" indent="-514350">
              <a:buAutoNum type="arabicPeriod"/>
            </a:pPr>
            <a:r>
              <a:rPr lang="en-US" b="1" dirty="0" smtClean="0">
                <a:sym typeface="+mn-ea"/>
              </a:rPr>
              <a:t>Financial asset markets: </a:t>
            </a:r>
            <a:r>
              <a:rPr lang="en-US" dirty="0" smtClean="0">
                <a:sym typeface="+mn-ea"/>
              </a:rPr>
              <a:t>Deal with financial instruments, such as stocks, bonds, notes, mortgages, etc. These instruments are pieces of paper with contractual provisions which entitle their owners to specific rights and claims on real assets.</a:t>
            </a:r>
            <a:endParaRPr lang="en-US" b="1" dirty="0"/>
          </a:p>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dirty="0" smtClean="0"/>
              <a:t> </a:t>
            </a:r>
            <a:r>
              <a:rPr lang="en-US" sz="2800" b="1" dirty="0" smtClean="0"/>
              <a:t>3. Spot markets: </a:t>
            </a:r>
            <a:r>
              <a:rPr lang="en-US" sz="2800" dirty="0" smtClean="0"/>
              <a:t>Refer to where assets are being bought and sold for “on-the-spot” delivery (within a few days).</a:t>
            </a:r>
            <a:endParaRPr lang="en-US" sz="2800" dirty="0" smtClean="0"/>
          </a:p>
          <a:p>
            <a:pPr marL="0" indent="0">
              <a:buNone/>
            </a:pPr>
            <a:r>
              <a:rPr lang="en-US" sz="2800" b="1" dirty="0" smtClean="0"/>
              <a:t>4. Futures markets: </a:t>
            </a:r>
            <a:r>
              <a:rPr lang="en-US" sz="2800" dirty="0" smtClean="0"/>
              <a:t>Assets are bought or sold for delivery at a future date (e.g. 6 months from now).</a:t>
            </a:r>
            <a:endParaRPr lang="en-US" sz="2800" dirty="0" smtClean="0"/>
          </a:p>
          <a:p>
            <a:pPr marL="0" indent="0">
              <a:buNone/>
            </a:pPr>
            <a:r>
              <a:rPr lang="en-US" sz="2800" b="1" dirty="0" smtClean="0"/>
              <a:t>5. Money markets: </a:t>
            </a:r>
            <a:r>
              <a:rPr lang="en-US" sz="2800" dirty="0" smtClean="0"/>
              <a:t>For short-term, highly liquid securities. Short-term refers to less than 1 year.</a:t>
            </a:r>
            <a:endParaRPr lang="en-US" sz="2800" dirty="0" smtClean="0"/>
          </a:p>
          <a:p>
            <a:pPr marL="0" indent="0">
              <a:buNone/>
            </a:pPr>
            <a:r>
              <a:rPr lang="en-US" sz="2800" b="1" dirty="0" smtClean="0"/>
              <a:t>6. Capital markets: </a:t>
            </a:r>
            <a:r>
              <a:rPr lang="en-US" sz="2800" dirty="0" smtClean="0"/>
              <a:t>For intermediate or long-term securities. Intermediate means 1 to 5 years. Long-term means  1 to </a:t>
            </a:r>
            <a:r>
              <a:rPr lang="en-US" sz="2800" dirty="0"/>
              <a:t>5</a:t>
            </a:r>
            <a:r>
              <a:rPr lang="en-US" sz="2800" dirty="0" smtClean="0"/>
              <a:t> years.</a:t>
            </a:r>
            <a:endParaRPr lang="en-US"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sz="2800" b="1" dirty="0" smtClean="0"/>
              <a:t>7. Primary markets: </a:t>
            </a:r>
            <a:r>
              <a:rPr lang="en-US" sz="2800" dirty="0" smtClean="0"/>
              <a:t>Markets where firms raise new capital. If a company sells a new issue of common stock to raise capital, this is a primary market transaction.</a:t>
            </a:r>
            <a:endParaRPr lang="en-US" sz="2800" dirty="0" smtClean="0"/>
          </a:p>
          <a:p>
            <a:pPr marL="0" indent="0">
              <a:buNone/>
            </a:pPr>
            <a:r>
              <a:rPr lang="en-US" sz="2800" b="1" dirty="0" smtClean="0"/>
              <a:t>8. Initial Public Offering (IPO): </a:t>
            </a:r>
            <a:r>
              <a:rPr lang="en-US" sz="2800" dirty="0" smtClean="0"/>
              <a:t>A part of the primary market. Firms go public by offering their shares to the public for the first time.</a:t>
            </a:r>
            <a:endParaRPr lang="en-US" sz="2800" dirty="0" smtClean="0"/>
          </a:p>
          <a:p>
            <a:pPr marL="0" indent="0">
              <a:buNone/>
            </a:pPr>
            <a:r>
              <a:rPr lang="en-US" sz="2800" b="1" dirty="0" smtClean="0"/>
              <a:t>9. Secondary markets: </a:t>
            </a:r>
            <a:r>
              <a:rPr lang="en-US" sz="2800" dirty="0" smtClean="0"/>
              <a:t>Markets in which existing, already outstanding securities are traded among investors. If you decide to buy 1000 shares of Apple stock, the purchase will take place in a secondary market, such as the New York Stock Exchange.</a:t>
            </a:r>
            <a:endParaRPr lang="en-US" sz="28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Determinants of Interest Rates</a:t>
            </a:r>
            <a:endParaRPr lang="en-US" sz="3200" b="1" dirty="0"/>
          </a:p>
        </p:txBody>
      </p:sp>
      <p:sp>
        <p:nvSpPr>
          <p:cNvPr id="3" name="Content Placeholder 2"/>
          <p:cNvSpPr>
            <a:spLocks noGrp="1"/>
          </p:cNvSpPr>
          <p:nvPr>
            <p:ph idx="1"/>
          </p:nvPr>
        </p:nvSpPr>
        <p:spPr/>
        <p:txBody>
          <a:bodyPr>
            <a:normAutofit/>
          </a:bodyPr>
          <a:lstStyle/>
          <a:p>
            <a:pPr marL="514350" indent="-514350">
              <a:buAutoNum type="arabicPeriod"/>
            </a:pPr>
            <a:r>
              <a:rPr lang="en-US" sz="2800" b="1" dirty="0" smtClean="0"/>
              <a:t>Real risk-free rate (r*): </a:t>
            </a:r>
            <a:r>
              <a:rPr lang="en-US" sz="2800" dirty="0" smtClean="0"/>
              <a:t>The interest rate that would exist on a security that has no risk, such as the US Treasury Bill.</a:t>
            </a:r>
            <a:endParaRPr lang="en-US" sz="2800" dirty="0" smtClean="0"/>
          </a:p>
          <a:p>
            <a:pPr marL="514350" indent="-514350">
              <a:buAutoNum type="arabicPeriod"/>
            </a:pPr>
            <a:r>
              <a:rPr lang="en-US" sz="2800" b="1" dirty="0" smtClean="0"/>
              <a:t>Inflation Premium (IP): </a:t>
            </a:r>
            <a:r>
              <a:rPr lang="en-US" sz="2800" dirty="0" smtClean="0"/>
              <a:t>Expected average rate of inflation over the life of the security.</a:t>
            </a:r>
            <a:endParaRPr lang="en-US" sz="2800" dirty="0" smtClean="0"/>
          </a:p>
          <a:p>
            <a:pPr marL="514350" indent="-514350">
              <a:buAutoNum type="arabicPeriod"/>
            </a:pPr>
            <a:r>
              <a:rPr lang="en-US" sz="2800" b="1" dirty="0" smtClean="0"/>
              <a:t>Default Risk Premium (DRP): </a:t>
            </a:r>
            <a:r>
              <a:rPr lang="en-US" sz="2800" dirty="0" smtClean="0"/>
              <a:t>Reflects whether or not the person will have difficulty paying back the loan on time. Default risk premium is zero for US Treasury securities.</a:t>
            </a:r>
            <a:endParaRPr lang="en-US" sz="2800"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4971</Words>
  <Application>WPS Presentation</Application>
  <PresentationFormat>On-screen Show (4:3)</PresentationFormat>
  <Paragraphs>59</Paragraphs>
  <Slides>12</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12</vt:i4>
      </vt:variant>
    </vt:vector>
  </HeadingPairs>
  <TitlesOfParts>
    <vt:vector size="19" baseType="lpstr">
      <vt:lpstr>Arial</vt:lpstr>
      <vt:lpstr>SimSun</vt:lpstr>
      <vt:lpstr>Wingdings</vt:lpstr>
      <vt:lpstr>Calibri</vt:lpstr>
      <vt:lpstr>Microsoft YaHei</vt:lpstr>
      <vt:lpstr>Arial Unicode MS</vt:lpstr>
      <vt:lpstr>Office Theme</vt:lpstr>
      <vt:lpstr>Financial Markets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Determinants of Interest Rates</vt:lpstr>
      <vt:lpstr>PowerPoint 演示文稿</vt:lpstr>
      <vt:lpstr>Term Structure of Interest Rates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Management in Public Sector Introduction</dc:title>
  <dc:creator>asus</dc:creator>
  <cp:lastModifiedBy>Famagoh</cp:lastModifiedBy>
  <cp:revision>34</cp:revision>
  <dcterms:created xsi:type="dcterms:W3CDTF">2022-01-15T23:23:00Z</dcterms:created>
  <dcterms:modified xsi:type="dcterms:W3CDTF">2026-01-14T10:20:20Z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A7DD976BA0D049DCBB553DF0FA25ABB8_12</vt:lpwstr>
  </property>
  <property fmtid="{D5CDD505-2E9C-101B-9397-08002B2CF9AE}" pid="3" name="KSOProductBuildVer">
    <vt:lpwstr>1033-12.2.0.23196</vt:lpwstr>
  </property>
</Properties>
</file>