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5" r:id="rId1"/>
  </p:sldMasterIdLst>
  <p:notesMasterIdLst>
    <p:notesMasterId r:id="rId15"/>
  </p:notesMasterIdLst>
  <p:sldIdLst>
    <p:sldId id="275" r:id="rId2"/>
    <p:sldId id="276" r:id="rId3"/>
    <p:sldId id="306" r:id="rId4"/>
    <p:sldId id="307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4">
          <p15:clr>
            <a:srgbClr val="A4A3A4"/>
          </p15:clr>
        </p15:guide>
        <p15:guide id="2" orient="horz" pos="2448">
          <p15:clr>
            <a:srgbClr val="A4A3A4"/>
          </p15:clr>
        </p15:guide>
        <p15:guide id="3" orient="horz" pos="3168">
          <p15:clr>
            <a:srgbClr val="A4A3A4"/>
          </p15:clr>
        </p15:guide>
        <p15:guide id="4" pos="2880">
          <p15:clr>
            <a:srgbClr val="A4A3A4"/>
          </p15:clr>
        </p15:guide>
        <p15:guide id="5" pos="49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3" autoAdjust="0"/>
    <p:restoredTop sz="94645" autoAdjust="0"/>
  </p:normalViewPr>
  <p:slideViewPr>
    <p:cSldViewPr>
      <p:cViewPr varScale="1">
        <p:scale>
          <a:sx n="110" d="100"/>
          <a:sy n="110" d="100"/>
        </p:scale>
        <p:origin x="1644" y="78"/>
      </p:cViewPr>
      <p:guideLst>
        <p:guide orient="horz" pos="1584"/>
        <p:guide orient="horz" pos="2448"/>
        <p:guide orient="horz" pos="3168"/>
        <p:guide pos="2880"/>
        <p:guide pos="49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1868094-4C19-4A61-ADCD-0AA4B37A5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08394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47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066800" y="62484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900">
                <a:solidFill>
                  <a:srgbClr val="FAF199"/>
                </a:solidFill>
                <a:latin typeface="Arial" panose="020B0604020202020204" pitchFamily="34" charset="0"/>
              </a:rPr>
              <a:t>Copyright © 2009 Pearson Addison-Wesley. All rights reserved.</a:t>
            </a:r>
          </a:p>
        </p:txBody>
      </p:sp>
      <p:pic>
        <p:nvPicPr>
          <p:cNvPr id="5" name="Picture 3" descr="aw-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96000"/>
            <a:ext cx="752475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TodaroCover-RGB06"/>
          <p:cNvPicPr>
            <a:picLocks noChangeAspect="1" noChangeArrowheads="1"/>
          </p:cNvPicPr>
          <p:nvPr/>
        </p:nvPicPr>
        <p:blipFill>
          <a:blip r:embed="rId3">
            <a:lum bright="-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8138" y="609600"/>
            <a:ext cx="43688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901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1676400"/>
            <a:ext cx="3429000" cy="3124200"/>
          </a:xfrm>
        </p:spPr>
        <p:txBody>
          <a:bodyPr/>
          <a:lstStyle>
            <a:lvl1pPr marL="0" indent="0">
              <a:buFont typeface="Times" pitchFamily="18" charset="0"/>
              <a:buNone/>
              <a:defRPr>
                <a:solidFill>
                  <a:srgbClr val="C0D81B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304800" y="206375"/>
            <a:ext cx="3429000" cy="1165225"/>
          </a:xfrm>
        </p:spPr>
        <p:txBody>
          <a:bodyPr/>
          <a:lstStyle>
            <a:lvl1pPr>
              <a:defRPr b="1">
                <a:solidFill>
                  <a:srgbClr val="C0D81B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41673006"/>
      </p:ext>
    </p:extLst>
  </p:cSld>
  <p:clrMapOvr>
    <a:masterClrMapping/>
  </p:clrMapOvr>
  <p:transition spd="med"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11-</a:t>
            </a:r>
            <a:fld id="{03315A78-79FA-488A-A48F-FD79782DE8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4059924"/>
      </p:ext>
    </p:extLst>
  </p:cSld>
  <p:clrMapOvr>
    <a:masterClrMapping/>
  </p:clrMapOvr>
  <p:transition spd="med"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2413" y="204788"/>
            <a:ext cx="2160587" cy="59674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204788"/>
            <a:ext cx="6332538" cy="59674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11-</a:t>
            </a:r>
            <a:fld id="{643EEB7D-A30E-408C-9E10-9D94717489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5182273"/>
      </p:ext>
    </p:extLst>
  </p:cSld>
  <p:clrMapOvr>
    <a:masterClrMapping/>
  </p:clrMapOvr>
  <p:transition spd="med"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11-</a:t>
            </a:r>
            <a:fld id="{EC8B4998-F6E5-4B04-8AC7-9B2F9BE198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3960634"/>
      </p:ext>
    </p:extLst>
  </p:cSld>
  <p:clrMapOvr>
    <a:masterClrMapping/>
  </p:clrMapOvr>
  <p:transition spd="med"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11-</a:t>
            </a:r>
            <a:fld id="{AB1D1D31-B30A-40A9-9233-FEAEB726D9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5813173"/>
      </p:ext>
    </p:extLst>
  </p:cSld>
  <p:clrMapOvr>
    <a:masterClrMapping/>
  </p:clrMapOvr>
  <p:transition spd="med"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752600"/>
            <a:ext cx="4191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752600"/>
            <a:ext cx="4191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11-</a:t>
            </a:r>
            <a:fld id="{5F634271-942C-4442-A888-334608D88E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165974"/>
      </p:ext>
    </p:extLst>
  </p:cSld>
  <p:clrMapOvr>
    <a:masterClrMapping/>
  </p:clrMapOvr>
  <p:transition spd="med"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11-</a:t>
            </a:r>
            <a:fld id="{A8B72124-8E77-4C70-A04E-405F22AE1E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4090541"/>
      </p:ext>
    </p:extLst>
  </p:cSld>
  <p:clrMapOvr>
    <a:masterClrMapping/>
  </p:clrMapOvr>
  <p:transition spd="med"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11-</a:t>
            </a:r>
            <a:fld id="{92557EA4-8CEF-4FD3-9234-EB441A1A45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9545684"/>
      </p:ext>
    </p:extLst>
  </p:cSld>
  <p:clrMapOvr>
    <a:masterClrMapping/>
  </p:clrMapOvr>
  <p:transition spd="med"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11-</a:t>
            </a:r>
            <a:fld id="{85767FF8-A1B9-4B1A-85BA-E9146DE1BF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1545845"/>
      </p:ext>
    </p:extLst>
  </p:cSld>
  <p:clrMapOvr>
    <a:masterClrMapping/>
  </p:clrMapOvr>
  <p:transition spd="med"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11-</a:t>
            </a:r>
            <a:fld id="{351C5789-E8CF-4C8E-9B82-2D0EAC9008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5708933"/>
      </p:ext>
    </p:extLst>
  </p:cSld>
  <p:clrMapOvr>
    <a:masterClrMapping/>
  </p:clrMapOvr>
  <p:transition spd="med"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11-</a:t>
            </a:r>
            <a:fld id="{CDCC12CA-5BE5-4BE5-A689-ABF4D9DE5C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2616312"/>
      </p:ext>
    </p:extLst>
  </p:cSld>
  <p:clrMapOvr>
    <a:masterClrMapping/>
  </p:clrMapOvr>
  <p:transition spd="med"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daroCover-detail"/>
          <p:cNvPicPr>
            <a:picLocks noChangeAspect="1" noChangeArrowheads="1"/>
          </p:cNvPicPr>
          <p:nvPr/>
        </p:nvPicPr>
        <p:blipFill>
          <a:blip r:embed="rId13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0"/>
            <a:ext cx="1752600" cy="150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7475" y="204788"/>
            <a:ext cx="72739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752600"/>
            <a:ext cx="8534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3246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447800"/>
            <a:ext cx="8991600" cy="152400"/>
          </a:xfrm>
          <a:prstGeom prst="rect">
            <a:avLst/>
          </a:prstGeom>
          <a:solidFill>
            <a:srgbClr val="0047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839200" y="1447800"/>
            <a:ext cx="304800" cy="5334000"/>
          </a:xfrm>
          <a:prstGeom prst="rect">
            <a:avLst/>
          </a:prstGeom>
          <a:solidFill>
            <a:srgbClr val="0047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32" name="AutoShape 8"/>
          <p:cNvSpPr>
            <a:spLocks noChangeArrowheads="1"/>
          </p:cNvSpPr>
          <p:nvPr/>
        </p:nvSpPr>
        <p:spPr bwMode="auto">
          <a:xfrm>
            <a:off x="8634413" y="1600200"/>
            <a:ext cx="381000" cy="4800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33" name="AutoShape 9"/>
          <p:cNvSpPr>
            <a:spLocks noChangeArrowheads="1"/>
          </p:cNvSpPr>
          <p:nvPr/>
        </p:nvSpPr>
        <p:spPr bwMode="auto">
          <a:xfrm>
            <a:off x="8153400" y="6400800"/>
            <a:ext cx="990600" cy="381000"/>
          </a:xfrm>
          <a:prstGeom prst="roundRect">
            <a:avLst>
              <a:gd name="adj" fmla="val 16667"/>
            </a:avLst>
          </a:prstGeom>
          <a:solidFill>
            <a:srgbClr val="0047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8153400" y="6629400"/>
            <a:ext cx="990600" cy="228600"/>
          </a:xfrm>
          <a:prstGeom prst="rect">
            <a:avLst/>
          </a:prstGeom>
          <a:solidFill>
            <a:srgbClr val="0047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988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800" b="1" smtClean="0">
                <a:solidFill>
                  <a:srgbClr val="FAF19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11-</a:t>
            </a:r>
            <a:fld id="{F1ABF3AC-4FB2-425E-B053-BB01BF1887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ransition spd="med">
    <p:pull dir="rd"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4100" name="Rectangle 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Tutorial on Chapter 11</a:t>
            </a:r>
          </a:p>
        </p:txBody>
      </p:sp>
      <p:sp>
        <p:nvSpPr>
          <p:cNvPr id="4101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828800"/>
            <a:ext cx="3657600" cy="3886200"/>
          </a:xfrm>
        </p:spPr>
        <p:txBody>
          <a:bodyPr/>
          <a:lstStyle/>
          <a:p>
            <a:pPr eaLnBrk="1" hangingPunct="1"/>
            <a:r>
              <a:rPr lang="en-US" altLang="en-US" smtClean="0"/>
              <a:t>Development Policymaking </a:t>
            </a:r>
            <a:br>
              <a:rPr lang="en-US" altLang="en-US" smtClean="0"/>
            </a:br>
            <a:r>
              <a:rPr lang="en-US" altLang="en-US" smtClean="0"/>
              <a:t>and the Roles of Market, State, </a:t>
            </a:r>
            <a:br>
              <a:rPr lang="en-US" altLang="en-US" smtClean="0"/>
            </a:br>
            <a:r>
              <a:rPr lang="en-US" altLang="en-US" smtClean="0"/>
              <a:t>and Civil Society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 txBox="1">
            <a:spLocks noGrp="1"/>
          </p:cNvSpPr>
          <p:nvPr/>
        </p:nvSpPr>
        <p:spPr bwMode="auto">
          <a:xfrm>
            <a:off x="304800" y="6324600"/>
            <a:ext cx="5410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50000"/>
              </a:spcBef>
              <a:defRPr/>
            </a:pPr>
            <a:r>
              <a:rPr lang="en-US" sz="1000">
                <a:solidFill>
                  <a:schemeClr val="bg2"/>
                </a:solidFill>
                <a:latin typeface="+mn-lt"/>
              </a:rPr>
              <a:t>Copyright © 2009 Pearson Addison-Wesley. All rights reserved.</a:t>
            </a:r>
          </a:p>
        </p:txBody>
      </p:sp>
      <p:sp>
        <p:nvSpPr>
          <p:cNvPr id="13315" name="Slide Number Placeholder 4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FAF199"/>
                </a:solidFill>
              </a:rPr>
              <a:t>9-</a:t>
            </a:r>
            <a:fld id="{69CBC606-830B-4CAA-A2DF-932FFF82E987}" type="slidenum">
              <a:rPr lang="en-US" altLang="en-US" sz="1800" b="1">
                <a:solidFill>
                  <a:srgbClr val="FAF199"/>
                </a:solidFill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 sz="1800" b="1">
              <a:solidFill>
                <a:srgbClr val="FAF199"/>
              </a:solidFill>
            </a:endParaRP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Questions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Times" panose="02020603050405020304" pitchFamily="18" charset="0"/>
              <a:buNone/>
            </a:pPr>
            <a:r>
              <a:rPr lang="en-US" altLang="en-US" sz="2400" smtClean="0"/>
              <a:t>6. What economic benefits might a developing country gain by reducing corruption? Discuss only economic benefits and provide examples from specific developing countries.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6" grpId="0" animBg="1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 txBox="1">
            <a:spLocks noGrp="1"/>
          </p:cNvSpPr>
          <p:nvPr/>
        </p:nvSpPr>
        <p:spPr bwMode="auto">
          <a:xfrm>
            <a:off x="304800" y="6324600"/>
            <a:ext cx="5410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50000"/>
              </a:spcBef>
              <a:defRPr/>
            </a:pPr>
            <a:r>
              <a:rPr lang="en-US" sz="1000">
                <a:solidFill>
                  <a:schemeClr val="bg2"/>
                </a:solidFill>
                <a:latin typeface="+mn-lt"/>
              </a:rPr>
              <a:t>Copyright © 2009 Pearson Addison-Wesley. All rights reserved.</a:t>
            </a:r>
          </a:p>
        </p:txBody>
      </p:sp>
      <p:sp>
        <p:nvSpPr>
          <p:cNvPr id="14339" name="Slide Number Placeholder 4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FAF199"/>
                </a:solidFill>
              </a:rPr>
              <a:t>9-</a:t>
            </a:r>
            <a:fld id="{EF567B13-1348-4822-9D04-6FFEA6F5C7D8}" type="slidenum">
              <a:rPr lang="en-US" altLang="en-US" sz="1800" b="1">
                <a:solidFill>
                  <a:srgbClr val="FAF199"/>
                </a:solidFill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 sz="1800" b="1">
              <a:solidFill>
                <a:srgbClr val="FAF199"/>
              </a:solidFill>
            </a:endParaRP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Questions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Times" panose="02020603050405020304" pitchFamily="18" charset="0"/>
              <a:buNone/>
            </a:pPr>
            <a:r>
              <a:rPr lang="en-US" altLang="en-US" sz="2400" smtClean="0"/>
              <a:t>7. As an agent of economic development, in what areas do NGOs have a comparative advantage, compared to governments or markets?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6" grpId="0" animBg="1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 txBox="1">
            <a:spLocks noGrp="1"/>
          </p:cNvSpPr>
          <p:nvPr/>
        </p:nvSpPr>
        <p:spPr bwMode="auto">
          <a:xfrm>
            <a:off x="304800" y="6324600"/>
            <a:ext cx="5410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50000"/>
              </a:spcBef>
              <a:defRPr/>
            </a:pPr>
            <a:r>
              <a:rPr lang="en-US" sz="1000">
                <a:solidFill>
                  <a:schemeClr val="bg2"/>
                </a:solidFill>
                <a:latin typeface="+mn-lt"/>
              </a:rPr>
              <a:t>Copyright © 2009 Pearson Addison-Wesley. All rights reserved.</a:t>
            </a:r>
          </a:p>
        </p:txBody>
      </p:sp>
      <p:sp>
        <p:nvSpPr>
          <p:cNvPr id="15363" name="Slide Number Placeholder 4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FAF199"/>
                </a:solidFill>
              </a:rPr>
              <a:t>9-</a:t>
            </a:r>
            <a:fld id="{7104E707-5E56-46CA-B53F-2471A286E994}" type="slidenum">
              <a:rPr lang="en-US" altLang="en-US" sz="1800" b="1">
                <a:solidFill>
                  <a:srgbClr val="FAF199"/>
                </a:solidFill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 sz="1800" b="1">
              <a:solidFill>
                <a:srgbClr val="FAF199"/>
              </a:solidFill>
            </a:endParaRP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Questions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Times" panose="02020603050405020304" pitchFamily="18" charset="0"/>
              <a:buNone/>
            </a:pPr>
            <a:r>
              <a:rPr lang="en-US" altLang="en-US" sz="2400" smtClean="0"/>
              <a:t>8. What is the primary composition/ownership pattern of the private sector in most developing countries?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6" grpId="0" animBg="1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 txBox="1">
            <a:spLocks noGrp="1"/>
          </p:cNvSpPr>
          <p:nvPr/>
        </p:nvSpPr>
        <p:spPr bwMode="auto">
          <a:xfrm>
            <a:off x="304800" y="6324600"/>
            <a:ext cx="5410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50000"/>
              </a:spcBef>
              <a:defRPr/>
            </a:pPr>
            <a:r>
              <a:rPr lang="en-US" sz="1000">
                <a:solidFill>
                  <a:schemeClr val="bg2"/>
                </a:solidFill>
                <a:latin typeface="+mn-lt"/>
              </a:rPr>
              <a:t>Copyright © 2009 Pearson Addison-Wesley. All rights reserved.</a:t>
            </a:r>
          </a:p>
        </p:txBody>
      </p:sp>
      <p:sp>
        <p:nvSpPr>
          <p:cNvPr id="15363" name="Slide Number Placeholder 4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FAF199"/>
                </a:solidFill>
              </a:rPr>
              <a:t>9-</a:t>
            </a:r>
            <a:fld id="{7104E707-5E56-46CA-B53F-2471A286E994}" type="slidenum">
              <a:rPr lang="en-US" altLang="en-US" sz="1800" b="1">
                <a:solidFill>
                  <a:srgbClr val="FAF199"/>
                </a:solidFill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1800" b="1">
              <a:solidFill>
                <a:srgbClr val="FAF199"/>
              </a:solidFill>
            </a:endParaRP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Questions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None/>
            </a:pPr>
            <a:r>
              <a:rPr lang="en-US" altLang="en-US" sz="2400" dirty="0" smtClean="0"/>
              <a:t>9</a:t>
            </a:r>
            <a:r>
              <a:rPr lang="en-US" altLang="en-US" sz="2400" dirty="0"/>
              <a:t>. If the population growth rate is 2%, the incremental capital output ratio is 3, the saving ratio is 24% and the depreciation rate is 5%, </a:t>
            </a:r>
            <a:r>
              <a:rPr lang="en-US" altLang="en-US" sz="2400" dirty="0" smtClean="0"/>
              <a:t>what is the </a:t>
            </a:r>
            <a:r>
              <a:rPr lang="en-US" altLang="en-US" sz="2400" dirty="0"/>
              <a:t>rate of growth of </a:t>
            </a:r>
            <a:r>
              <a:rPr lang="en-US" altLang="en-US" sz="2400" dirty="0" smtClean="0"/>
              <a:t>income? What is the rate of growth of income per capita?</a:t>
            </a:r>
            <a:endParaRPr lang="en-US" altLang="en-US" sz="2400" dirty="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326981784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6" grpId="0" animBg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11-</a:t>
            </a:r>
            <a:fld id="{1D82ED1A-8385-496D-AE37-D11DAADB2D5A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Outline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Tutorial on Ch 11</a:t>
            </a:r>
          </a:p>
          <a:p>
            <a:pPr lvl="1" eaLnBrk="1" hangingPunct="1"/>
            <a:r>
              <a:rPr lang="en-US" altLang="en-US" smtClean="0"/>
              <a:t>Concepts</a:t>
            </a:r>
          </a:p>
          <a:p>
            <a:pPr lvl="1" eaLnBrk="1" hangingPunct="1"/>
            <a:r>
              <a:rPr lang="en-US" altLang="en-US" smtClean="0"/>
              <a:t>Discussion Questions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 txBox="1">
            <a:spLocks noGrp="1"/>
          </p:cNvSpPr>
          <p:nvPr/>
        </p:nvSpPr>
        <p:spPr bwMode="auto">
          <a:xfrm>
            <a:off x="304800" y="6324600"/>
            <a:ext cx="5410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50000"/>
              </a:spcBef>
              <a:defRPr/>
            </a:pPr>
            <a:r>
              <a:rPr lang="en-US" sz="1000">
                <a:solidFill>
                  <a:schemeClr val="bg2"/>
                </a:solidFill>
                <a:latin typeface="+mn-lt"/>
              </a:rPr>
              <a:t>Copyright © 2009 Pearson Addison-Wesley. All rights reserved.</a:t>
            </a:r>
          </a:p>
        </p:txBody>
      </p:sp>
      <p:sp>
        <p:nvSpPr>
          <p:cNvPr id="6147" name="Slide Number Placeholder 5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FAF199"/>
                </a:solidFill>
              </a:rPr>
              <a:t>11-</a:t>
            </a:r>
            <a:fld id="{0107F703-B0FC-4C3F-BBFF-188747E8D4CC}" type="slidenum">
              <a:rPr lang="en-US" altLang="en-US" sz="1800" b="1">
                <a:solidFill>
                  <a:srgbClr val="FAF199"/>
                </a:solidFill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800" b="1">
              <a:solidFill>
                <a:srgbClr val="FAF199"/>
              </a:solidFill>
            </a:endParaRPr>
          </a:p>
        </p:txBody>
      </p:sp>
      <p:sp>
        <p:nvSpPr>
          <p:cNvPr id="6148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Concepts for Review</a:t>
            </a:r>
          </a:p>
        </p:txBody>
      </p:sp>
      <p:sp>
        <p:nvSpPr>
          <p:cNvPr id="48133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0" y="1905000"/>
            <a:ext cx="41910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Accounting prices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Aggregate growth model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Comprehensive plan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Cost-benefit analysis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Development Participation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Economic infrastructure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Economic plan</a:t>
            </a:r>
          </a:p>
        </p:txBody>
      </p:sp>
      <p:sp>
        <p:nvSpPr>
          <p:cNvPr id="48134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48200" y="1905000"/>
            <a:ext cx="41910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Economic planning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Government failure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Input-output model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Interindustry model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Internal rate of return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Market failure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Market prices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Net present value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1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81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81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8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8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8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48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48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48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481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481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 txBox="1">
            <a:spLocks noGrp="1"/>
          </p:cNvSpPr>
          <p:nvPr/>
        </p:nvSpPr>
        <p:spPr bwMode="auto">
          <a:xfrm>
            <a:off x="304800" y="6324600"/>
            <a:ext cx="5410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50000"/>
              </a:spcBef>
              <a:defRPr/>
            </a:pPr>
            <a:r>
              <a:rPr lang="en-US" sz="1000">
                <a:solidFill>
                  <a:schemeClr val="bg2"/>
                </a:solidFill>
                <a:latin typeface="+mn-lt"/>
              </a:rPr>
              <a:t>Copyright © 2009 Pearson Addison-Wesley. All rights reserved.</a:t>
            </a:r>
          </a:p>
        </p:txBody>
      </p:sp>
      <p:sp>
        <p:nvSpPr>
          <p:cNvPr id="7171" name="Slide Number Placeholder 5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FAF199"/>
                </a:solidFill>
              </a:rPr>
              <a:t>11-</a:t>
            </a:r>
            <a:fld id="{CEE6F46C-65F5-47D6-9D9C-EDBE5C26B903}" type="slidenum">
              <a:rPr lang="en-US" altLang="en-US" sz="1800" b="1">
                <a:solidFill>
                  <a:srgbClr val="FAF199"/>
                </a:solidFill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800" b="1">
              <a:solidFill>
                <a:srgbClr val="FAF199"/>
              </a:solidFill>
            </a:endParaRPr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Concepts for Review (cont’d)</a:t>
            </a:r>
          </a:p>
        </p:txBody>
      </p:sp>
      <p:sp>
        <p:nvSpPr>
          <p:cNvPr id="49157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8600" y="1752600"/>
            <a:ext cx="4191000" cy="44196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Partial plan</a:t>
            </a:r>
          </a:p>
          <a:p>
            <a:pPr eaLnBrk="1" hangingPunct="1"/>
            <a:r>
              <a:rPr lang="en-US" altLang="en-US" sz="2800" smtClean="0"/>
              <a:t>Planning process</a:t>
            </a:r>
          </a:p>
          <a:p>
            <a:pPr eaLnBrk="1" hangingPunct="1"/>
            <a:r>
              <a:rPr lang="en-US" altLang="en-US" sz="2800" smtClean="0"/>
              <a:t>Political will</a:t>
            </a:r>
          </a:p>
          <a:p>
            <a:pPr eaLnBrk="1" hangingPunct="1"/>
            <a:r>
              <a:rPr lang="en-US" altLang="en-US" sz="2800" smtClean="0"/>
              <a:t>Project appraisal</a:t>
            </a:r>
          </a:p>
          <a:p>
            <a:pPr eaLnBrk="1" hangingPunct="1"/>
            <a:r>
              <a:rPr lang="en-US" altLang="en-US" sz="2800" smtClean="0"/>
              <a:t>Rent seeking</a:t>
            </a:r>
          </a:p>
          <a:p>
            <a:pPr eaLnBrk="1" hangingPunct="1"/>
            <a:r>
              <a:rPr lang="en-US" altLang="en-US" sz="2800" smtClean="0"/>
              <a:t>Shadow prices</a:t>
            </a:r>
          </a:p>
          <a:p>
            <a:pPr eaLnBrk="1" hangingPunct="1"/>
            <a:r>
              <a:rPr lang="en-US" altLang="en-US" sz="2800" smtClean="0"/>
              <a:t>Social profit</a:t>
            </a:r>
          </a:p>
          <a:p>
            <a:pPr eaLnBrk="1" hangingPunct="1"/>
            <a:r>
              <a:rPr lang="en-US" altLang="en-US" sz="2800" smtClean="0"/>
              <a:t>Social rate of discount</a:t>
            </a:r>
          </a:p>
        </p:txBody>
      </p:sp>
      <p:sp>
        <p:nvSpPr>
          <p:cNvPr id="7174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0" y="1752600"/>
            <a:ext cx="4191000" cy="4419600"/>
          </a:xfrm>
        </p:spPr>
        <p:txBody>
          <a:bodyPr/>
          <a:lstStyle/>
          <a:p>
            <a:pPr eaLnBrk="1" hangingPunct="1"/>
            <a:endParaRPr lang="en-US" altLang="en-US" sz="280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9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9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9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9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9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91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91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91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 txBox="1">
            <a:spLocks noGrp="1"/>
          </p:cNvSpPr>
          <p:nvPr/>
        </p:nvSpPr>
        <p:spPr bwMode="auto">
          <a:xfrm>
            <a:off x="304800" y="6324600"/>
            <a:ext cx="5410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50000"/>
              </a:spcBef>
              <a:defRPr/>
            </a:pPr>
            <a:r>
              <a:rPr lang="en-US" sz="1000">
                <a:solidFill>
                  <a:schemeClr val="bg2"/>
                </a:solidFill>
                <a:latin typeface="+mn-lt"/>
              </a:rPr>
              <a:t>Copyright © 2009 Pearson Addison-Wesley. All rights reserved.</a:t>
            </a:r>
          </a:p>
        </p:txBody>
      </p:sp>
      <p:sp>
        <p:nvSpPr>
          <p:cNvPr id="8195" name="Slide Number Placeholder 4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FAF199"/>
                </a:solidFill>
              </a:rPr>
              <a:t>9-</a:t>
            </a:r>
            <a:fld id="{FEA0C13A-4BCD-44DD-9034-C31FE25DB1DB}" type="slidenum">
              <a:rPr lang="en-US" altLang="en-US" sz="1800" b="1">
                <a:solidFill>
                  <a:srgbClr val="FAF199"/>
                </a:solidFill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800" b="1">
              <a:solidFill>
                <a:srgbClr val="FAF199"/>
              </a:solidFill>
            </a:endParaRP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Questions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Times" panose="02020603050405020304" pitchFamily="18" charset="0"/>
              <a:buNone/>
            </a:pPr>
            <a:r>
              <a:rPr lang="en-US" altLang="en-US" sz="2400" smtClean="0"/>
              <a:t>1. Explain what is meant by market failure.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6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 txBox="1">
            <a:spLocks noGrp="1"/>
          </p:cNvSpPr>
          <p:nvPr/>
        </p:nvSpPr>
        <p:spPr bwMode="auto">
          <a:xfrm>
            <a:off x="304800" y="6324600"/>
            <a:ext cx="5410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50000"/>
              </a:spcBef>
              <a:defRPr/>
            </a:pPr>
            <a:r>
              <a:rPr lang="en-US" sz="1000">
                <a:solidFill>
                  <a:schemeClr val="bg2"/>
                </a:solidFill>
                <a:latin typeface="+mn-lt"/>
              </a:rPr>
              <a:t>Copyright © 2009 Pearson Addison-Wesley. All rights reserved.</a:t>
            </a:r>
          </a:p>
        </p:txBody>
      </p:sp>
      <p:sp>
        <p:nvSpPr>
          <p:cNvPr id="9219" name="Slide Number Placeholder 4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FAF199"/>
                </a:solidFill>
              </a:rPr>
              <a:t>9-</a:t>
            </a:r>
            <a:fld id="{AF38975E-CD8A-4A90-ACF2-B2100D8AF332}" type="slidenum">
              <a:rPr lang="en-US" altLang="en-US" sz="1800" b="1">
                <a:solidFill>
                  <a:srgbClr val="FAF199"/>
                </a:solidFill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800" b="1">
              <a:solidFill>
                <a:srgbClr val="FAF199"/>
              </a:solidFill>
            </a:endParaRP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Questions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Times" panose="02020603050405020304" pitchFamily="18" charset="0"/>
              <a:buNone/>
            </a:pPr>
            <a:r>
              <a:rPr lang="en-US" altLang="en-US" sz="2400" smtClean="0"/>
              <a:t>2. In the Harrod-Domar model, if the savings rate is 20% and the incremental capital output ratio is five, abstracting from depreciation, what is the implied growth rate?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 txBox="1">
            <a:spLocks noGrp="1"/>
          </p:cNvSpPr>
          <p:nvPr/>
        </p:nvSpPr>
        <p:spPr bwMode="auto">
          <a:xfrm>
            <a:off x="304800" y="6324600"/>
            <a:ext cx="5410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50000"/>
              </a:spcBef>
              <a:defRPr/>
            </a:pPr>
            <a:r>
              <a:rPr lang="en-US" sz="1000">
                <a:solidFill>
                  <a:schemeClr val="bg2"/>
                </a:solidFill>
                <a:latin typeface="+mn-lt"/>
              </a:rPr>
              <a:t>Copyright © 2009 Pearson Addison-Wesley. All rights reserved.</a:t>
            </a:r>
          </a:p>
        </p:txBody>
      </p:sp>
      <p:sp>
        <p:nvSpPr>
          <p:cNvPr id="10243" name="Slide Number Placeholder 4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FAF199"/>
                </a:solidFill>
              </a:rPr>
              <a:t>9-</a:t>
            </a:r>
            <a:fld id="{AFC9B21B-7C88-427B-8B97-7F6FA3A1C4BD}" type="slidenum">
              <a:rPr lang="en-US" altLang="en-US" sz="1800" b="1">
                <a:solidFill>
                  <a:srgbClr val="FAF199"/>
                </a:solidFill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800" b="1">
              <a:solidFill>
                <a:srgbClr val="FAF199"/>
              </a:solidFill>
            </a:endParaRP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Questions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Times" panose="02020603050405020304" pitchFamily="18" charset="0"/>
              <a:buNone/>
            </a:pPr>
            <a:r>
              <a:rPr lang="en-US" altLang="en-US" sz="2400" smtClean="0"/>
              <a:t>3. In the Harrod-Domar growth model, if 12.5% of income is saved, the incremental capital output ratio is 2.5 and the rate of depreciation is 4%, what is the implied rate of growth?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6" grpId="0" animBg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 txBox="1">
            <a:spLocks noGrp="1"/>
          </p:cNvSpPr>
          <p:nvPr/>
        </p:nvSpPr>
        <p:spPr bwMode="auto">
          <a:xfrm>
            <a:off x="304800" y="6324600"/>
            <a:ext cx="5410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50000"/>
              </a:spcBef>
              <a:defRPr/>
            </a:pPr>
            <a:r>
              <a:rPr lang="en-US" sz="1000">
                <a:solidFill>
                  <a:schemeClr val="bg2"/>
                </a:solidFill>
                <a:latin typeface="+mn-lt"/>
              </a:rPr>
              <a:t>Copyright © 2009 Pearson Addison-Wesley. All rights reserved.</a:t>
            </a:r>
          </a:p>
        </p:txBody>
      </p:sp>
      <p:sp>
        <p:nvSpPr>
          <p:cNvPr id="11267" name="Slide Number Placeholder 4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FAF199"/>
                </a:solidFill>
              </a:rPr>
              <a:t>9-</a:t>
            </a:r>
            <a:fld id="{2BA81995-7FE6-4DED-97A3-B1834031FB95}" type="slidenum">
              <a:rPr lang="en-US" altLang="en-US" sz="1800" b="1">
                <a:solidFill>
                  <a:srgbClr val="FAF199"/>
                </a:solidFill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800" b="1">
              <a:solidFill>
                <a:srgbClr val="FAF199"/>
              </a:solidFill>
            </a:endParaRP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Questions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Times" panose="02020603050405020304" pitchFamily="18" charset="0"/>
              <a:buNone/>
            </a:pPr>
            <a:r>
              <a:rPr lang="en-US" altLang="en-US" sz="2400" smtClean="0"/>
              <a:t>4. Why must projects be appraised? What do we learn from project appraisals?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6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 txBox="1">
            <a:spLocks noGrp="1"/>
          </p:cNvSpPr>
          <p:nvPr/>
        </p:nvSpPr>
        <p:spPr bwMode="auto">
          <a:xfrm>
            <a:off x="304800" y="6324600"/>
            <a:ext cx="5410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50000"/>
              </a:spcBef>
              <a:defRPr/>
            </a:pPr>
            <a:r>
              <a:rPr lang="en-US" sz="1000">
                <a:solidFill>
                  <a:schemeClr val="bg2"/>
                </a:solidFill>
                <a:latin typeface="+mn-lt"/>
              </a:rPr>
              <a:t>Copyright © 2009 Pearson Addison-Wesley. All rights reserved.</a:t>
            </a:r>
          </a:p>
        </p:txBody>
      </p:sp>
      <p:sp>
        <p:nvSpPr>
          <p:cNvPr id="12291" name="Slide Number Placeholder 4"/>
          <p:cNvSpPr txBox="1">
            <a:spLocks noGrp="1"/>
          </p:cNvSpPr>
          <p:nvPr/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FAF199"/>
                </a:solidFill>
              </a:rPr>
              <a:t>9-</a:t>
            </a:r>
            <a:fld id="{29AC5B31-B1C3-4340-AAEF-6B2690210C46}" type="slidenum">
              <a:rPr lang="en-US" altLang="en-US" sz="1800" b="1">
                <a:solidFill>
                  <a:srgbClr val="FAF199"/>
                </a:solidFill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800" b="1">
              <a:solidFill>
                <a:srgbClr val="FAF199"/>
              </a:solidFill>
            </a:endParaRP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Questions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Times" panose="02020603050405020304" pitchFamily="18" charset="0"/>
              <a:buNone/>
            </a:pPr>
            <a:r>
              <a:rPr lang="en-US" altLang="en-US" sz="2400" smtClean="0"/>
              <a:t>5. In what ways may social evaluations of costs and benefits differ from those implied by market prices? Explain carefully.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6" grpId="0" animBg="1"/>
      <p:bldP spid="7" grpId="0"/>
    </p:bldLst>
  </p:timing>
</p:sld>
</file>

<file path=ppt/theme/theme1.xml><?xml version="1.0" encoding="utf-8"?>
<a:theme xmlns:a="http://schemas.openxmlformats.org/drawingml/2006/main" name="Rejda_template">
  <a:themeElements>
    <a:clrScheme name="Rejda_templat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Rejda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Rejda_templat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jda_templat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jda_templat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jda_templat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jda_templat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jda_templat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jda_templat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TodaroSmith_EconDev_ch01</Template>
  <TotalTime>785</TotalTime>
  <Words>466</Words>
  <Application>Microsoft Office PowerPoint</Application>
  <PresentationFormat>On-screen Show (4:3)</PresentationFormat>
  <Paragraphs>82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</vt:lpstr>
      <vt:lpstr>Times New Roman</vt:lpstr>
      <vt:lpstr>Rejda_template</vt:lpstr>
      <vt:lpstr>Tutorial on Chapter 11</vt:lpstr>
      <vt:lpstr>Outline</vt:lpstr>
      <vt:lpstr>Concepts for Review</vt:lpstr>
      <vt:lpstr>Concepts for Review (cont’d)</vt:lpstr>
      <vt:lpstr>Questions</vt:lpstr>
      <vt:lpstr>Questions</vt:lpstr>
      <vt:lpstr>Questions</vt:lpstr>
      <vt:lpstr>Questions</vt:lpstr>
      <vt:lpstr>Questions</vt:lpstr>
      <vt:lpstr>Questions</vt:lpstr>
      <vt:lpstr>Questions</vt:lpstr>
      <vt:lpstr>Questions</vt:lpstr>
      <vt:lpstr>Questions</vt:lpstr>
    </vt:vector>
  </TitlesOfParts>
  <Company>© 2009 Pearson Addison-Wesley. All rights reserved.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</dc:title>
  <dc:subject>Development Policymaking and the Roles of Market, State, and Civil Society</dc:subject>
  <dc:creator>Michael P. Todaro</dc:creator>
  <cp:lastModifiedBy>Reviewer</cp:lastModifiedBy>
  <cp:revision>88</cp:revision>
  <dcterms:created xsi:type="dcterms:W3CDTF">1999-06-23T16:10:30Z</dcterms:created>
  <dcterms:modified xsi:type="dcterms:W3CDTF">2021-11-11T03:52:13Z</dcterms:modified>
</cp:coreProperties>
</file>