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34"/>
  </p:notesMasterIdLst>
  <p:sldIdLst>
    <p:sldId id="256" r:id="rId2"/>
    <p:sldId id="29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8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7" r:id="rId29"/>
    <p:sldId id="288" r:id="rId30"/>
    <p:sldId id="289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z Napolitano" initials="" lastIdx="6" clrIdx="0"/>
  <p:cmAuthor id="1" name="Skaalrud, Andra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F22"/>
    <a:srgbClr val="B1BA77"/>
    <a:srgbClr val="004B2C"/>
    <a:srgbClr val="0B74D2"/>
    <a:srgbClr val="97BCD9"/>
    <a:srgbClr val="CEF2F2"/>
    <a:srgbClr val="CDD9A3"/>
    <a:srgbClr val="DEE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C6BD1C7-BF85-C94C-A0C7-CE0750382A19}" type="datetime1">
              <a:rPr lang="en-US"/>
              <a:pPr>
                <a:defRPr/>
              </a:pPr>
              <a:t>10/10/2018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8F422796-A022-934D-8A1E-574BEA0004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93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18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94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26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82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95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69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18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8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56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79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7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391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0437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45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824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38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510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02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5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8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20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59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58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09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6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1BA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F11F2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r>
              <a:rPr lang="en-US" dirty="0">
                <a:cs typeface="Arial" charset="0"/>
              </a:rPr>
              <a:t> </a:t>
            </a:r>
          </a:p>
        </p:txBody>
      </p:sp>
      <p:pic>
        <p:nvPicPr>
          <p:cNvPr id="3" name="Picture 3" descr="Pearson_Bound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earson_Strap_Bound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odaro_mechanicals_v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27600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21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96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2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9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3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7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4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3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53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17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63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gray">
          <a:xfrm>
            <a:off x="0" y="6397625"/>
            <a:ext cx="9144000" cy="457200"/>
          </a:xfrm>
          <a:prstGeom prst="rect">
            <a:avLst/>
          </a:prstGeom>
          <a:solidFill>
            <a:srgbClr val="F11F2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 dirty="0">
              <a:cs typeface="Arial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gray">
          <a:xfrm>
            <a:off x="392113" y="6553200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900" dirty="0">
                <a:solidFill>
                  <a:schemeClr val="bg1"/>
                </a:solidFill>
                <a:latin typeface="Verdana" charset="0"/>
                <a:cs typeface="Verdana" charset="0"/>
              </a:rPr>
              <a:t>Copyright ©2015 Pearson Education, Inc. All rights reserved.</a:t>
            </a:r>
            <a:endParaRPr lang="en-GB" sz="900" dirty="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gray">
          <a:xfrm>
            <a:off x="8382000" y="6553200"/>
            <a:ext cx="3603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900" dirty="0" smtClean="0">
                <a:solidFill>
                  <a:schemeClr val="bg1"/>
                </a:solidFill>
                <a:latin typeface="Verdana" charset="0"/>
              </a:rPr>
              <a:t>7-</a:t>
            </a:r>
            <a:fld id="{1863504C-759A-3344-B502-09706178F0DB}" type="slidenum">
              <a:rPr lang="en-GB" sz="900">
                <a:solidFill>
                  <a:schemeClr val="bg1"/>
                </a:solidFill>
                <a:latin typeface="Verdana" charset="0"/>
              </a:rPr>
              <a:pPr algn="r"/>
              <a:t>‹#›</a:t>
            </a:fld>
            <a:r>
              <a:rPr lang="en-GB" sz="900" dirty="0">
                <a:solidFill>
                  <a:schemeClr val="bg1"/>
                </a:solidFill>
                <a:latin typeface="Verdana" charset="0"/>
              </a:rPr>
              <a:t> </a:t>
            </a:r>
          </a:p>
        </p:txBody>
      </p:sp>
      <p:pic>
        <p:nvPicPr>
          <p:cNvPr id="1031" name="Picture 7" descr="corn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1350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 idx="4294967295"/>
          </p:nvPr>
        </p:nvSpPr>
        <p:spPr>
          <a:xfrm>
            <a:off x="5295900" y="2057400"/>
            <a:ext cx="3543300" cy="2971800"/>
          </a:xfrm>
        </p:spPr>
        <p:txBody>
          <a:bodyPr anchor="t"/>
          <a:lstStyle/>
          <a:p>
            <a:pPr algn="ctr"/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>Chapter </a:t>
            </a:r>
            <a:r>
              <a:rPr lang="en-AU" sz="2800" dirty="0" smtClean="0">
                <a:latin typeface="Verdana" charset="0"/>
                <a:ea typeface="ヒラギノ角ゴ Pro W3" charset="0"/>
                <a:cs typeface="ヒラギノ角ゴ Pro W3" charset="0"/>
              </a:rPr>
              <a:t>7</a:t>
            </a:r>
            <a:br>
              <a:rPr lang="en-AU" sz="2800" dirty="0" smtClean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2800" dirty="0"/>
              <a:t>Urbanization </a:t>
            </a:r>
            <a:br>
              <a:rPr lang="en-US" sz="2800" dirty="0"/>
            </a:br>
            <a:r>
              <a:rPr lang="en-US" sz="2800" dirty="0"/>
              <a:t>and Rural-Urban Migration: Theory and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7.7 </a:t>
            </a:r>
            <a:r>
              <a:rPr lang="en-US" b="0" dirty="0"/>
              <a:t>Annual Growth of Urban and Slum Populations, 1990–2001</a:t>
            </a:r>
            <a:endParaRPr lang="en-US" dirty="0"/>
          </a:p>
        </p:txBody>
      </p:sp>
      <p:pic>
        <p:nvPicPr>
          <p:cNvPr id="6" name="Picture 5" descr="fig07_07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95400"/>
            <a:ext cx="536250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1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7.2 The Role of Cities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sz="2300" dirty="0"/>
              <a:t>Agglomeration economies: Urbanization (general) economies, localization (industry or sector) economies</a:t>
            </a:r>
          </a:p>
          <a:p>
            <a:pPr eaLnBrk="1" hangingPunct="1"/>
            <a:r>
              <a:rPr lang="en-US" sz="2300" dirty="0"/>
              <a:t>Saving on firm-to-firm, firm-to-consumer transportation</a:t>
            </a:r>
          </a:p>
          <a:p>
            <a:pPr eaLnBrk="1" hangingPunct="1"/>
            <a:r>
              <a:rPr lang="en-US" sz="2300" dirty="0"/>
              <a:t>Firms locating near workers with skills they need</a:t>
            </a:r>
          </a:p>
          <a:p>
            <a:pPr eaLnBrk="1" hangingPunct="1"/>
            <a:r>
              <a:rPr lang="en-US" sz="2300" dirty="0"/>
              <a:t>Workers locating near firms that need their skills</a:t>
            </a:r>
          </a:p>
          <a:p>
            <a:pPr eaLnBrk="1" hangingPunct="1"/>
            <a:r>
              <a:rPr lang="en-US" sz="2300" dirty="0"/>
              <a:t>Firms benefit from (perhaps specialized) infrastructure</a:t>
            </a:r>
          </a:p>
          <a:p>
            <a:pPr eaLnBrk="1" hangingPunct="1"/>
            <a:r>
              <a:rPr lang="en-US" sz="2300" dirty="0"/>
              <a:t>Firms benefit from knowledge spillovers in their and related industries</a:t>
            </a:r>
          </a:p>
          <a:p>
            <a:pPr eaLnBrk="1" hangingPunct="1"/>
            <a:r>
              <a:rPr lang="en-US" sz="2300" dirty="0"/>
              <a:t>(Also: consumers may benefit from urban amenities)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Industrial Districts and Clustering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Quality of clusters, or Industrial Districts, is a key to sectoral efficiency</a:t>
            </a:r>
          </a:p>
          <a:p>
            <a:pPr eaLnBrk="1" hangingPunct="1"/>
            <a:r>
              <a:rPr lang="en-US" dirty="0"/>
              <a:t>Unfortunately a majority of developing countries have made only limited progress</a:t>
            </a:r>
          </a:p>
          <a:p>
            <a:r>
              <a:rPr lang="en-US" dirty="0"/>
              <a:t>China: a country that has made huge strides in generating industrial districts over the last decade (Findings Box 7.1)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Urbanization Costs, and Efficient Urban Scale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/>
        <p:txBody>
          <a:bodyPr rIns="91440"/>
          <a:lstStyle/>
          <a:p>
            <a:r>
              <a:rPr lang="en-US" sz="2600" dirty="0"/>
              <a:t>But, cities also entail </a:t>
            </a:r>
            <a:r>
              <a:rPr lang="ja-JP" altLang="en-US" sz="2600" dirty="0"/>
              <a:t>“</a:t>
            </a:r>
            <a:r>
              <a:rPr lang="en-US" sz="2600" dirty="0"/>
              <a:t>congestion costs</a:t>
            </a:r>
            <a:r>
              <a:rPr lang="ja-JP" altLang="en-US" sz="2600" dirty="0"/>
              <a:t>”</a:t>
            </a:r>
            <a:endParaRPr lang="en-US" sz="2600" dirty="0"/>
          </a:p>
          <a:p>
            <a:r>
              <a:rPr lang="en-US" sz="2600" dirty="0"/>
              <a:t>Economically efficient urban scale (from point of view of productive efficiency) found </a:t>
            </a:r>
            <a:r>
              <a:rPr lang="en-US" sz="2600" dirty="0" smtClean="0"/>
              <a:t>where </a:t>
            </a:r>
            <a:r>
              <a:rPr lang="en-US" sz="2600" dirty="0"/>
              <a:t>average costs for industries are lowest</a:t>
            </a:r>
          </a:p>
          <a:p>
            <a:r>
              <a:rPr lang="en-US" sz="2600" dirty="0"/>
              <a:t>Generally, differing efficient scales for different industrial specializations imply different city sizes</a:t>
            </a:r>
          </a:p>
          <a:p>
            <a:r>
              <a:rPr lang="en-US" sz="2600" dirty="0"/>
              <a:t>More extensive (expensive) capital, infrastructure required in urban areas</a:t>
            </a:r>
          </a:p>
          <a:p>
            <a:r>
              <a:rPr lang="en-US" sz="2600" dirty="0"/>
              <a:t>Smaller cities may be expected in labor-intensive developing countries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7.3 The Urban Giantism Problem</a:t>
            </a:r>
            <a:endParaRPr lang="en-GB" sz="2800" dirty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sz="2400" dirty="0"/>
              <a:t>There may be general urban bias</a:t>
            </a:r>
          </a:p>
          <a:p>
            <a:r>
              <a:rPr lang="en-US" sz="2400" dirty="0"/>
              <a:t>Cities are capital intensive, so may expect that large cities are commonly </a:t>
            </a:r>
            <a:r>
              <a:rPr lang="en-US" sz="2400" dirty="0" smtClean="0"/>
              <a:t>located in </a:t>
            </a:r>
            <a:r>
              <a:rPr lang="en-US" sz="2400" dirty="0"/>
              <a:t>developed countries</a:t>
            </a:r>
          </a:p>
          <a:p>
            <a:pPr eaLnBrk="1" hangingPunct="1"/>
            <a:r>
              <a:rPr lang="en-US" sz="2400" dirty="0"/>
              <a:t>But urbanization in developing countries has taken place at unexpectedly rapid pace</a:t>
            </a:r>
          </a:p>
          <a:p>
            <a:pPr eaLnBrk="1" hangingPunct="1"/>
            <a:r>
              <a:rPr lang="en-US" sz="2400" dirty="0"/>
              <a:t>Huge informal sectors in shantytowns, favelas</a:t>
            </a:r>
          </a:p>
          <a:p>
            <a:pPr eaLnBrk="1" hangingPunct="1"/>
            <a:r>
              <a:rPr lang="en-US" sz="2400" dirty="0"/>
              <a:t>Large fraction of workers outside formal sector</a:t>
            </a:r>
          </a:p>
          <a:p>
            <a:pPr eaLnBrk="1" hangingPunct="1"/>
            <a:r>
              <a:rPr lang="en-US" sz="2400" dirty="0"/>
              <a:t>Much urban growth is in mid-size cities, but urban bias remains a serious issue in many developing countries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7.3 The Urban Giantism Problem</a:t>
            </a:r>
            <a:endParaRPr lang="en-GB" sz="2800" dirty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There may be First-City Bias (favoring largest city)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Causes of Urban Giantism: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Import substitution industrialization: less trade, incentive to concentrate in a single city largely to avoid transportation costs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dirty="0"/>
              <a:t>“</a:t>
            </a:r>
            <a:r>
              <a:rPr lang="en-US" dirty="0"/>
              <a:t>Bread and circuses</a:t>
            </a:r>
            <a:r>
              <a:rPr lang="ja-JP" altLang="en-US" dirty="0"/>
              <a:t>”</a:t>
            </a:r>
            <a:r>
              <a:rPr lang="en-US" dirty="0"/>
              <a:t> to prevent unrest (evidence: stable democracies </a:t>
            </a:r>
            <a:r>
              <a:rPr lang="en-US" dirty="0" smtClean="0"/>
              <a:t>vs. </a:t>
            </a:r>
            <a:r>
              <a:rPr lang="en-US" dirty="0"/>
              <a:t>unstable dictatorships)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Hub and spoke transportation system (rather than web) makes transport costs high for small cities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Compounding effect of locating the national capital in the largest city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Table 7.1  </a:t>
            </a:r>
            <a:r>
              <a:rPr lang="en-US" sz="2400" b="0" dirty="0"/>
              <a:t>Population of the Largest and Second-Largest Cities in Selected Countries (millions)</a:t>
            </a:r>
            <a:endParaRPr lang="en-GB" sz="1400" dirty="0"/>
          </a:p>
        </p:txBody>
      </p:sp>
      <p:pic>
        <p:nvPicPr>
          <p:cNvPr id="3" name="Picture 2" descr="tbl07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8458200" cy="254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dirty="0"/>
              <a:t>Figure 7.8 </a:t>
            </a:r>
            <a:r>
              <a:rPr lang="en-US" sz="2800" b="0" dirty="0"/>
              <a:t>Politics and Urban Concentration</a:t>
            </a:r>
          </a:p>
        </p:txBody>
      </p:sp>
      <p:pic>
        <p:nvPicPr>
          <p:cNvPr id="5" name="Picture 4" descr="fig07_0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467600" cy="4764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7.4 The Urban Informal Sector</a:t>
            </a:r>
            <a:endParaRPr lang="en-GB" dirty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>
              <a:lnSpc>
                <a:spcPct val="90000"/>
              </a:lnSpc>
            </a:pPr>
            <a:r>
              <a:rPr lang="en-US" sz="3200" dirty="0"/>
              <a:t>Why promote the urban informal sector?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Generates surplus despite hostile environment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Creating jobs due to low capital intensivity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Access to (informal) training, and apprenticeships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Creates demand for less- or un- skilled workers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Uses appropriate technologies, local resources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Recycling of waste materials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More benefits to poor, especially women who are concentrated in the informal sector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7.4 The Urban Informal Sector</a:t>
            </a:r>
            <a:endParaRPr lang="en-GB" dirty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Policies for the Urban Informal Sector</a:t>
            </a:r>
          </a:p>
          <a:p>
            <a:pPr eaLnBrk="1" hangingPunct="1"/>
            <a:r>
              <a:rPr lang="en-US" dirty="0"/>
              <a:t>Women in the Informal Sector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Migration and Urbanization Dilemma</a:t>
            </a:r>
          </a:p>
          <a:p>
            <a:pPr eaLnBrk="1" hangingPunct="1"/>
            <a:r>
              <a:rPr lang="en-US" sz="2800" dirty="0" smtClean="0"/>
              <a:t>The Role of Cities</a:t>
            </a:r>
          </a:p>
          <a:p>
            <a:pPr eaLnBrk="1" hangingPunct="1"/>
            <a:r>
              <a:rPr lang="en-US" sz="2800" dirty="0" smtClean="0"/>
              <a:t>The Urban </a:t>
            </a:r>
            <a:r>
              <a:rPr lang="en-US" sz="2800" dirty="0" err="1" smtClean="0"/>
              <a:t>Giantism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The Urban Informal Sector</a:t>
            </a:r>
          </a:p>
          <a:p>
            <a:pPr eaLnBrk="1" hangingPunct="1"/>
            <a:r>
              <a:rPr lang="en-US" sz="2800" dirty="0" smtClean="0"/>
              <a:t>Migration and Development</a:t>
            </a:r>
          </a:p>
          <a:p>
            <a:pPr eaLnBrk="1" hangingPunct="1"/>
            <a:r>
              <a:rPr lang="en-US" sz="2800" dirty="0" smtClean="0"/>
              <a:t>Toward an Economic Theory of Rural-Urban Migration</a:t>
            </a:r>
          </a:p>
          <a:p>
            <a:pPr eaLnBrk="1" hangingPunct="1"/>
            <a:r>
              <a:rPr lang="en-US" sz="2800" dirty="0" smtClean="0"/>
              <a:t>Summary </a:t>
            </a:r>
            <a:r>
              <a:rPr lang="en-US" sz="2800" smtClean="0"/>
              <a:t>and </a:t>
            </a:r>
            <a:r>
              <a:rPr lang="en-US" sz="2800" smtClean="0"/>
              <a:t>Conclusions</a:t>
            </a:r>
            <a:endParaRPr lang="en-US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 dirty="0"/>
              <a:t>Figure 7.9 </a:t>
            </a:r>
            <a:r>
              <a:rPr lang="en-US" sz="2800" b="0" dirty="0"/>
              <a:t>Importance of Informal Employment in Selected Cities</a:t>
            </a:r>
            <a:endParaRPr lang="en-GB" sz="2800" dirty="0"/>
          </a:p>
        </p:txBody>
      </p:sp>
      <p:pic>
        <p:nvPicPr>
          <p:cNvPr id="2" name="Picture 1" descr="fig07_09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772400" cy="4971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dirty="0"/>
              <a:t>Figure 7.10 </a:t>
            </a:r>
            <a:r>
              <a:rPr lang="en-US" sz="2800" b="0" dirty="0"/>
              <a:t>Youth Unemployment Rates, 1995 and 2005</a:t>
            </a:r>
            <a:endParaRPr lang="en-GB" sz="2800" dirty="0"/>
          </a:p>
        </p:txBody>
      </p:sp>
      <p:pic>
        <p:nvPicPr>
          <p:cNvPr id="3" name="Picture 2" descr="fig07_10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543800" cy="4503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7.5 Migration and Development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Rural-to-urban migration was viewed positively until recently</a:t>
            </a:r>
          </a:p>
          <a:p>
            <a:pPr eaLnBrk="1" hangingPunct="1"/>
            <a:r>
              <a:rPr lang="en-US" dirty="0"/>
              <a:t>The current view is that this migration is greater than the urban areas</a:t>
            </a:r>
            <a:r>
              <a:rPr lang="ja-JP" altLang="en-US"/>
              <a:t>’</a:t>
            </a:r>
            <a:r>
              <a:rPr lang="en-US" dirty="0"/>
              <a:t> abilities to</a:t>
            </a:r>
          </a:p>
          <a:p>
            <a:pPr lvl="1" eaLnBrk="1" hangingPunct="1"/>
            <a:r>
              <a:rPr lang="en-US" dirty="0"/>
              <a:t>Create jobs</a:t>
            </a:r>
          </a:p>
          <a:p>
            <a:pPr lvl="1" eaLnBrk="1" hangingPunct="1"/>
            <a:r>
              <a:rPr lang="en-US" dirty="0"/>
              <a:t>Provide social services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 dirty="0"/>
              <a:t>Figure 7.11 </a:t>
            </a:r>
            <a:r>
              <a:rPr lang="en-US" sz="2800" b="0" dirty="0"/>
              <a:t>Components of Migration in Selected Countries</a:t>
            </a:r>
            <a:endParaRPr lang="en-GB" sz="2800" dirty="0"/>
          </a:p>
        </p:txBody>
      </p:sp>
      <p:pic>
        <p:nvPicPr>
          <p:cNvPr id="2" name="Picture 1" descr="fig07_1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19200"/>
            <a:ext cx="4823060" cy="495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7.6 Toward an Economic Theory of Rural-Urban Migration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A Verbal Description of the Todaro Model</a:t>
            </a:r>
          </a:p>
          <a:p>
            <a:pPr lvl="1" eaLnBrk="1" hangingPunct="1"/>
            <a:r>
              <a:rPr lang="en-US" dirty="0"/>
              <a:t>Migration is a rational decision</a:t>
            </a:r>
          </a:p>
          <a:p>
            <a:pPr lvl="1" eaLnBrk="1" hangingPunct="1"/>
            <a:r>
              <a:rPr lang="en-US" dirty="0"/>
              <a:t>The decision depends on expected rather than actual wage differentials</a:t>
            </a:r>
          </a:p>
          <a:p>
            <a:pPr lvl="1" eaLnBrk="1" hangingPunct="1"/>
            <a:r>
              <a:rPr lang="en-US" dirty="0"/>
              <a:t>The probability of obtaining a city job is inversely related to the urban unemployment rate</a:t>
            </a:r>
          </a:p>
          <a:p>
            <a:pPr lvl="1" eaLnBrk="1" hangingPunct="1"/>
            <a:r>
              <a:rPr lang="en-US" dirty="0"/>
              <a:t>High rates of migration are outcomes of rural urban imbalances </a:t>
            </a:r>
          </a:p>
          <a:p>
            <a:pPr eaLnBrk="1" hangingPunct="1"/>
            <a:r>
              <a:rPr lang="en-US" dirty="0"/>
              <a:t>A Diagrammatic Presentation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 dirty="0"/>
              <a:t>Figure 7.12 </a:t>
            </a:r>
            <a:r>
              <a:rPr lang="en-US" sz="2800" b="0" dirty="0"/>
              <a:t>The Harris-Todaro Migration Model</a:t>
            </a:r>
            <a:endParaRPr lang="en-GB" sz="2800" dirty="0"/>
          </a:p>
        </p:txBody>
      </p:sp>
      <p:pic>
        <p:nvPicPr>
          <p:cNvPr id="5" name="Picture 4" descr="fig07_1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43000"/>
            <a:ext cx="5827479" cy="510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7.6 Toward an Economic Theory of Rural-Urban Migration (cont</a:t>
            </a:r>
            <a:r>
              <a:rPr lang="ja-JP" altLang="en-US" sz="2800"/>
              <a:t>’</a:t>
            </a:r>
            <a:r>
              <a:rPr lang="en-US" sz="2800" dirty="0"/>
              <a:t>d)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650200"/>
              </p:ext>
            </p:extLst>
          </p:nvPr>
        </p:nvGraphicFramePr>
        <p:xfrm>
          <a:off x="3051175" y="1981200"/>
          <a:ext cx="3040063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9" name="Equation" r:id="rId4" imgW="905040" imgH="383760" progId="Equation.3">
                  <p:embed/>
                </p:oleObj>
              </mc:Choice>
              <mc:Fallback>
                <p:oleObj name="Equation" r:id="rId4" imgW="905040" imgH="383760" progId="Equation.3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175" y="1981200"/>
                        <a:ext cx="3040063" cy="13033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4"/>
          <p:cNvSpPr txBox="1">
            <a:spLocks noChangeArrowheads="1"/>
          </p:cNvSpPr>
          <p:nvPr/>
        </p:nvSpPr>
        <p:spPr bwMode="auto">
          <a:xfrm>
            <a:off x="1449388" y="3657600"/>
            <a:ext cx="6218237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Times New Roman" charset="0"/>
              </a:rPr>
              <a:t>Where	</a:t>
            </a:r>
          </a:p>
          <a:p>
            <a:r>
              <a:rPr lang="en-US" sz="2800" dirty="0">
                <a:latin typeface="Times New Roman" charset="0"/>
              </a:rPr>
              <a:t>	</a:t>
            </a:r>
            <a:r>
              <a:rPr lang="en-US" sz="2800" i="1" dirty="0">
                <a:latin typeface="Times New Roman" charset="0"/>
              </a:rPr>
              <a:t>W</a:t>
            </a:r>
            <a:r>
              <a:rPr lang="en-US" sz="2800" i="1" baseline="-25000" dirty="0">
                <a:latin typeface="Times New Roman" charset="0"/>
              </a:rPr>
              <a:t>A</a:t>
            </a:r>
            <a:r>
              <a:rPr lang="en-US" sz="2800" dirty="0">
                <a:latin typeface="Times New Roman" charset="0"/>
              </a:rPr>
              <a:t> is agricultural income, </a:t>
            </a:r>
          </a:p>
          <a:p>
            <a:r>
              <a:rPr lang="en-US" sz="2800" dirty="0">
                <a:latin typeface="Times New Roman" charset="0"/>
              </a:rPr>
              <a:t>	</a:t>
            </a:r>
            <a:r>
              <a:rPr lang="en-US" sz="2800" i="1" dirty="0">
                <a:latin typeface="Times New Roman" charset="0"/>
              </a:rPr>
              <a:t>L</a:t>
            </a:r>
            <a:r>
              <a:rPr lang="en-US" sz="2800" i="1" baseline="-25000" dirty="0">
                <a:latin typeface="Times New Roman" charset="0"/>
              </a:rPr>
              <a:t>M</a:t>
            </a:r>
            <a:r>
              <a:rPr lang="en-US" sz="2800" dirty="0">
                <a:latin typeface="Times New Roman" charset="0"/>
              </a:rPr>
              <a:t> is employment in manufacturing</a:t>
            </a:r>
          </a:p>
          <a:p>
            <a:r>
              <a:rPr lang="en-US" sz="2800" dirty="0">
                <a:latin typeface="Times New Roman" charset="0"/>
              </a:rPr>
              <a:t>	</a:t>
            </a:r>
            <a:r>
              <a:rPr lang="en-US" sz="2800" i="1" dirty="0">
                <a:latin typeface="Times New Roman" charset="0"/>
              </a:rPr>
              <a:t>L</a:t>
            </a:r>
            <a:r>
              <a:rPr lang="en-US" sz="2800" i="1" baseline="-25000" dirty="0">
                <a:latin typeface="Times New Roman" charset="0"/>
              </a:rPr>
              <a:t>US</a:t>
            </a:r>
            <a:r>
              <a:rPr lang="en-US" sz="2800" dirty="0">
                <a:latin typeface="Times New Roman" charset="0"/>
              </a:rPr>
              <a:t> is total urban labor pool</a:t>
            </a:r>
          </a:p>
          <a:p>
            <a:r>
              <a:rPr lang="en-US" sz="2800" dirty="0">
                <a:latin typeface="Times New Roman" charset="0"/>
              </a:rPr>
              <a:t>	</a:t>
            </a:r>
            <a:r>
              <a:rPr lang="en-US" sz="2800" i="1" dirty="0">
                <a:latin typeface="Times New Roman" charset="0"/>
              </a:rPr>
              <a:t>W</a:t>
            </a:r>
            <a:r>
              <a:rPr lang="en-US" sz="2800" i="1" baseline="-25000" dirty="0">
                <a:latin typeface="Times New Roman" charset="0"/>
              </a:rPr>
              <a:t>M</a:t>
            </a:r>
            <a:r>
              <a:rPr lang="en-US" sz="2800" dirty="0">
                <a:latin typeface="Times New Roman" charset="0"/>
              </a:rPr>
              <a:t> is the urban minimum wage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7.6 Toward an Economic Theory of Rural-Urban Migration (cont</a:t>
            </a:r>
            <a:r>
              <a:rPr lang="ja-JP" altLang="en-US" sz="2800" dirty="0"/>
              <a:t>’</a:t>
            </a:r>
            <a:r>
              <a:rPr lang="en-US" sz="2800" dirty="0"/>
              <a:t>d)</a:t>
            </a:r>
            <a:endParaRPr lang="en-GB" sz="2800" dirty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sz="3200" dirty="0"/>
              <a:t>Five Policy Implications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Reduction of urban bias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Imbalances in expected income opportunities is crucial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Indiscriminate educational expansion fosters increased migration and unemployment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Wage subsidies and scarcity factor pricing can be counterproductive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/>
              <a:t>Programs of integrated rural development should be encouraged</a:t>
            </a:r>
          </a:p>
          <a:p>
            <a:pPr lvl="1" eaLnBrk="1" hangingPunct="1">
              <a:lnSpc>
                <a:spcPct val="90000"/>
              </a:lnSpc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0"/>
            <a:ext cx="845820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sz="2600" dirty="0"/>
              <a:t>If informal-sector income is greater than zero, we include it as a weighted component of expected urban income (on the right side of Equation 7.1), specifically we add (as in Endnote 30): </a:t>
            </a:r>
            <a:endParaRPr lang="en-US" sz="2600" dirty="0" smtClean="0"/>
          </a:p>
          <a:p>
            <a:pPr marL="457200" indent="-457200">
              <a:buFont typeface="Arial"/>
              <a:buChar char="•"/>
              <a:defRPr/>
            </a:pPr>
            <a:r>
              <a:rPr lang="en-US" sz="2600" dirty="0" smtClean="0"/>
              <a:t>The </a:t>
            </a:r>
            <a:r>
              <a:rPr lang="en-US" sz="2600" dirty="0"/>
              <a:t>informal-sector wage </a:t>
            </a:r>
            <a:r>
              <a:rPr lang="en-US" sz="2600" i="1" dirty="0"/>
              <a:t>WUI </a:t>
            </a:r>
            <a:r>
              <a:rPr lang="en-US" sz="2600" dirty="0"/>
              <a:t>times the probability of receiving </a:t>
            </a:r>
            <a:r>
              <a:rPr lang="en-US" sz="2600" dirty="0" smtClean="0"/>
              <a:t>it:</a:t>
            </a:r>
          </a:p>
          <a:p>
            <a:pPr marL="1257300" lvl="2" indent="-342900">
              <a:buFontTx/>
              <a:buChar char="-"/>
              <a:defRPr/>
            </a:pPr>
            <a:r>
              <a:rPr lang="en-US" sz="2400" i="1" dirty="0" smtClean="0"/>
              <a:t>W</a:t>
            </a:r>
            <a:r>
              <a:rPr lang="en-US" sz="1600" i="1" dirty="0" smtClean="0"/>
              <a:t>UI</a:t>
            </a:r>
            <a:r>
              <a:rPr lang="en-US" sz="2400" dirty="0"/>
              <a:t>(1 - </a:t>
            </a:r>
            <a:r>
              <a:rPr lang="en-US" sz="2400" i="1" dirty="0"/>
              <a:t>L</a:t>
            </a:r>
            <a:r>
              <a:rPr lang="en-US" sz="1600" i="1" dirty="0"/>
              <a:t>M</a:t>
            </a:r>
            <a:r>
              <a:rPr lang="en-US" sz="2400" dirty="0"/>
              <a:t>/</a:t>
            </a:r>
            <a:r>
              <a:rPr lang="en-US" sz="2400" i="1" dirty="0"/>
              <a:t>L</a:t>
            </a:r>
            <a:r>
              <a:rPr lang="en-US" sz="1600" i="1" dirty="0"/>
              <a:t>US</a:t>
            </a:r>
            <a:r>
              <a:rPr lang="en-US" sz="2400" dirty="0" smtClean="0"/>
              <a:t>)</a:t>
            </a:r>
          </a:p>
          <a:p>
            <a:pPr marL="1257300" lvl="2" indent="-342900">
              <a:buFontTx/>
              <a:buChar char="-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(1 - </a:t>
            </a:r>
            <a:r>
              <a:rPr lang="en-US" sz="2400" i="1" dirty="0"/>
              <a:t>L</a:t>
            </a:r>
            <a:r>
              <a:rPr lang="en-US" sz="1600" i="1" dirty="0"/>
              <a:t>M</a:t>
            </a:r>
            <a:r>
              <a:rPr lang="en-US" sz="2400" dirty="0"/>
              <a:t>/</a:t>
            </a:r>
            <a:r>
              <a:rPr lang="en-US" sz="2400" i="1" dirty="0"/>
              <a:t>L</a:t>
            </a:r>
            <a:r>
              <a:rPr lang="en-US" sz="1600" i="1" dirty="0"/>
              <a:t>US</a:t>
            </a:r>
            <a:r>
              <a:rPr lang="en-US" sz="2400" dirty="0"/>
              <a:t>) is the probability of </a:t>
            </a:r>
            <a:r>
              <a:rPr lang="en-US" sz="2400" u="sng" dirty="0"/>
              <a:t>not</a:t>
            </a:r>
            <a:r>
              <a:rPr lang="en-US" sz="2400" dirty="0"/>
              <a:t> receiving the preferred urban formal wage. </a:t>
            </a:r>
            <a:endParaRPr lang="en-US" sz="2800" dirty="0"/>
          </a:p>
          <a:p>
            <a:pPr marL="342900" lvl="1" indent="-342900">
              <a:buFontTx/>
              <a:buChar char="•"/>
              <a:defRPr/>
            </a:pPr>
            <a:r>
              <a:rPr lang="en-US" sz="2600" dirty="0"/>
              <a:t>We can further elaborate with other wages for different activities - and probabilities of receiving them - in this period; and, more generally, in future periods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152400"/>
            <a:ext cx="775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Generalizing the Harris-</a:t>
            </a:r>
            <a:r>
              <a:rPr lang="en-US" sz="2800" b="1" dirty="0" err="1">
                <a:latin typeface="+mj-lt"/>
              </a:rPr>
              <a:t>Todaro</a:t>
            </a:r>
            <a:r>
              <a:rPr lang="en-US" sz="2800" b="1" dirty="0">
                <a:latin typeface="+mj-lt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35394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644604"/>
              </p:ext>
            </p:extLst>
          </p:nvPr>
        </p:nvGraphicFramePr>
        <p:xfrm>
          <a:off x="1447800" y="2362200"/>
          <a:ext cx="6373813" cy="201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1901520" imgH="576000" progId="Equation.3">
                  <p:embed/>
                </p:oleObj>
              </mc:Choice>
              <mc:Fallback>
                <p:oleObj name="Equation" r:id="rId3" imgW="1901520" imgH="5760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362200"/>
                        <a:ext cx="6373813" cy="201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152400"/>
            <a:ext cx="775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Generalizing the Harris-</a:t>
            </a:r>
            <a:r>
              <a:rPr lang="en-US" sz="2800" b="1" dirty="0" err="1">
                <a:latin typeface="+mj-lt"/>
              </a:rPr>
              <a:t>Todaro</a:t>
            </a:r>
            <a:r>
              <a:rPr lang="en-US" sz="2800" b="1" dirty="0">
                <a:latin typeface="+mj-lt"/>
              </a:rPr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21269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/>
              <a:t>7.1 Urbanization: Trends and Living Conditions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sz="3000" dirty="0"/>
              <a:t>As a pattern of development, the more developed the economy, the more urbanized</a:t>
            </a:r>
          </a:p>
          <a:p>
            <a:pPr eaLnBrk="1" hangingPunct="1"/>
            <a:r>
              <a:rPr lang="en-US" sz="3000" dirty="0"/>
              <a:t>But many argue developing countries are often excessively urbanized or too-rapidly urbanizing</a:t>
            </a:r>
          </a:p>
          <a:p>
            <a:pPr eaLnBrk="1" hangingPunct="1"/>
            <a:r>
              <a:rPr lang="en-US" sz="3000" dirty="0"/>
              <a:t>This combination suggests the migration and urbanization dilemma</a:t>
            </a:r>
          </a:p>
          <a:p>
            <a:pPr eaLnBrk="1" hangingPunct="1"/>
            <a:r>
              <a:rPr lang="en-US" sz="3000" dirty="0"/>
              <a:t>Urbanization: Trends and Projections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1219200" y="76200"/>
            <a:ext cx="76200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800" dirty="0" smtClean="0">
                <a:ea typeface="ＭＳ Ｐゴシック" charset="0"/>
                <a:cs typeface="ＭＳ Ｐゴシック" charset="0"/>
              </a:rPr>
              <a:t>In-Class Example of the Harris-</a:t>
            </a:r>
            <a:r>
              <a:rPr lang="en-US" sz="2800" dirty="0" err="1" smtClean="0">
                <a:ea typeface="ＭＳ Ｐゴシック" charset="0"/>
                <a:cs typeface="ＭＳ Ｐゴシック" charset="0"/>
              </a:rPr>
              <a:t>Todaro</a:t>
            </a:r>
            <a:r>
              <a:rPr lang="en-US" sz="2800" dirty="0" smtClean="0">
                <a:ea typeface="ＭＳ Ｐゴシック" charset="0"/>
                <a:cs typeface="ＭＳ Ｐゴシック" charset="0"/>
              </a:rPr>
              <a:t> Model</a:t>
            </a: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28600" y="1066800"/>
            <a:ext cx="8610600" cy="5257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pitchFamily="-1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  <a:cs typeface="ヒラギノ角ゴ Pro W3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ヒラギノ角ゴ Pro W3" pitchFamily="-1" charset="-128"/>
              </a:defRPr>
            </a:lvl9pPr>
          </a:lstStyle>
          <a:p>
            <a:r>
              <a:rPr lang="en-US" sz="2300" dirty="0" smtClean="0">
                <a:latin typeface="+mj-lt"/>
                <a:ea typeface="ＭＳ Ｐゴシック" charset="0"/>
                <a:cs typeface="ＭＳ Ｐゴシック" charset="0"/>
              </a:rPr>
              <a:t>Start with equation on the previous slide: </a:t>
            </a:r>
          </a:p>
          <a:p>
            <a:r>
              <a:rPr lang="en-US" sz="2300" dirty="0" smtClean="0">
                <a:latin typeface="+mj-lt"/>
                <a:ea typeface="ＭＳ Ｐゴシック" charset="0"/>
                <a:cs typeface="ＭＳ Ｐゴシック" charset="0"/>
              </a:rPr>
              <a:t>Rural wage = $1.50 per day</a:t>
            </a:r>
          </a:p>
          <a:p>
            <a:r>
              <a:rPr lang="en-US" sz="2300" dirty="0" smtClean="0">
                <a:latin typeface="+mj-lt"/>
                <a:ea typeface="ＭＳ Ｐゴシック" charset="0"/>
                <a:cs typeface="ＭＳ Ｐゴシック" charset="0"/>
              </a:rPr>
              <a:t>Urban modern wage = $3 per day</a:t>
            </a:r>
          </a:p>
          <a:p>
            <a:r>
              <a:rPr lang="en-US" sz="2300" dirty="0" smtClean="0">
                <a:latin typeface="+mj-lt"/>
                <a:ea typeface="ＭＳ Ｐゴシック" charset="0"/>
                <a:cs typeface="ＭＳ Ｐゴシック" charset="0"/>
              </a:rPr>
              <a:t>Urban traditional income = $.25 per day</a:t>
            </a:r>
          </a:p>
          <a:p>
            <a:r>
              <a:rPr lang="en-US" sz="2300" dirty="0" smtClean="0">
                <a:latin typeface="+mj-lt"/>
                <a:ea typeface="ＭＳ Ｐゴシック" charset="0"/>
                <a:cs typeface="ＭＳ Ｐゴシック" charset="0"/>
              </a:rPr>
              <a:t>Suppose there is a .5 probability of getting a modern job. Will there be migration?</a:t>
            </a:r>
          </a:p>
          <a:p>
            <a:r>
              <a:rPr lang="en-US" sz="2300" dirty="0" smtClean="0">
                <a:latin typeface="+mj-lt"/>
                <a:ea typeface="ＭＳ Ｐゴシック" charset="0"/>
                <a:cs typeface="ＭＳ Ｐゴシック" charset="0"/>
              </a:rPr>
              <a:t>Calculate expected urban income and compare to rural income. Important: you cannot work in two sectors at the same time!</a:t>
            </a:r>
          </a:p>
          <a:p>
            <a:r>
              <a:rPr lang="en-US" sz="2300" dirty="0" smtClean="0">
                <a:latin typeface="+mj-lt"/>
                <a:ea typeface="ＭＳ Ｐゴシック" charset="0"/>
                <a:cs typeface="ＭＳ Ｐゴシック" charset="0"/>
              </a:rPr>
              <a:t>E(Y</a:t>
            </a:r>
            <a:r>
              <a:rPr lang="en-US" sz="2300" baseline="30000" dirty="0" smtClean="0">
                <a:latin typeface="+mj-lt"/>
                <a:ea typeface="ＭＳ Ｐゴシック" charset="0"/>
                <a:cs typeface="ＭＳ Ｐゴシック" charset="0"/>
              </a:rPr>
              <a:t>URB</a:t>
            </a:r>
            <a:r>
              <a:rPr lang="en-US" sz="2300" dirty="0" smtClean="0">
                <a:latin typeface="+mj-lt"/>
                <a:ea typeface="ＭＳ Ｐゴシック" charset="0"/>
                <a:cs typeface="ＭＳ Ｐゴシック" charset="0"/>
              </a:rPr>
              <a:t>) = (.5)(3) + (.5)(.25) </a:t>
            </a:r>
          </a:p>
          <a:p>
            <a:r>
              <a:rPr lang="en-US" sz="2300" dirty="0" smtClean="0">
                <a:latin typeface="+mj-lt"/>
                <a:ea typeface="ＭＳ Ｐゴシック" charset="0"/>
                <a:cs typeface="ＭＳ Ｐゴシック" charset="0"/>
              </a:rPr>
              <a:t>= 1.50 + .125 = 1.625 &gt; 1.50 = Y</a:t>
            </a:r>
            <a:r>
              <a:rPr lang="en-US" sz="2300" baseline="30000" dirty="0" smtClean="0">
                <a:latin typeface="+mj-lt"/>
                <a:ea typeface="ＭＳ Ｐゴシック" charset="0"/>
                <a:cs typeface="ＭＳ Ｐゴシック" charset="0"/>
              </a:rPr>
              <a:t>RUR</a:t>
            </a:r>
            <a:endParaRPr lang="en-US" sz="2300" dirty="0" smtClean="0">
              <a:latin typeface="+mj-lt"/>
              <a:ea typeface="ＭＳ Ｐゴシック" charset="0"/>
              <a:cs typeface="ＭＳ Ｐゴシック" charset="0"/>
            </a:endParaRPr>
          </a:p>
          <a:p>
            <a:r>
              <a:rPr lang="en-US" sz="2300" dirty="0" smtClean="0">
                <a:latin typeface="+mj-lt"/>
                <a:ea typeface="ＭＳ Ｐゴシック" charset="0"/>
                <a:cs typeface="ＭＳ Ｐゴシック" charset="0"/>
              </a:rPr>
              <a:t>So the individual migrates - even though half receives just a small fraction of the rural income.</a:t>
            </a:r>
            <a:endParaRPr lang="en-US" sz="2300" dirty="0"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7.7 Summary and Conclusions: A Comprehensive Migration and Employment Strategy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idx="1"/>
          </p:nvPr>
        </p:nvSpPr>
        <p:spPr/>
        <p:txBody>
          <a:bodyPr rIns="91440"/>
          <a:lstStyle/>
          <a:p>
            <a:pPr eaLnBrk="1" hangingPunct="1"/>
            <a:r>
              <a:rPr lang="en-US" sz="2400" dirty="0"/>
              <a:t>Create a urban-rural balance</a:t>
            </a:r>
          </a:p>
          <a:p>
            <a:pPr eaLnBrk="1" hangingPunct="1"/>
            <a:r>
              <a:rPr lang="en-US" sz="2400" dirty="0"/>
              <a:t>Expand small-scale, labor intensive industries</a:t>
            </a:r>
          </a:p>
          <a:p>
            <a:pPr eaLnBrk="1" hangingPunct="1"/>
            <a:r>
              <a:rPr lang="en-US" sz="2400" dirty="0"/>
              <a:t>Eliminate factor price distortions</a:t>
            </a:r>
          </a:p>
          <a:p>
            <a:pPr eaLnBrk="1" hangingPunct="1"/>
            <a:r>
              <a:rPr lang="en-US" sz="2400" dirty="0"/>
              <a:t>Choose appropriate labor-intensive technologies of production</a:t>
            </a:r>
          </a:p>
          <a:p>
            <a:pPr eaLnBrk="1" hangingPunct="1"/>
            <a:r>
              <a:rPr lang="en-US" sz="2400" dirty="0"/>
              <a:t>Modify the linkage between education and employment</a:t>
            </a:r>
          </a:p>
          <a:p>
            <a:pPr eaLnBrk="1" hangingPunct="1"/>
            <a:r>
              <a:rPr lang="en-US" sz="2400" dirty="0"/>
              <a:t>Reduce population growth</a:t>
            </a:r>
          </a:p>
          <a:p>
            <a:pPr eaLnBrk="1" hangingPunct="1"/>
            <a:r>
              <a:rPr lang="en-US" sz="2400" dirty="0"/>
              <a:t>Decentralize authority to cities and neighborhoods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Concepts for Review</a:t>
            </a:r>
          </a:p>
        </p:txBody>
      </p:sp>
      <p:sp>
        <p:nvSpPr>
          <p:cNvPr id="4301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 dirty="0"/>
              <a:t>Agglomeration economies</a:t>
            </a:r>
          </a:p>
          <a:p>
            <a:pPr eaLnBrk="1" hangingPunct="1"/>
            <a:r>
              <a:rPr lang="en-US" sz="2000" dirty="0"/>
              <a:t>Congestion</a:t>
            </a:r>
          </a:p>
          <a:p>
            <a:pPr eaLnBrk="1" hangingPunct="1"/>
            <a:r>
              <a:rPr lang="en-US" sz="2000" dirty="0"/>
              <a:t>Efficiency wage</a:t>
            </a:r>
          </a:p>
          <a:p>
            <a:pPr eaLnBrk="1" hangingPunct="1"/>
            <a:r>
              <a:rPr lang="en-US" sz="2000" dirty="0"/>
              <a:t>Harris-Todaro model</a:t>
            </a:r>
          </a:p>
          <a:p>
            <a:pPr eaLnBrk="1" hangingPunct="1"/>
            <a:r>
              <a:rPr lang="en-US" sz="2000" dirty="0"/>
              <a:t>Induced migration</a:t>
            </a:r>
          </a:p>
          <a:p>
            <a:pPr eaLnBrk="1" hangingPunct="1"/>
            <a:r>
              <a:rPr lang="en-US" sz="2000" dirty="0"/>
              <a:t>Informal sector</a:t>
            </a:r>
          </a:p>
          <a:p>
            <a:pPr eaLnBrk="1" hangingPunct="1"/>
            <a:r>
              <a:rPr lang="en-US" sz="2000" dirty="0"/>
              <a:t>Labor turnover</a:t>
            </a:r>
          </a:p>
          <a:p>
            <a:pPr eaLnBrk="1" hangingPunct="1"/>
            <a:r>
              <a:rPr lang="en-US" sz="2000" dirty="0"/>
              <a:t>Localization economies</a:t>
            </a:r>
          </a:p>
        </p:txBody>
      </p:sp>
      <p:sp>
        <p:nvSpPr>
          <p:cNvPr id="4301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25963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 dirty="0"/>
              <a:t>Present value</a:t>
            </a:r>
          </a:p>
          <a:p>
            <a:pPr eaLnBrk="1" hangingPunct="1"/>
            <a:r>
              <a:rPr lang="en-US" sz="2000" dirty="0"/>
              <a:t>Rural-urban migration</a:t>
            </a:r>
          </a:p>
          <a:p>
            <a:pPr eaLnBrk="1" hangingPunct="1"/>
            <a:r>
              <a:rPr lang="en-US" sz="2000" dirty="0"/>
              <a:t>Social capital</a:t>
            </a:r>
          </a:p>
          <a:p>
            <a:pPr eaLnBrk="1" hangingPunct="1"/>
            <a:r>
              <a:rPr lang="en-US" sz="2000" dirty="0"/>
              <a:t>Todaro migration model</a:t>
            </a:r>
          </a:p>
          <a:p>
            <a:pPr eaLnBrk="1" hangingPunct="1"/>
            <a:r>
              <a:rPr lang="en-US" sz="2000" dirty="0"/>
              <a:t>Urban bias</a:t>
            </a:r>
          </a:p>
          <a:p>
            <a:pPr eaLnBrk="1" hangingPunct="1"/>
            <a:r>
              <a:rPr lang="en-US" sz="2000" dirty="0"/>
              <a:t>Urbanization economies</a:t>
            </a:r>
          </a:p>
          <a:p>
            <a:pPr eaLnBrk="1" hangingPunct="1"/>
            <a:r>
              <a:rPr lang="en-US" sz="2000" dirty="0"/>
              <a:t>Wage subsidy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Figure 7.1  </a:t>
            </a:r>
            <a:r>
              <a:rPr lang="en-US" sz="2400" b="0" dirty="0"/>
              <a:t>Changes in Urban and Rural Population by Major Areas between 2011 and</a:t>
            </a:r>
            <a:br>
              <a:rPr lang="en-US" sz="2400" b="0" dirty="0"/>
            </a:br>
            <a:r>
              <a:rPr lang="en-US" sz="2400" b="0" dirty="0"/>
              <a:t>2050 (in millions)</a:t>
            </a:r>
            <a:endParaRPr lang="en-GB" sz="1400" dirty="0"/>
          </a:p>
        </p:txBody>
      </p:sp>
      <p:pic>
        <p:nvPicPr>
          <p:cNvPr id="2" name="Picture 1" descr="fig07_0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72" y="1524000"/>
            <a:ext cx="8194328" cy="4721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07_0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93" y="685800"/>
            <a:ext cx="6339007" cy="5257800"/>
          </a:xfrm>
          <a:prstGeom prst="rect">
            <a:avLst/>
          </a:prstGeom>
        </p:spPr>
      </p:pic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371600"/>
            <a:ext cx="2819400" cy="3886200"/>
          </a:xfrm>
        </p:spPr>
        <p:txBody>
          <a:bodyPr anchor="t"/>
          <a:lstStyle/>
          <a:p>
            <a:r>
              <a:rPr lang="en-US" sz="2000" dirty="0"/>
              <a:t>Figure 7.2  </a:t>
            </a:r>
            <a:r>
              <a:rPr lang="en-US" sz="2000" b="0" dirty="0"/>
              <a:t>Relationship between Urbanization and Per </a:t>
            </a:r>
            <a:r>
              <a:rPr lang="en-US" sz="2000" b="0" dirty="0" smtClean="0"/>
              <a:t>Capita GDP</a:t>
            </a:r>
            <a:r>
              <a:rPr lang="en-US" sz="2000" b="0" dirty="0"/>
              <a:t>, 2010 with Comparison to Relationship in 1960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800" dirty="0"/>
              <a:t>Figure 7.3  </a:t>
            </a:r>
            <a:r>
              <a:rPr lang="en-US" sz="2800" b="0" dirty="0"/>
              <a:t>Proportion of Urban Population by Region, 1970–1995</a:t>
            </a:r>
            <a:endParaRPr lang="en-GB" sz="2800" dirty="0"/>
          </a:p>
        </p:txBody>
      </p:sp>
      <p:pic>
        <p:nvPicPr>
          <p:cNvPr id="3" name="Picture 2" descr="fig07_0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260715" cy="3976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 dirty="0"/>
              <a:t>Figure 7.4  </a:t>
            </a:r>
            <a:r>
              <a:rPr lang="en-US" sz="2800" b="0" dirty="0"/>
              <a:t>Megacities: Cities with 10 Million or More Inhabitants</a:t>
            </a:r>
            <a:endParaRPr lang="en-GB" sz="1400" dirty="0"/>
          </a:p>
        </p:txBody>
      </p:sp>
      <p:pic>
        <p:nvPicPr>
          <p:cNvPr id="2" name="Picture 1" descr="fig07_04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990575" cy="495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dirty="0"/>
              <a:t>Figure 7.5  </a:t>
            </a:r>
            <a:r>
              <a:rPr lang="en-US" sz="2400" b="0" dirty="0"/>
              <a:t>Total Population in Millions by City Size Class</a:t>
            </a:r>
            <a:r>
              <a:rPr lang="en-US" sz="2400" b="0" dirty="0" smtClean="0"/>
              <a:t>, 1970</a:t>
            </a:r>
            <a:r>
              <a:rPr lang="en-US" sz="2400" b="0" dirty="0"/>
              <a:t>, 1990, 2011 and 2025</a:t>
            </a:r>
            <a:endParaRPr lang="en-GB" sz="2400" dirty="0"/>
          </a:p>
        </p:txBody>
      </p:sp>
      <p:pic>
        <p:nvPicPr>
          <p:cNvPr id="3" name="Picture 2" descr="fig07_05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6400800" cy="4811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000" dirty="0"/>
              <a:t>Figure 7.6  </a:t>
            </a:r>
            <a:r>
              <a:rPr lang="en-US" sz="2000" b="0" dirty="0" smtClean="0"/>
              <a:t>Estimated </a:t>
            </a:r>
            <a:r>
              <a:rPr lang="en-US" sz="2000" b="0" dirty="0"/>
              <a:t>and Projected Urban and Rural Population of the More and </a:t>
            </a:r>
            <a:r>
              <a:rPr lang="en-US" sz="2000" b="0" dirty="0" smtClean="0"/>
              <a:t>Less Developed </a:t>
            </a:r>
            <a:r>
              <a:rPr lang="en-US" sz="2000" b="0" dirty="0"/>
              <a:t>Regions, 1950–</a:t>
            </a:r>
            <a:r>
              <a:rPr lang="en-US" sz="2000" b="0" dirty="0" smtClean="0"/>
              <a:t>2050</a:t>
            </a:r>
            <a:endParaRPr lang="en-GB" sz="2000" dirty="0"/>
          </a:p>
        </p:txBody>
      </p:sp>
      <p:pic>
        <p:nvPicPr>
          <p:cNvPr id="2" name="Picture 1" descr="fig07_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99074" cy="4474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Todaro_Smith2">
  <a:themeElements>
    <a:clrScheme name="Pearson_PowerPoint_Template_Beka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arson_PowerPoint_Template_Beka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arson_PowerPoint_Template_Beka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Template_Todaro_Smith2.pot</Template>
  <TotalTime>700</TotalTime>
  <Words>1127</Words>
  <Application>Microsoft Office PowerPoint</Application>
  <PresentationFormat>On-screen Show (4:3)</PresentationFormat>
  <Paragraphs>137</Paragraphs>
  <Slides>32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ＭＳ Ｐゴシック</vt:lpstr>
      <vt:lpstr>Adobe Jenson Italic</vt:lpstr>
      <vt:lpstr>Arial</vt:lpstr>
      <vt:lpstr>Calibri</vt:lpstr>
      <vt:lpstr>Times New Roman</vt:lpstr>
      <vt:lpstr>Verdana</vt:lpstr>
      <vt:lpstr>ヒラギノ角ゴ Pro W3</vt:lpstr>
      <vt:lpstr>Template_Todaro_Smith2</vt:lpstr>
      <vt:lpstr>Equation</vt:lpstr>
      <vt:lpstr>Chapter 7  Urbanization  and Rural-Urban Migration: Theory and Policy</vt:lpstr>
      <vt:lpstr>Outline</vt:lpstr>
      <vt:lpstr>7.1 Urbanization: Trends and Living Conditions</vt:lpstr>
      <vt:lpstr>Figure 7.1  Changes in Urban and Rural Population by Major Areas between 2011 and 2050 (in millions)</vt:lpstr>
      <vt:lpstr>Figure 7.2  Relationship between Urbanization and Per Capita GDP, 2010 with Comparison to Relationship in 1960</vt:lpstr>
      <vt:lpstr>Figure 7.3  Proportion of Urban Population by Region, 1970–1995</vt:lpstr>
      <vt:lpstr>Figure 7.4  Megacities: Cities with 10 Million or More Inhabitants</vt:lpstr>
      <vt:lpstr>Figure 7.5  Total Population in Millions by City Size Class, 1970, 1990, 2011 and 2025</vt:lpstr>
      <vt:lpstr>Figure 7.6  Estimated and Projected Urban and Rural Population of the More and Less Developed Regions, 1950–2050</vt:lpstr>
      <vt:lpstr>Figure 7.7 Annual Growth of Urban and Slum Populations, 1990–2001</vt:lpstr>
      <vt:lpstr>7.2 The Role of Cities</vt:lpstr>
      <vt:lpstr>Industrial Districts and Clustering</vt:lpstr>
      <vt:lpstr>Urbanization Costs, and Efficient Urban Scale</vt:lpstr>
      <vt:lpstr>7.3 The Urban Giantism Problem</vt:lpstr>
      <vt:lpstr>7.3 The Urban Giantism Problem</vt:lpstr>
      <vt:lpstr>Table 7.1  Population of the Largest and Second-Largest Cities in Selected Countries (millions)</vt:lpstr>
      <vt:lpstr>Figure 7.8 Politics and Urban Concentration</vt:lpstr>
      <vt:lpstr>7.4 The Urban Informal Sector</vt:lpstr>
      <vt:lpstr>7.4 The Urban Informal Sector</vt:lpstr>
      <vt:lpstr>Figure 7.9 Importance of Informal Employment in Selected Cities</vt:lpstr>
      <vt:lpstr>Figure 7.10 Youth Unemployment Rates, 1995 and 2005</vt:lpstr>
      <vt:lpstr>7.5 Migration and Development</vt:lpstr>
      <vt:lpstr>Figure 7.11 Components of Migration in Selected Countries</vt:lpstr>
      <vt:lpstr>7.6 Toward an Economic Theory of Rural-Urban Migration</vt:lpstr>
      <vt:lpstr>Figure 7.12 The Harris-Todaro Migration Model</vt:lpstr>
      <vt:lpstr>7.6 Toward an Economic Theory of Rural-Urban Migration (cont’d)</vt:lpstr>
      <vt:lpstr>7.6 Toward an Economic Theory of Rural-Urban Migration (cont’d)</vt:lpstr>
      <vt:lpstr>PowerPoint Presentation</vt:lpstr>
      <vt:lpstr>PowerPoint Presentation</vt:lpstr>
      <vt:lpstr>PowerPoint Presentation</vt:lpstr>
      <vt:lpstr>7.7 Summary and Conclusions: A Comprehensive Migration and Employment Strategy</vt:lpstr>
      <vt:lpstr>Concepts for Review</vt:lpstr>
    </vt:vector>
  </TitlesOfParts>
  <Manager/>
  <Company>Copyright ©2015 Pearson Education, Inc. All rights reserved. 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subject>Economic Development, 12e </dc:subject>
  <dc:creator>Todaro, Smith </dc:creator>
  <cp:keywords/>
  <dc:description/>
  <cp:lastModifiedBy>Madumarov Eldar</cp:lastModifiedBy>
  <cp:revision>24</cp:revision>
  <dcterms:created xsi:type="dcterms:W3CDTF">2013-04-22T16:46:23Z</dcterms:created>
  <dcterms:modified xsi:type="dcterms:W3CDTF">2018-10-10T04:05:48Z</dcterms:modified>
  <cp:category/>
</cp:coreProperties>
</file>