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6712"/>
          </a:xfrm>
        </p:spPr>
        <p:txBody>
          <a:bodyPr>
            <a:normAutofit fontScale="90000"/>
          </a:bodyPr>
          <a:lstStyle/>
          <a:p>
            <a:r>
              <a:rPr lang="kk-KZ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dirty="0" smtClean="0"/>
              <a:t>T</a:t>
            </a:r>
            <a:r>
              <a:rPr lang="ru-RU" sz="2000" b="1" dirty="0" err="1" smtClean="0"/>
              <a:t>ақырып:</a:t>
            </a:r>
            <a:r>
              <a:rPr lang="ru-RU" sz="2000" b="1" dirty="0" smtClean="0"/>
              <a:t>  </a:t>
            </a:r>
            <a:r>
              <a:rPr lang="kk-KZ" sz="2000" dirty="0" smtClean="0"/>
              <a:t>Қазақстан – әлем мойындаған ел.  Қазақстанның халықаралық қауымдастықтағы орны.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784976" cy="62373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тәуелсіздік алғаннан кейін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егемен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мемлекет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ретінде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халықаралық қатынастар жасауға, белсенді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сыртқы саясат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жүргізуге кірісті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өзінің сыртқы саясатында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үш мәселеге ерекше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назар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аударды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Біріншіден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басқа елдермен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соның ішінде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бұрынғы Одаққа кірген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республикалармен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Азия,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Тынық мұхит, Таяу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Шығыс аймағы, Еуропа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елдері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және АҚШ-пен халықаралық байланысты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өркендету.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Екіншіден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шет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елдермен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тек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дипломатиялық байланыс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қана орнатып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қоймай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сонымен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қатар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олармен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мәдени-экономикалық байланысты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күшейту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сол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арқылы алдыңғы қатарлы өркениетті елдердің қатарына қосылу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Үшіншіден, Қазақстанның қауіпсіздігін сақтау, дүниежүзілік соғысты, ядролық қаруды қолдануды болдырмау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Міне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осы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бағытта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1991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жылдан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бастап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сыртқы саясат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халықаралық қатынастар саласында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көптеген шаралар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іске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асырылды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өзінің барлық көршілерімен, негізгі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әріптес мемлекеттерімен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байыпты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және болжауға болатындай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байсалды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қарым-қатынастар орнатты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Сыртқы саясаттың негізгі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діңгегі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көпвекторлық жол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яғни көп бағыттылық.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Ол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еліміздің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геосаяси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жағынан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орналасуына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байланысты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өмірдің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өзі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талап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етіп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отырған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қалыпты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жағдай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Өткен уақыт ішінде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Республикасын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дүние жүзінің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180-нен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астам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мемлекеті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таныды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120-дан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астам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дипломатиялық қатынастар орнатты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Шет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елдерде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40-тан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астам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дипломатиялық және консулдық өкілдіктер ашылды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Ал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Алматы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Астанада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50-ден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астам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шетелдік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елшілік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пен миссия,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халықаралық және ұлтаралық ұйымдардың ондаған өкілдігі жұмыс істейді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өзінің сыртқы саясатында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ең жақын және ірі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көрші мемлекеттер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солтүстікте Ресеймен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ал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шығыста Қытаймен тығыз қарым-қатынас орнатуға ерекше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назар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аударып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келеді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1992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жылғы мамырдағы Достық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ынтымақтастық және өзара көмек туралы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шартқа қол қоюдың зор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тарихи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маңызы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бар.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Екі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халықтың достығы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ынтымақтастығын нығайтуда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1996 ж. 27-ші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сәуірде Ресей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Федерациясының Президенті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Б.Ельцин мен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Президенті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Н.Ә.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Назарбаевтың Алматыда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кездесіп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Ресей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бірлескен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Декларациясына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қол қоюының маңызы өте зор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болды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Онда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мен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Ресейде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жүргізіліп жатқан демократиялық қайта құрулар мен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саяси-экономикалық реформалардың екі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ел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халықтарының болашағы үшін үлкен мәні 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бар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екендігі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атап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көрсетілді</a:t>
            </a:r>
            <a:r>
              <a:rPr lang="ru-RU" sz="6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Ресей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мен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Қазақстан арасында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ынтымақтастықтың одан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әрі дамуында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1998 ж. 6-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шілдеде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Мәскеуде қол қойылған мәңгілік достық 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пен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ынтымақтастық туралы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Декларация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маңызды рөл атқарды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Оның негізінде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екі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мемлекет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арасындағы қаржылық өзара келіспеушіліктерді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реттеу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және Байқоңыр космодромын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бірлесіп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пайдалану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6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мәселелері шешілді</a:t>
            </a: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ru-RU" sz="6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ru-RU" sz="3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800" dirty="0" smtClean="0"/>
              <a:t>10-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/>
              <a:t>Қазақстан экономикасының дамуында</a:t>
            </a:r>
            <a:r>
              <a:rPr lang="ru-RU" sz="1800" dirty="0" smtClean="0"/>
              <a:t> </a:t>
            </a:r>
            <a:r>
              <a:rPr lang="ru-RU" sz="1800" dirty="0" err="1" smtClean="0"/>
              <a:t>сыртқы сауданың маңызы зор</a:t>
            </a:r>
            <a:r>
              <a:rPr lang="ru-RU" sz="1800" dirty="0" smtClean="0"/>
              <a:t>. </a:t>
            </a:r>
            <a:r>
              <a:rPr lang="ru-RU" sz="1800" dirty="0" err="1" smtClean="0"/>
              <a:t>Егемендік</a:t>
            </a:r>
            <a:r>
              <a:rPr lang="ru-RU" sz="1800" dirty="0" smtClean="0"/>
              <a:t> </a:t>
            </a:r>
            <a:r>
              <a:rPr lang="ru-RU" sz="1800" dirty="0" err="1" smtClean="0"/>
              <a:t>алған жылдардан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бері</a:t>
            </a:r>
            <a:r>
              <a:rPr lang="ru-RU" sz="1800" dirty="0" smtClean="0"/>
              <a:t> </a:t>
            </a:r>
            <a:r>
              <a:rPr lang="ru-RU" sz="1800" dirty="0" err="1" smtClean="0"/>
              <a:t>Қазақстан дүние жүзінің </a:t>
            </a:r>
            <a:r>
              <a:rPr lang="ru-RU" sz="1800" dirty="0" smtClean="0"/>
              <a:t>180-нен </a:t>
            </a:r>
            <a:r>
              <a:rPr lang="ru-RU" sz="1800" dirty="0" err="1" smtClean="0"/>
              <a:t>астам</a:t>
            </a:r>
            <a:r>
              <a:rPr lang="ru-RU" sz="1800" dirty="0" smtClean="0"/>
              <a:t> </a:t>
            </a:r>
            <a:r>
              <a:rPr lang="ru-RU" sz="1800" dirty="0" err="1" smtClean="0"/>
              <a:t>елімен</a:t>
            </a:r>
            <a:r>
              <a:rPr lang="ru-RU" sz="1800" dirty="0" smtClean="0"/>
              <a:t> </a:t>
            </a:r>
            <a:r>
              <a:rPr lang="ru-RU" sz="1800" dirty="0" err="1" smtClean="0"/>
              <a:t>сауда</a:t>
            </a:r>
            <a:r>
              <a:rPr lang="ru-RU" sz="1800" dirty="0" smtClean="0"/>
              <a:t> </a:t>
            </a:r>
            <a:r>
              <a:rPr lang="ru-RU" sz="1800" dirty="0" err="1" smtClean="0"/>
              <a:t>қатынасын орнатты</a:t>
            </a:r>
            <a:r>
              <a:rPr lang="ru-RU" sz="1800" dirty="0" smtClean="0"/>
              <a:t>. </a:t>
            </a:r>
            <a:r>
              <a:rPr lang="ru-RU" sz="1800" dirty="0" err="1" smtClean="0"/>
              <a:t>Осының нәтижесінде сыртқа шығаратын және сырттан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бізге</a:t>
            </a:r>
            <a:r>
              <a:rPr lang="ru-RU" sz="1800" dirty="0" smtClean="0"/>
              <a:t> </a:t>
            </a:r>
            <a:r>
              <a:rPr lang="ru-RU" sz="1800" dirty="0" err="1" smtClean="0"/>
              <a:t>алып</a:t>
            </a:r>
            <a:r>
              <a:rPr lang="ru-RU" sz="1800" dirty="0" smtClean="0"/>
              <a:t> </a:t>
            </a:r>
            <a:r>
              <a:rPr lang="ru-RU" sz="1800" dirty="0" err="1" smtClean="0"/>
              <a:t>келетін</a:t>
            </a:r>
            <a:r>
              <a:rPr lang="ru-RU" sz="1800" dirty="0" smtClean="0"/>
              <a:t> </a:t>
            </a:r>
            <a:r>
              <a:rPr lang="ru-RU" sz="1800" dirty="0" err="1" smtClean="0"/>
              <a:t>тауарлардың көлемі жылдан-жылға өсіп келеді</a:t>
            </a:r>
            <a:r>
              <a:rPr lang="ru-RU" sz="1800" dirty="0" smtClean="0"/>
              <a:t>. 2001 ж. </a:t>
            </a:r>
            <a:r>
              <a:rPr lang="ru-RU" sz="1800" dirty="0" err="1" smtClean="0"/>
              <a:t>Қазақстанның сыртқы сауда</a:t>
            </a:r>
            <a:r>
              <a:rPr lang="ru-RU" sz="1800" dirty="0" smtClean="0"/>
              <a:t> </a:t>
            </a:r>
            <a:r>
              <a:rPr lang="ru-RU" sz="1800" dirty="0" err="1" smtClean="0"/>
              <a:t>көлемі </a:t>
            </a:r>
            <a:r>
              <a:rPr lang="ru-RU" sz="1800" dirty="0" smtClean="0"/>
              <a:t>14 млрд. </a:t>
            </a:r>
            <a:r>
              <a:rPr lang="ru-RU" sz="1800" dirty="0" err="1" smtClean="0"/>
              <a:t>доллардан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асты</a:t>
            </a:r>
            <a:r>
              <a:rPr lang="ru-RU" sz="1800" dirty="0" smtClean="0"/>
              <a:t>. </a:t>
            </a:r>
            <a:r>
              <a:rPr lang="ru-RU" sz="1800" dirty="0" err="1" smtClean="0"/>
              <a:t>Қазақстанның сауда</a:t>
            </a:r>
            <a:r>
              <a:rPr lang="ru-RU" sz="1800" dirty="0" smtClean="0"/>
              <a:t> </a:t>
            </a:r>
            <a:r>
              <a:rPr lang="ru-RU" sz="1800" dirty="0" err="1" smtClean="0"/>
              <a:t>айналымының шамамен</a:t>
            </a:r>
            <a:r>
              <a:rPr lang="ru-RU" sz="1800" dirty="0" smtClean="0"/>
              <a:t> 62% ТМД </a:t>
            </a:r>
            <a:r>
              <a:rPr lang="ru-RU" sz="1800" dirty="0" err="1" smtClean="0"/>
              <a:t>елдерінің үлесіне</a:t>
            </a:r>
            <a:r>
              <a:rPr lang="ru-RU" sz="1800" dirty="0" smtClean="0"/>
              <a:t>, 24% </a:t>
            </a:r>
            <a:r>
              <a:rPr lang="ru-RU" sz="1800" dirty="0" err="1" smtClean="0"/>
              <a:t>Еуропа</a:t>
            </a:r>
            <a:r>
              <a:rPr lang="ru-RU" sz="1800" dirty="0" smtClean="0"/>
              <a:t> </a:t>
            </a:r>
            <a:r>
              <a:rPr lang="ru-RU" sz="1800" dirty="0" err="1" smtClean="0"/>
              <a:t>елдерінің </a:t>
            </a:r>
            <a:r>
              <a:rPr lang="ru-RU" sz="1800" dirty="0" smtClean="0"/>
              <a:t>(35 ел), 13% Азия </a:t>
            </a:r>
            <a:r>
              <a:rPr lang="ru-RU" sz="1800" dirty="0" err="1" smtClean="0"/>
              <a:t>аймағы елдерінің үлесіне тиеді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err="1" smtClean="0"/>
              <a:t>Біз</a:t>
            </a:r>
            <a:r>
              <a:rPr lang="ru-RU" sz="1800" dirty="0" smtClean="0"/>
              <a:t> </a:t>
            </a:r>
            <a:r>
              <a:rPr lang="ru-RU" sz="1800" dirty="0" err="1" smtClean="0"/>
              <a:t>ашық сыртқы сауда</a:t>
            </a:r>
            <a:r>
              <a:rPr lang="ru-RU" sz="1800" dirty="0" smtClean="0"/>
              <a:t> </a:t>
            </a:r>
            <a:r>
              <a:rPr lang="ru-RU" sz="1800" dirty="0" err="1" smtClean="0"/>
              <a:t>саясатын</a:t>
            </a:r>
            <a:r>
              <a:rPr lang="ru-RU" sz="1800" dirty="0" smtClean="0"/>
              <a:t> </a:t>
            </a:r>
            <a:r>
              <a:rPr lang="ru-RU" sz="1800" dirty="0" err="1" smtClean="0"/>
              <a:t>дәйекті жүргізіп келеміз</a:t>
            </a:r>
            <a:r>
              <a:rPr lang="ru-RU" sz="1800" dirty="0" smtClean="0"/>
              <a:t>. </a:t>
            </a:r>
            <a:r>
              <a:rPr lang="ru-RU" sz="1800" dirty="0" err="1" smtClean="0"/>
              <a:t>Айталық, </a:t>
            </a:r>
            <a:r>
              <a:rPr lang="ru-RU" sz="1800" dirty="0" smtClean="0"/>
              <a:t>2004 </a:t>
            </a:r>
            <a:r>
              <a:rPr lang="ru-RU" sz="1800" dirty="0" err="1" smtClean="0"/>
              <a:t>жылы</a:t>
            </a:r>
            <a:r>
              <a:rPr lang="ru-RU" sz="1800" dirty="0" smtClean="0"/>
              <a:t> </a:t>
            </a:r>
            <a:r>
              <a:rPr lang="ru-RU" sz="1800" dirty="0" err="1" smtClean="0"/>
              <a:t>сыртқы сауда</a:t>
            </a:r>
            <a:r>
              <a:rPr lang="ru-RU" sz="1800" dirty="0" smtClean="0"/>
              <a:t> </a:t>
            </a:r>
            <a:r>
              <a:rPr lang="ru-RU" sz="1800" dirty="0" err="1" smtClean="0"/>
              <a:t>айналымы</a:t>
            </a:r>
            <a:r>
              <a:rPr lang="ru-RU" sz="1800" dirty="0" smtClean="0"/>
              <a:t> </a:t>
            </a:r>
            <a:r>
              <a:rPr lang="ru-RU" sz="1800" dirty="0" err="1" smtClean="0"/>
              <a:t>көлемінің оң сальдосы</a:t>
            </a:r>
            <a:r>
              <a:rPr lang="ru-RU" sz="1800" dirty="0" smtClean="0"/>
              <a:t> (Сальдо – </a:t>
            </a:r>
            <a:r>
              <a:rPr lang="ru-RU" sz="1800" dirty="0" err="1" smtClean="0"/>
              <a:t>белгілі</a:t>
            </a:r>
            <a:r>
              <a:rPr lang="ru-RU" sz="1800" dirty="0" smtClean="0"/>
              <a:t> </a:t>
            </a:r>
            <a:r>
              <a:rPr lang="ru-RU" sz="1800" dirty="0" err="1" smtClean="0"/>
              <a:t>бір</a:t>
            </a:r>
            <a:r>
              <a:rPr lang="ru-RU" sz="1800" dirty="0" smtClean="0"/>
              <a:t> </a:t>
            </a:r>
            <a:r>
              <a:rPr lang="ru-RU" sz="1800" dirty="0" err="1" smtClean="0"/>
              <a:t>уақыт кезеңіндегі ақшалай түсімдер </a:t>
            </a:r>
            <a:r>
              <a:rPr lang="ru-RU" sz="1800" dirty="0" smtClean="0"/>
              <a:t>мен </a:t>
            </a:r>
            <a:r>
              <a:rPr lang="ru-RU" sz="1800" dirty="0" err="1" smtClean="0"/>
              <a:t>шығындар арасындағы айырма</a:t>
            </a:r>
            <a:r>
              <a:rPr lang="ru-RU" sz="1800" dirty="0" smtClean="0"/>
              <a:t>) 7 млрд. </a:t>
            </a:r>
            <a:r>
              <a:rPr lang="ru-RU" sz="1800" dirty="0" err="1" smtClean="0"/>
              <a:t>доллардан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асатын</a:t>
            </a:r>
            <a:r>
              <a:rPr lang="ru-RU" sz="1800" dirty="0" smtClean="0"/>
              <a:t> 33 млрд. АҚШ </a:t>
            </a:r>
            <a:r>
              <a:rPr lang="ru-RU" sz="1800" dirty="0" err="1" smtClean="0"/>
              <a:t>долларына</a:t>
            </a:r>
            <a:r>
              <a:rPr lang="ru-RU" sz="1800" dirty="0" smtClean="0"/>
              <a:t> </a:t>
            </a:r>
            <a:r>
              <a:rPr lang="ru-RU" sz="1800" dirty="0" err="1" smtClean="0"/>
              <a:t>жетті</a:t>
            </a:r>
            <a:r>
              <a:rPr lang="ru-RU" sz="1800" dirty="0" smtClean="0"/>
              <a:t>. </a:t>
            </a:r>
            <a:r>
              <a:rPr lang="ru-RU" sz="1800" dirty="0" err="1" smtClean="0"/>
              <a:t>Бұл </a:t>
            </a:r>
            <a:r>
              <a:rPr lang="ru-RU" sz="1800" dirty="0" smtClean="0"/>
              <a:t>1994 </a:t>
            </a:r>
            <a:r>
              <a:rPr lang="ru-RU" sz="1800" dirty="0" err="1" smtClean="0"/>
              <a:t>жылмен</a:t>
            </a:r>
            <a:r>
              <a:rPr lang="ru-RU" sz="1800" dirty="0" smtClean="0"/>
              <a:t> </a:t>
            </a:r>
            <a:r>
              <a:rPr lang="ru-RU" sz="1800" dirty="0" err="1" smtClean="0"/>
              <a:t>салыстырғанда </a:t>
            </a:r>
            <a:r>
              <a:rPr lang="ru-RU" sz="1800" dirty="0" smtClean="0"/>
              <a:t>3 </a:t>
            </a:r>
            <a:r>
              <a:rPr lang="ru-RU" sz="1800" dirty="0" err="1" smtClean="0"/>
              <a:t>еседен</a:t>
            </a:r>
            <a:r>
              <a:rPr lang="ru-RU" sz="1800" dirty="0" smtClean="0"/>
              <a:t> </a:t>
            </a:r>
            <a:r>
              <a:rPr lang="ru-RU" sz="1800" dirty="0" err="1" smtClean="0"/>
              <a:t>астам</a:t>
            </a:r>
            <a:r>
              <a:rPr lang="ru-RU" sz="1800" dirty="0" smtClean="0"/>
              <a:t> </a:t>
            </a:r>
            <a:r>
              <a:rPr lang="ru-RU" sz="1800" dirty="0" err="1" smtClean="0"/>
              <a:t>өсті деген</a:t>
            </a:r>
            <a:r>
              <a:rPr lang="ru-RU" sz="1800" dirty="0" smtClean="0"/>
              <a:t> </a:t>
            </a:r>
            <a:r>
              <a:rPr lang="ru-RU" sz="1800" dirty="0" err="1" smtClean="0"/>
              <a:t>сөз</a:t>
            </a:r>
            <a:r>
              <a:rPr lang="ru-RU" sz="1800" dirty="0" smtClean="0"/>
              <a:t>. </a:t>
            </a:r>
            <a:r>
              <a:rPr lang="ru-RU" sz="1800" dirty="0" err="1" smtClean="0"/>
              <a:t>Тәуелсіздіктің алғашқы жылдарында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негізінен</a:t>
            </a:r>
            <a:r>
              <a:rPr lang="ru-RU" sz="1800" dirty="0" smtClean="0"/>
              <a:t> </a:t>
            </a:r>
            <a:r>
              <a:rPr lang="ru-RU" sz="1800" dirty="0" err="1" smtClean="0"/>
              <a:t>ТМД-ның ауқымымен шектелген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біздің сыртқы саудамыздың географиясы</a:t>
            </a:r>
            <a:r>
              <a:rPr lang="ru-RU" sz="1800" dirty="0" smtClean="0"/>
              <a:t> да </a:t>
            </a:r>
            <a:r>
              <a:rPr lang="ru-RU" sz="1800" dirty="0" err="1" smtClean="0"/>
              <a:t>біршама</a:t>
            </a:r>
            <a:r>
              <a:rPr lang="ru-RU" sz="1800" dirty="0" smtClean="0"/>
              <a:t> </a:t>
            </a:r>
            <a:r>
              <a:rPr lang="ru-RU" sz="1800" dirty="0" err="1" smtClean="0"/>
              <a:t>тарамдала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түсті</a:t>
            </a:r>
            <a:r>
              <a:rPr lang="ru-RU" sz="1800" dirty="0" smtClean="0"/>
              <a:t>. </a:t>
            </a:r>
          </a:p>
          <a:p>
            <a:pPr algn="just"/>
            <a:r>
              <a:rPr lang="ru-RU" sz="1800" dirty="0" err="1" smtClean="0"/>
              <a:t>Қазақстан тауар</a:t>
            </a:r>
            <a:r>
              <a:rPr lang="ru-RU" sz="1800" dirty="0" smtClean="0"/>
              <a:t> </a:t>
            </a:r>
            <a:r>
              <a:rPr lang="ru-RU" sz="1800" dirty="0" err="1" smtClean="0"/>
              <a:t>айналымының құрылымында </a:t>
            </a:r>
            <a:r>
              <a:rPr lang="ru-RU" sz="1800" dirty="0" smtClean="0"/>
              <a:t>2004 </a:t>
            </a:r>
            <a:r>
              <a:rPr lang="ru-RU" sz="1800" dirty="0" err="1" smtClean="0"/>
              <a:t>жылы</a:t>
            </a:r>
            <a:r>
              <a:rPr lang="ru-RU" sz="1800" dirty="0" smtClean="0"/>
              <a:t> </a:t>
            </a:r>
            <a:r>
              <a:rPr lang="ru-RU" sz="1800" dirty="0" err="1" smtClean="0"/>
              <a:t>Еуропалық одаққа мүше елдер</a:t>
            </a:r>
            <a:r>
              <a:rPr lang="ru-RU" sz="1800" dirty="0" smtClean="0"/>
              <a:t>, </a:t>
            </a:r>
            <a:r>
              <a:rPr lang="ru-RU" sz="1800" dirty="0" err="1" smtClean="0"/>
              <a:t>Ресей</a:t>
            </a:r>
            <a:r>
              <a:rPr lang="ru-RU" sz="1800" dirty="0" smtClean="0"/>
              <a:t>, Швейцария мен </a:t>
            </a:r>
            <a:r>
              <a:rPr lang="ru-RU" sz="1800" dirty="0" err="1" smtClean="0"/>
              <a:t>Қытай алғашқы орындарға шықты</a:t>
            </a:r>
            <a:r>
              <a:rPr lang="ru-RU" sz="1800" dirty="0" smtClean="0"/>
              <a:t>. </a:t>
            </a:r>
            <a:r>
              <a:rPr lang="ru-RU" sz="1800" dirty="0" err="1" smtClean="0"/>
              <a:t>Осылайша</a:t>
            </a:r>
            <a:r>
              <a:rPr lang="ru-RU" sz="1800" dirty="0" smtClean="0"/>
              <a:t> </a:t>
            </a:r>
            <a:r>
              <a:rPr lang="ru-RU" sz="1800" dirty="0" err="1" smtClean="0"/>
              <a:t>біз</a:t>
            </a:r>
            <a:r>
              <a:rPr lang="ru-RU" sz="1800" dirty="0" smtClean="0"/>
              <a:t> </a:t>
            </a:r>
            <a:r>
              <a:rPr lang="ru-RU" sz="1800" dirty="0" err="1" smtClean="0"/>
              <a:t>әлемдік экономиканың бөлінбес бөлігіне айналып</a:t>
            </a:r>
            <a:r>
              <a:rPr lang="ru-RU" sz="1800" dirty="0" smtClean="0"/>
              <a:t>, </a:t>
            </a:r>
            <a:r>
              <a:rPr lang="ru-RU" sz="1800" dirty="0" err="1" smtClean="0"/>
              <a:t>жаһандық бәсекелестік арнасына</a:t>
            </a:r>
            <a:r>
              <a:rPr lang="ru-RU" sz="1800" dirty="0" smtClean="0"/>
              <a:t> </a:t>
            </a:r>
            <a:r>
              <a:rPr lang="ru-RU" sz="1800" dirty="0" err="1" smtClean="0"/>
              <a:t>ендік</a:t>
            </a:r>
            <a:r>
              <a:rPr lang="ru-RU" sz="1800" dirty="0" smtClean="0"/>
              <a:t> </a:t>
            </a:r>
            <a:r>
              <a:rPr lang="ru-RU" sz="1800" dirty="0" err="1" smtClean="0"/>
              <a:t>(Қазақстан экономикалық, әлеуметтік және саяси</a:t>
            </a:r>
            <a:r>
              <a:rPr lang="ru-RU" sz="1800" dirty="0" smtClean="0"/>
              <a:t> </a:t>
            </a:r>
            <a:r>
              <a:rPr lang="ru-RU" sz="1800" dirty="0" err="1" smtClean="0"/>
              <a:t>жедел</a:t>
            </a:r>
            <a:r>
              <a:rPr lang="ru-RU" sz="1800" dirty="0" smtClean="0"/>
              <a:t> </a:t>
            </a:r>
            <a:r>
              <a:rPr lang="ru-RU" sz="1800" dirty="0" err="1" smtClean="0"/>
              <a:t>жаңару жолында</a:t>
            </a:r>
            <a:r>
              <a:rPr lang="ru-RU" sz="1800" dirty="0" smtClean="0"/>
              <a:t>. </a:t>
            </a:r>
            <a:r>
              <a:rPr lang="ru-RU" sz="1800" dirty="0" err="1" smtClean="0"/>
              <a:t>Қазақстан Республикасы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Президенті</a:t>
            </a:r>
            <a:r>
              <a:rPr lang="ru-RU" sz="1800" dirty="0" smtClean="0"/>
              <a:t> </a:t>
            </a:r>
            <a:r>
              <a:rPr lang="ru-RU" sz="1800" dirty="0" err="1" smtClean="0"/>
              <a:t>Н.Назарбаевтың Қазақстан халқына Жолдауы</a:t>
            </a:r>
            <a:r>
              <a:rPr lang="ru-RU" sz="1800" dirty="0" smtClean="0"/>
              <a:t>. // </a:t>
            </a:r>
            <a:r>
              <a:rPr lang="ru-RU" sz="1800" dirty="0" err="1" smtClean="0"/>
              <a:t>Егемен</a:t>
            </a:r>
            <a:r>
              <a:rPr lang="ru-RU" sz="1800" dirty="0" smtClean="0"/>
              <a:t> </a:t>
            </a:r>
            <a:r>
              <a:rPr lang="ru-RU" sz="1800" dirty="0" err="1" smtClean="0"/>
              <a:t>Қазақстан, </a:t>
            </a:r>
            <a:r>
              <a:rPr lang="ru-RU" sz="1800" dirty="0" smtClean="0"/>
              <a:t>19 </a:t>
            </a:r>
            <a:r>
              <a:rPr lang="ru-RU" sz="1800" dirty="0" err="1" smtClean="0"/>
              <a:t>ақпан </a:t>
            </a:r>
            <a:r>
              <a:rPr lang="ru-RU" sz="1800" dirty="0" smtClean="0"/>
              <a:t>2005 ж.).</a:t>
            </a:r>
          </a:p>
          <a:p>
            <a:pPr marL="0" indent="0" algn="just"/>
            <a:endParaRPr lang="ru-RU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11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4900" dirty="0" smtClean="0"/>
              <a:t>2007 </a:t>
            </a:r>
            <a:r>
              <a:rPr lang="ru-RU" sz="4900" dirty="0" err="1" smtClean="0"/>
              <a:t>жылы</a:t>
            </a:r>
            <a:r>
              <a:rPr lang="ru-RU" sz="4900" dirty="0" smtClean="0"/>
              <a:t> 30 </a:t>
            </a:r>
            <a:r>
              <a:rPr lang="ru-RU" sz="4900" dirty="0" err="1" smtClean="0"/>
              <a:t>қарашада Мадридте</a:t>
            </a:r>
            <a:r>
              <a:rPr lang="ru-RU" sz="4900" dirty="0" smtClean="0"/>
              <a:t> </a:t>
            </a:r>
            <a:r>
              <a:rPr lang="ru-RU" sz="4900" dirty="0" err="1" smtClean="0"/>
              <a:t>ЕҚЫҰ-ға мүше мемлекеттер</a:t>
            </a:r>
            <a:r>
              <a:rPr lang="ru-RU" sz="4900" dirty="0" smtClean="0"/>
              <a:t> </a:t>
            </a:r>
            <a:r>
              <a:rPr lang="ru-RU" sz="4900" dirty="0" err="1" smtClean="0"/>
              <a:t>Сыртқы істер</a:t>
            </a:r>
            <a:r>
              <a:rPr lang="ru-RU" sz="4900" dirty="0" smtClean="0"/>
              <a:t> </a:t>
            </a:r>
            <a:r>
              <a:rPr lang="ru-RU" sz="4900" dirty="0" err="1" smtClean="0"/>
              <a:t>министрлері</a:t>
            </a:r>
            <a:r>
              <a:rPr lang="ru-RU" sz="4900" dirty="0" smtClean="0"/>
              <a:t> </a:t>
            </a:r>
            <a:r>
              <a:rPr lang="ru-RU" sz="4900" dirty="0" err="1" smtClean="0"/>
              <a:t>кеңесінің жалпы</a:t>
            </a:r>
            <a:r>
              <a:rPr lang="ru-RU" sz="4900" dirty="0" smtClean="0"/>
              <a:t> </a:t>
            </a:r>
            <a:r>
              <a:rPr lang="ru-RU" sz="4900" dirty="0" err="1" smtClean="0"/>
              <a:t>отырысында</a:t>
            </a:r>
            <a:r>
              <a:rPr lang="ru-RU" sz="4900" dirty="0" smtClean="0"/>
              <a:t> </a:t>
            </a:r>
            <a:r>
              <a:rPr lang="ru-RU" sz="4900" dirty="0" err="1" smtClean="0"/>
              <a:t>Қазақстан Ұйымның </a:t>
            </a:r>
            <a:r>
              <a:rPr lang="ru-RU" sz="4900" dirty="0" smtClean="0"/>
              <a:t>2010 </a:t>
            </a:r>
            <a:r>
              <a:rPr lang="ru-RU" sz="4900" dirty="0" err="1" smtClean="0"/>
              <a:t>жылғы төрағасы болып</a:t>
            </a:r>
            <a:r>
              <a:rPr lang="ru-RU" sz="4900" dirty="0" smtClean="0"/>
              <a:t> </a:t>
            </a:r>
            <a:r>
              <a:rPr lang="ru-RU" sz="4900" dirty="0" err="1" smtClean="0"/>
              <a:t>сайланды</a:t>
            </a:r>
            <a:r>
              <a:rPr lang="ru-RU" sz="4900" dirty="0" smtClean="0"/>
              <a:t>. 2010 </a:t>
            </a:r>
            <a:r>
              <a:rPr lang="ru-RU" sz="4900" dirty="0" err="1" smtClean="0"/>
              <a:t>жылы</a:t>
            </a:r>
            <a:r>
              <a:rPr lang="ru-RU" sz="4900" dirty="0" smtClean="0"/>
              <a:t> </a:t>
            </a:r>
            <a:r>
              <a:rPr lang="ru-RU" sz="4900" dirty="0" err="1" smtClean="0"/>
              <a:t>Қазақстанға Еуропадағы қауіпсіздік және ынтымақтастық жөніндегі ұйымға төрағалық ету</a:t>
            </a:r>
            <a:r>
              <a:rPr lang="ru-RU" sz="4900" dirty="0" smtClean="0"/>
              <a:t> </a:t>
            </a:r>
            <a:r>
              <a:rPr lang="ru-RU" sz="4900" dirty="0" err="1" smtClean="0"/>
              <a:t>мүмкіндігін берген</a:t>
            </a:r>
            <a:r>
              <a:rPr lang="ru-RU" sz="4900" dirty="0" smtClean="0"/>
              <a:t> </a:t>
            </a:r>
            <a:r>
              <a:rPr lang="ru-RU" sz="4900" dirty="0" err="1" smtClean="0"/>
              <a:t>әлемнің </a:t>
            </a:r>
            <a:r>
              <a:rPr lang="ru-RU" sz="4900" dirty="0" smtClean="0"/>
              <a:t>56 </a:t>
            </a:r>
            <a:r>
              <a:rPr lang="ru-RU" sz="4900" dirty="0" err="1" smtClean="0"/>
              <a:t>мемлекетінің шешімі</a:t>
            </a:r>
            <a:r>
              <a:rPr lang="ru-RU" sz="4900" dirty="0" smtClean="0"/>
              <a:t> – </a:t>
            </a:r>
            <a:r>
              <a:rPr lang="ru-RU" sz="4900" dirty="0" err="1" smtClean="0"/>
              <a:t>еліміз</a:t>
            </a:r>
            <a:r>
              <a:rPr lang="ru-RU" sz="4900" dirty="0" smtClean="0"/>
              <a:t> </a:t>
            </a:r>
            <a:r>
              <a:rPr lang="ru-RU" sz="4900" dirty="0" err="1" smtClean="0"/>
              <a:t>қол жеткізген</a:t>
            </a:r>
            <a:r>
              <a:rPr lang="ru-RU" sz="4900" dirty="0" smtClean="0"/>
              <a:t> </a:t>
            </a:r>
            <a:r>
              <a:rPr lang="ru-RU" sz="4900" dirty="0" err="1" smtClean="0"/>
              <a:t>тағы бір</a:t>
            </a:r>
            <a:r>
              <a:rPr lang="ru-RU" sz="4900" dirty="0" smtClean="0"/>
              <a:t> </a:t>
            </a:r>
            <a:r>
              <a:rPr lang="ru-RU" sz="4900" dirty="0" err="1" smtClean="0"/>
              <a:t>ірі</a:t>
            </a:r>
            <a:r>
              <a:rPr lang="ru-RU" sz="4900" dirty="0" smtClean="0"/>
              <a:t> </a:t>
            </a:r>
            <a:r>
              <a:rPr lang="ru-RU" sz="4900" dirty="0" err="1" smtClean="0"/>
              <a:t>жетістік</a:t>
            </a:r>
            <a:r>
              <a:rPr lang="ru-RU" sz="4900" dirty="0" smtClean="0"/>
              <a:t>. </a:t>
            </a:r>
            <a:r>
              <a:rPr lang="ru-RU" sz="4900" dirty="0" err="1" smtClean="0"/>
              <a:t>Бұл </a:t>
            </a:r>
            <a:r>
              <a:rPr lang="ru-RU" sz="4900" dirty="0" smtClean="0"/>
              <a:t>– </a:t>
            </a:r>
            <a:r>
              <a:rPr lang="ru-RU" sz="4900" dirty="0" err="1" smtClean="0"/>
              <a:t>елбасы</a:t>
            </a:r>
            <a:r>
              <a:rPr lang="ru-RU" sz="4900" dirty="0" smtClean="0"/>
              <a:t> Н.Ә. </a:t>
            </a:r>
            <a:r>
              <a:rPr lang="ru-RU" sz="4900" dirty="0" err="1" smtClean="0"/>
              <a:t>Назарбаевтың халықаралық зор</a:t>
            </a:r>
            <a:r>
              <a:rPr lang="ru-RU" sz="4900" dirty="0" smtClean="0"/>
              <a:t> </a:t>
            </a:r>
            <a:r>
              <a:rPr lang="ru-RU" sz="4900" dirty="0" err="1" smtClean="0"/>
              <a:t>беделінің ерен</a:t>
            </a:r>
            <a:r>
              <a:rPr lang="ru-RU" sz="4900" dirty="0" smtClean="0"/>
              <a:t> </a:t>
            </a:r>
            <a:r>
              <a:rPr lang="ru-RU" sz="4900" dirty="0" err="1" smtClean="0"/>
              <a:t>табысы</a:t>
            </a:r>
            <a:r>
              <a:rPr lang="ru-RU" sz="4900" dirty="0" smtClean="0"/>
              <a:t>, </a:t>
            </a:r>
            <a:r>
              <a:rPr lang="ru-RU" sz="4900" dirty="0" err="1" smtClean="0"/>
              <a:t>еліміздегі</a:t>
            </a:r>
            <a:r>
              <a:rPr lang="ru-RU" sz="4900" dirty="0" smtClean="0"/>
              <a:t> </a:t>
            </a:r>
            <a:r>
              <a:rPr lang="ru-RU" sz="4900" dirty="0" err="1" smtClean="0"/>
              <a:t>ұлан-ғайыр оң өзгерістердің, біздегі</a:t>
            </a:r>
            <a:r>
              <a:rPr lang="ru-RU" sz="4900" dirty="0" smtClean="0"/>
              <a:t> </a:t>
            </a:r>
            <a:r>
              <a:rPr lang="ru-RU" sz="4900" dirty="0" err="1" smtClean="0"/>
              <a:t>демократияның айшықты нәтижесі.</a:t>
            </a:r>
            <a:r>
              <a:rPr lang="ru-RU" sz="4900" dirty="0" smtClean="0"/>
              <a:t> </a:t>
            </a:r>
            <a:r>
              <a:rPr lang="ru-RU" sz="4900" dirty="0" err="1" smtClean="0"/>
              <a:t>Біздің еліміз</a:t>
            </a:r>
            <a:r>
              <a:rPr lang="ru-RU" sz="4900" dirty="0" smtClean="0"/>
              <a:t> </a:t>
            </a:r>
            <a:r>
              <a:rPr lang="ru-RU" sz="4900" dirty="0" err="1" smtClean="0"/>
              <a:t>халықаралық мойындауда</a:t>
            </a:r>
            <a:r>
              <a:rPr lang="ru-RU" sz="4900" dirty="0" smtClean="0"/>
              <a:t> </a:t>
            </a:r>
            <a:r>
              <a:rPr lang="ru-RU" sz="4900" dirty="0" err="1" smtClean="0"/>
              <a:t>және өзінің дамуында</a:t>
            </a:r>
            <a:r>
              <a:rPr lang="ru-RU" sz="4900" dirty="0" smtClean="0"/>
              <a:t> </a:t>
            </a:r>
            <a:r>
              <a:rPr lang="ru-RU" sz="4900" dirty="0" err="1" smtClean="0"/>
              <a:t>жаңа сапалық дәрежеге көтерілді.</a:t>
            </a:r>
            <a:r>
              <a:rPr lang="ru-RU" sz="4900" dirty="0" smtClean="0"/>
              <a:t> ЕҚЫҰ – </a:t>
            </a:r>
            <a:r>
              <a:rPr lang="ru-RU" sz="4900" dirty="0" err="1" smtClean="0"/>
              <a:t>дүние жүзіндегі </a:t>
            </a:r>
            <a:r>
              <a:rPr lang="ru-RU" sz="4900" dirty="0" smtClean="0"/>
              <a:t>аса </a:t>
            </a:r>
            <a:r>
              <a:rPr lang="ru-RU" sz="4900" dirty="0" err="1" smtClean="0"/>
              <a:t>беделді</a:t>
            </a:r>
            <a:r>
              <a:rPr lang="ru-RU" sz="4900" dirty="0" smtClean="0"/>
              <a:t> </a:t>
            </a:r>
            <a:r>
              <a:rPr lang="ru-RU" sz="4900" dirty="0" err="1" smtClean="0"/>
              <a:t>халықаралық ұйымдардың бірінен</a:t>
            </a:r>
            <a:r>
              <a:rPr lang="ru-RU" sz="4900" dirty="0" smtClean="0"/>
              <a:t> </a:t>
            </a:r>
            <a:r>
              <a:rPr lang="ru-RU" sz="4900" dirty="0" err="1" smtClean="0"/>
              <a:t>саналады</a:t>
            </a:r>
            <a:r>
              <a:rPr lang="ru-RU" sz="4900" dirty="0" smtClean="0"/>
              <a:t>. </a:t>
            </a:r>
            <a:r>
              <a:rPr lang="ru-RU" sz="4900" dirty="0" err="1" smtClean="0"/>
              <a:t>Қазақстан </a:t>
            </a:r>
            <a:r>
              <a:rPr lang="ru-RU" sz="4900" dirty="0" smtClean="0"/>
              <a:t>– </a:t>
            </a:r>
            <a:r>
              <a:rPr lang="ru-RU" sz="4900" dirty="0" err="1" smtClean="0"/>
              <a:t>ЕҚЫҰ-ға төрағалық ететін</a:t>
            </a:r>
            <a:r>
              <a:rPr lang="ru-RU" sz="4900" dirty="0" smtClean="0"/>
              <a:t> </a:t>
            </a:r>
            <a:r>
              <a:rPr lang="ru-RU" sz="4900" dirty="0" err="1" smtClean="0"/>
              <a:t>бірінші</a:t>
            </a:r>
            <a:r>
              <a:rPr lang="ru-RU" sz="4900" dirty="0" smtClean="0"/>
              <a:t> ТМД </a:t>
            </a:r>
            <a:r>
              <a:rPr lang="ru-RU" sz="4900" dirty="0" err="1" smtClean="0"/>
              <a:t>елі</a:t>
            </a:r>
            <a:r>
              <a:rPr lang="ru-RU" sz="4900" dirty="0" smtClean="0"/>
              <a:t>, </a:t>
            </a:r>
            <a:r>
              <a:rPr lang="ru-RU" sz="4900" dirty="0" err="1" smtClean="0"/>
              <a:t>ол</a:t>
            </a:r>
            <a:r>
              <a:rPr lang="ru-RU" sz="4900" dirty="0" smtClean="0"/>
              <a:t> </a:t>
            </a:r>
            <a:r>
              <a:rPr lang="ru-RU" sz="4900" dirty="0" err="1" smtClean="0"/>
              <a:t>бірінші</a:t>
            </a:r>
            <a:r>
              <a:rPr lang="ru-RU" sz="4900" dirty="0" smtClean="0"/>
              <a:t> </a:t>
            </a:r>
            <a:r>
              <a:rPr lang="ru-RU" sz="4900" dirty="0" err="1" smtClean="0"/>
              <a:t>түркі елі</a:t>
            </a:r>
            <a:r>
              <a:rPr lang="ru-RU" sz="4900" dirty="0" smtClean="0"/>
              <a:t>, </a:t>
            </a:r>
            <a:r>
              <a:rPr lang="ru-RU" sz="4900" dirty="0" err="1" smtClean="0"/>
              <a:t>ол</a:t>
            </a:r>
            <a:r>
              <a:rPr lang="ru-RU" sz="4900" dirty="0" smtClean="0"/>
              <a:t> </a:t>
            </a:r>
            <a:r>
              <a:rPr lang="ru-RU" sz="4900" dirty="0" err="1" smtClean="0"/>
              <a:t>тарихи</a:t>
            </a:r>
            <a:r>
              <a:rPr lang="ru-RU" sz="4900" dirty="0" smtClean="0"/>
              <a:t> </a:t>
            </a:r>
            <a:r>
              <a:rPr lang="ru-RU" sz="4900" dirty="0" err="1" smtClean="0"/>
              <a:t>тұрғыда өркениетті </a:t>
            </a:r>
            <a:r>
              <a:rPr lang="ru-RU" sz="4900" dirty="0" smtClean="0"/>
              <a:t>ислам </a:t>
            </a:r>
            <a:r>
              <a:rPr lang="ru-RU" sz="4900" dirty="0" err="1" smtClean="0"/>
              <a:t>кеңістігіне жататын</a:t>
            </a:r>
            <a:r>
              <a:rPr lang="ru-RU" sz="4900" dirty="0" smtClean="0"/>
              <a:t> </a:t>
            </a:r>
            <a:r>
              <a:rPr lang="ru-RU" sz="4900" dirty="0" err="1" smtClean="0"/>
              <a:t>бірінші</a:t>
            </a:r>
            <a:r>
              <a:rPr lang="ru-RU" sz="4900" dirty="0" smtClean="0"/>
              <a:t> ел, </a:t>
            </a:r>
            <a:r>
              <a:rPr lang="ru-RU" sz="4900" dirty="0" err="1" smtClean="0"/>
              <a:t>ең соңында, ол</a:t>
            </a:r>
            <a:r>
              <a:rPr lang="ru-RU" sz="4900" dirty="0" smtClean="0"/>
              <a:t> </a:t>
            </a:r>
            <a:r>
              <a:rPr lang="ru-RU" sz="4900" dirty="0" err="1" smtClean="0"/>
              <a:t>бірінші</a:t>
            </a:r>
            <a:r>
              <a:rPr lang="ru-RU" sz="4900" dirty="0" smtClean="0"/>
              <a:t> </a:t>
            </a:r>
            <a:r>
              <a:rPr lang="ru-RU" sz="4900" dirty="0" err="1" smtClean="0"/>
              <a:t>азиялық </a:t>
            </a:r>
            <a:r>
              <a:rPr lang="ru-RU" sz="4900" dirty="0" smtClean="0"/>
              <a:t>ел.</a:t>
            </a:r>
          </a:p>
          <a:p>
            <a:pPr algn="just"/>
            <a:r>
              <a:rPr lang="ru-RU" sz="4900" dirty="0" err="1" smtClean="0"/>
              <a:t>Қорыта келгенде</a:t>
            </a:r>
            <a:r>
              <a:rPr lang="ru-RU" sz="4900" dirty="0" smtClean="0"/>
              <a:t>, </a:t>
            </a:r>
            <a:r>
              <a:rPr lang="ru-RU" sz="4900" dirty="0" err="1" smtClean="0"/>
              <a:t>тәуелсіз Қазақстан дүние жүзінің көптеген елдерімен</a:t>
            </a:r>
            <a:r>
              <a:rPr lang="ru-RU" sz="4900" dirty="0" smtClean="0"/>
              <a:t> </a:t>
            </a:r>
            <a:r>
              <a:rPr lang="ru-RU" sz="4900" dirty="0" err="1" smtClean="0"/>
              <a:t>тең деңгейде дипломатиялық және экономикалық қарым-қатынастар орнатты</a:t>
            </a:r>
            <a:r>
              <a:rPr lang="ru-RU" sz="4900" dirty="0" smtClean="0"/>
              <a:t>. </a:t>
            </a:r>
            <a:r>
              <a:rPr lang="ru-RU" sz="4900" dirty="0" err="1" smtClean="0"/>
              <a:t>Тәуелсіздік жылдары</a:t>
            </a:r>
            <a:r>
              <a:rPr lang="ru-RU" sz="4900" dirty="0" smtClean="0"/>
              <a:t> </a:t>
            </a:r>
            <a:r>
              <a:rPr lang="ru-RU" sz="4900" dirty="0" err="1" smtClean="0"/>
              <a:t>еліміздің сыртқы саясаттағы күш-жігерінің арқасында орасан</a:t>
            </a:r>
            <a:r>
              <a:rPr lang="ru-RU" sz="4900" dirty="0" smtClean="0"/>
              <a:t> </a:t>
            </a:r>
            <a:r>
              <a:rPr lang="ru-RU" sz="4900" dirty="0" err="1" smtClean="0"/>
              <a:t>зор</a:t>
            </a:r>
            <a:r>
              <a:rPr lang="ru-RU" sz="4900" dirty="0" smtClean="0"/>
              <a:t> </a:t>
            </a:r>
            <a:r>
              <a:rPr lang="ru-RU" sz="4900" dirty="0" err="1" smtClean="0"/>
              <a:t>тарихи</a:t>
            </a:r>
            <a:r>
              <a:rPr lang="ru-RU" sz="4900" dirty="0" smtClean="0"/>
              <a:t> </a:t>
            </a:r>
            <a:r>
              <a:rPr lang="ru-RU" sz="4900" dirty="0" err="1" smtClean="0"/>
              <a:t>маңызы </a:t>
            </a:r>
            <a:r>
              <a:rPr lang="ru-RU" sz="4900" dirty="0" smtClean="0"/>
              <a:t>бар </a:t>
            </a:r>
            <a:r>
              <a:rPr lang="ru-RU" sz="4900" dirty="0" err="1" smtClean="0"/>
              <a:t>міндеттер</a:t>
            </a:r>
            <a:r>
              <a:rPr lang="ru-RU" sz="4900" dirty="0" smtClean="0"/>
              <a:t> </a:t>
            </a:r>
            <a:r>
              <a:rPr lang="ru-RU" sz="4900" dirty="0" err="1" smtClean="0"/>
              <a:t>орындалды</a:t>
            </a:r>
            <a:r>
              <a:rPr lang="ru-RU" sz="4900" dirty="0" smtClean="0"/>
              <a:t>. </a:t>
            </a:r>
            <a:r>
              <a:rPr lang="ru-RU" sz="4900" dirty="0" err="1" smtClean="0"/>
              <a:t>Қазақстан дүниежүзілік қауымдастықта лайықты өз орнын</a:t>
            </a:r>
            <a:r>
              <a:rPr lang="ru-RU" sz="4900" dirty="0" smtClean="0"/>
              <a:t> </a:t>
            </a:r>
            <a:r>
              <a:rPr lang="ru-RU" sz="4900" dirty="0" err="1" smtClean="0"/>
              <a:t>алды</a:t>
            </a:r>
            <a:r>
              <a:rPr lang="ru-RU" sz="4900" dirty="0" smtClean="0"/>
              <a:t>. </a:t>
            </a:r>
            <a:r>
              <a:rPr lang="ru-RU" sz="4900" dirty="0" err="1" smtClean="0"/>
              <a:t>Егер</a:t>
            </a:r>
            <a:r>
              <a:rPr lang="ru-RU" sz="4900" dirty="0" smtClean="0"/>
              <a:t> 1991 </a:t>
            </a:r>
            <a:r>
              <a:rPr lang="ru-RU" sz="4900" dirty="0" err="1" smtClean="0"/>
              <a:t>жылы</a:t>
            </a:r>
            <a:r>
              <a:rPr lang="ru-RU" sz="4900" dirty="0" smtClean="0"/>
              <a:t> </a:t>
            </a:r>
            <a:r>
              <a:rPr lang="ru-RU" sz="4900" dirty="0" err="1" smtClean="0"/>
              <a:t>әлемдік қоғамдастықтың іс</a:t>
            </a:r>
            <a:r>
              <a:rPr lang="ru-RU" sz="4900" dirty="0" smtClean="0"/>
              <a:t> </a:t>
            </a:r>
            <a:r>
              <a:rPr lang="ru-RU" sz="4900" dirty="0" err="1" smtClean="0"/>
              <a:t>жүзінде Қазақстанға қандай </a:t>
            </a:r>
            <a:r>
              <a:rPr lang="ru-RU" sz="4900" dirty="0" smtClean="0"/>
              <a:t>да </a:t>
            </a:r>
            <a:r>
              <a:rPr lang="ru-RU" sz="4900" dirty="0" err="1" smtClean="0"/>
              <a:t>бір</a:t>
            </a:r>
            <a:r>
              <a:rPr lang="ru-RU" sz="4900" dirty="0" smtClean="0"/>
              <a:t> </a:t>
            </a:r>
            <a:r>
              <a:rPr lang="ru-RU" sz="4900" dirty="0" err="1" smtClean="0"/>
              <a:t>ықыласы аумай</a:t>
            </a:r>
            <a:r>
              <a:rPr lang="ru-RU" sz="4900" dirty="0" smtClean="0"/>
              <a:t> </a:t>
            </a:r>
            <a:r>
              <a:rPr lang="ru-RU" sz="4900" dirty="0" err="1" smtClean="0"/>
              <a:t>келсе</a:t>
            </a:r>
            <a:r>
              <a:rPr lang="ru-RU" sz="4900" dirty="0" smtClean="0"/>
              <a:t>, </a:t>
            </a:r>
            <a:r>
              <a:rPr lang="ru-RU" sz="4900" dirty="0" err="1" smtClean="0"/>
              <a:t>бүгінгі күні Қазақстанды әбден танып</a:t>
            </a:r>
            <a:r>
              <a:rPr lang="ru-RU" sz="4900" dirty="0" smtClean="0"/>
              <a:t>, </a:t>
            </a:r>
            <a:r>
              <a:rPr lang="ru-RU" sz="4900" dirty="0" err="1" smtClean="0"/>
              <a:t>құрметтеп отыр</a:t>
            </a:r>
            <a:r>
              <a:rPr lang="ru-RU" sz="4900" dirty="0" smtClean="0"/>
              <a:t>. </a:t>
            </a:r>
            <a:r>
              <a:rPr lang="ru-RU" sz="4900" dirty="0" err="1" smtClean="0"/>
              <a:t>Қазақстан Орталық Азияның көшбасшысына, халықаралық құрметті әріптеске, халықаралық лаңкестікке, есірткінің жайылуы</a:t>
            </a:r>
            <a:r>
              <a:rPr lang="ru-RU" sz="4900" dirty="0" smtClean="0"/>
              <a:t> мен </a:t>
            </a:r>
            <a:r>
              <a:rPr lang="ru-RU" sz="4900" dirty="0" err="1" smtClean="0"/>
              <a:t>ядролық қарудың таралуына</a:t>
            </a:r>
            <a:r>
              <a:rPr lang="ru-RU" sz="4900" dirty="0" smtClean="0"/>
              <a:t> </a:t>
            </a:r>
            <a:r>
              <a:rPr lang="ru-RU" sz="4900" dirty="0" err="1" smtClean="0"/>
              <a:t>қарсы белсене</a:t>
            </a:r>
            <a:r>
              <a:rPr lang="ru-RU" sz="4900" dirty="0" smtClean="0"/>
              <a:t> </a:t>
            </a:r>
            <a:r>
              <a:rPr lang="ru-RU" sz="4900" dirty="0" err="1" smtClean="0"/>
              <a:t>күресетін мемлекетке</a:t>
            </a:r>
            <a:r>
              <a:rPr lang="ru-RU" sz="4900" dirty="0" smtClean="0"/>
              <a:t> </a:t>
            </a:r>
            <a:r>
              <a:rPr lang="ru-RU" sz="4900" dirty="0" err="1" smtClean="0"/>
              <a:t>айналды</a:t>
            </a:r>
            <a:r>
              <a:rPr lang="ru-RU" sz="4900" dirty="0" smtClean="0"/>
              <a:t>.</a:t>
            </a:r>
          </a:p>
          <a:p>
            <a:pPr algn="just"/>
            <a:r>
              <a:rPr lang="ru-RU" sz="4900" dirty="0" err="1" smtClean="0"/>
              <a:t>Тәуелсіздік жылдарында</a:t>
            </a:r>
            <a:r>
              <a:rPr lang="ru-RU" sz="4900" dirty="0" smtClean="0"/>
              <a:t> </a:t>
            </a:r>
            <a:r>
              <a:rPr lang="ru-RU" sz="4900" dirty="0" err="1" smtClean="0"/>
              <a:t>Қазақстан әлемдік қауымдастықтың толыққанды мүшесі болды</a:t>
            </a:r>
            <a:r>
              <a:rPr lang="ru-RU" sz="4900" dirty="0" smtClean="0"/>
              <a:t>, </a:t>
            </a:r>
            <a:r>
              <a:rPr lang="ru-RU" sz="4900" dirty="0" err="1" smtClean="0"/>
              <a:t>оның бастамалары</a:t>
            </a:r>
            <a:r>
              <a:rPr lang="ru-RU" sz="4900" dirty="0" smtClean="0"/>
              <a:t> </a:t>
            </a:r>
            <a:r>
              <a:rPr lang="ru-RU" sz="4900" dirty="0" err="1" smtClean="0"/>
              <a:t>тәжірибе жүзінде әрқашан кең қолдау тапты</a:t>
            </a:r>
            <a:r>
              <a:rPr lang="ru-RU" sz="4900" dirty="0" smtClean="0"/>
              <a:t> </a:t>
            </a:r>
            <a:r>
              <a:rPr lang="ru-RU" sz="4900" dirty="0" err="1" smtClean="0"/>
              <a:t>және нақты іс</a:t>
            </a:r>
            <a:r>
              <a:rPr lang="ru-RU" sz="4900" dirty="0" smtClean="0"/>
              <a:t> </a:t>
            </a:r>
            <a:r>
              <a:rPr lang="ru-RU" sz="4900" dirty="0" err="1" smtClean="0"/>
              <a:t>жүзіне асырылып</a:t>
            </a:r>
            <a:r>
              <a:rPr lang="ru-RU" sz="4900" dirty="0" smtClean="0"/>
              <a:t> </a:t>
            </a:r>
            <a:r>
              <a:rPr lang="ru-RU" sz="4900" dirty="0" err="1" smtClean="0"/>
              <a:t>отырды</a:t>
            </a:r>
            <a:r>
              <a:rPr lang="ru-RU" sz="4900" dirty="0" smtClean="0"/>
              <a:t>. </a:t>
            </a:r>
            <a:r>
              <a:rPr lang="ru-RU" sz="4900" dirty="0" err="1" smtClean="0"/>
              <a:t>Бүгін біздің еліміз</a:t>
            </a:r>
            <a:r>
              <a:rPr lang="ru-RU" sz="4900" dirty="0" smtClean="0"/>
              <a:t> </a:t>
            </a:r>
            <a:r>
              <a:rPr lang="ru-RU" sz="4900" dirty="0" err="1" smtClean="0"/>
              <a:t>халықаралық дәрежеде танылудың жаңа сапалық деңгейіне көтерілді.</a:t>
            </a:r>
            <a:r>
              <a:rPr lang="ru-RU" sz="4900" dirty="0" smtClean="0"/>
              <a:t> </a:t>
            </a:r>
            <a:r>
              <a:rPr lang="ru-RU" sz="4900" dirty="0" err="1" smtClean="0"/>
              <a:t>Қазақстанның </a:t>
            </a:r>
            <a:r>
              <a:rPr lang="ru-RU" sz="4900" dirty="0" smtClean="0"/>
              <a:t>2010 </a:t>
            </a:r>
            <a:r>
              <a:rPr lang="ru-RU" sz="4900" dirty="0" err="1" smtClean="0"/>
              <a:t>жылы</a:t>
            </a:r>
            <a:r>
              <a:rPr lang="ru-RU" sz="4900" dirty="0" smtClean="0"/>
              <a:t> </a:t>
            </a:r>
            <a:r>
              <a:rPr lang="ru-RU" sz="4900" dirty="0" err="1" smtClean="0"/>
              <a:t>Еуропадағы қауіпсіздік және ынтымақтастық ұйымына төрағалық етуі</a:t>
            </a:r>
            <a:r>
              <a:rPr lang="ru-RU" sz="4900" dirty="0" smtClean="0"/>
              <a:t> </a:t>
            </a:r>
            <a:r>
              <a:rPr lang="ru-RU" sz="4900" dirty="0" err="1" smtClean="0"/>
              <a:t>туралы</a:t>
            </a:r>
            <a:r>
              <a:rPr lang="ru-RU" sz="4900" dirty="0" smtClean="0"/>
              <a:t> </a:t>
            </a:r>
            <a:r>
              <a:rPr lang="ru-RU" sz="4900" dirty="0" err="1" smtClean="0"/>
              <a:t>шешім</a:t>
            </a:r>
            <a:r>
              <a:rPr lang="ru-RU" sz="4900" dirty="0" smtClean="0"/>
              <a:t> </a:t>
            </a:r>
            <a:r>
              <a:rPr lang="ru-RU" sz="4900" dirty="0" err="1" smtClean="0"/>
              <a:t>оның сенімді</a:t>
            </a:r>
            <a:r>
              <a:rPr lang="ru-RU" sz="4900" dirty="0" smtClean="0"/>
              <a:t> </a:t>
            </a:r>
            <a:r>
              <a:rPr lang="ru-RU" sz="4900" dirty="0" err="1" smtClean="0"/>
              <a:t>дәлелі болды</a:t>
            </a:r>
            <a:r>
              <a:rPr lang="ru-RU" sz="4900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kk-KZ" sz="1600" dirty="0" smtClean="0"/>
              <a:t>2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2000 ж. 25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қаңтарында Қазақстан Елбасы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Н.Ә.Назарбаев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пен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Ресей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Президенті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В.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Путиннің кездесуі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жақты қарым-қатынасты одан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әрі жетілдіре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түсуге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жете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мән берілді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Ал 2002 ж.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желтоқсанда Қазақстан Президенті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Н.Ә.Назарбаевтың Мәскеуге ресми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сапары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барысында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ел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арасында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қалыптасқан достық байланыстарды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барынша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тереңдетуге күш салынатыны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баса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айтылды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Сондай-ақ, аймақтық және халықаралық көкейкесті проблемалар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төңірегінде жан-жақты пікір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алмасылды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жақты деңгейдегі,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ТМД,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ЕурАзЭқ,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ШЫҰ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шеңберлеріндегі ынтымақтастық қарым-қатынастар аймақтағы елдер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қауіпсіздігінің, интеграциялануының басты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кепілі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болып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табылатыны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атап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көрсетілді.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2003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Ресейдегі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 жылы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2004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Қазақстандағы Ресей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ретінде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мемлекеттік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деңгейде аталып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өтті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2004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мемлекет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арасындағы тауар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айналымы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7 млрд.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долларға жетті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мұның өзі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2003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жылғы сондай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көрсеткіштен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40%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дерлік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көп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Егемен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12.01.2005). 2005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жылдың басында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Қазақстанда тұтастай жарғылық қоры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250 миллион АҚШ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долларынан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асатын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Ресеймен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бірлескен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1100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кәсіпорын болды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just"/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Тәуелсіздік жылдары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оңтүстік-шығыстағы үлкен көрші мемлекет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Қытай Халық Республикасымен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тату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көршілік және достық қатынастар орнатуда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едәуір табыстарға қол жетті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1990 ж.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Қытайдың темір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жол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арқылы өзара байланысы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іске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асты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сөйтіп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біздің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республика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Тынық мұхит жағалауына ең қысқа жолмен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шығу мүмкіндігіне ие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Қазақстан-Қытай қарым-қатынасының дамуы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өте жоғары қарқын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бастады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 Республикасы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Президентінің Қытай Халық Республикасына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1992 ж.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тамызда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барған алғашқы сапарынан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бастап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барлық байланыс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жолдарын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ашудың сәті түсті.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елдің арасында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сауда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соңғы жылдары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ондаған есе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өсті.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1997 ж. 25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қыркүйекте Алматыда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өткен Қазақстан және Қытай делегациялары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арасындағы келіссөз барысында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Батыс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Батыс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Қытайды жалғастыратын мұнай құбырына шығыстағы көршіміз тарапынан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9,5 млрд. доллар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жұмсалатыны жөніндегі шартқа қол қойылды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Мұның өзі саяси-экономикалық байланысты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нығайтуға, шекара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маңында тыныштық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пен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бейбіт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өмірді сақтауға кепілдік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берді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400" dirty="0" smtClean="0"/>
              <a:t>3 бет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 smtClean="0"/>
              <a:t>1998-1999 </a:t>
            </a:r>
            <a:r>
              <a:rPr lang="ru-RU" sz="2300" dirty="0" err="1" smtClean="0"/>
              <a:t>жж</a:t>
            </a:r>
            <a:r>
              <a:rPr lang="ru-RU" sz="2300" dirty="0" smtClean="0"/>
              <a:t>. </a:t>
            </a:r>
            <a:r>
              <a:rPr lang="ru-RU" sz="2300" dirty="0" err="1" smtClean="0"/>
              <a:t>белсенді</a:t>
            </a:r>
            <a:r>
              <a:rPr lang="ru-RU" sz="2300" dirty="0" smtClean="0"/>
              <a:t> </a:t>
            </a:r>
            <a:r>
              <a:rPr lang="ru-RU" sz="2300" dirty="0" err="1" smtClean="0"/>
              <a:t>дипломатиялық әрекеттер арқылы Қытай </a:t>
            </a:r>
            <a:r>
              <a:rPr lang="ru-RU" sz="2300" dirty="0" smtClean="0"/>
              <a:t>мен </a:t>
            </a:r>
            <a:r>
              <a:rPr lang="ru-RU" sz="2300" dirty="0" err="1" smtClean="0"/>
              <a:t>Қазақстан арасында</a:t>
            </a:r>
            <a:r>
              <a:rPr lang="ru-RU" sz="2300" dirty="0" smtClean="0"/>
              <a:t> </a:t>
            </a:r>
            <a:r>
              <a:rPr lang="ru-RU" sz="2300" dirty="0" err="1" smtClean="0"/>
              <a:t>тағы </a:t>
            </a:r>
            <a:r>
              <a:rPr lang="ru-RU" sz="2300" dirty="0" smtClean="0"/>
              <a:t>да </a:t>
            </a:r>
            <a:r>
              <a:rPr lang="ru-RU" sz="2300" dirty="0" err="1" smtClean="0"/>
              <a:t>жаңа маңызды уағдаластықтарға қол жетті</a:t>
            </a:r>
            <a:r>
              <a:rPr lang="ru-RU" sz="2300" dirty="0" smtClean="0"/>
              <a:t>. </a:t>
            </a:r>
            <a:r>
              <a:rPr lang="ru-RU" sz="2300" dirty="0" err="1" smtClean="0"/>
              <a:t>Ең алдымен</a:t>
            </a:r>
            <a:r>
              <a:rPr lang="ru-RU" sz="2300" dirty="0" smtClean="0"/>
              <a:t> </a:t>
            </a:r>
            <a:r>
              <a:rPr lang="ru-RU" sz="2300" dirty="0" err="1" smtClean="0"/>
              <a:t>шекараны</a:t>
            </a:r>
            <a:r>
              <a:rPr lang="ru-RU" sz="2300" dirty="0" smtClean="0"/>
              <a:t> </a:t>
            </a:r>
            <a:r>
              <a:rPr lang="ru-RU" sz="2300" dirty="0" err="1" smtClean="0"/>
              <a:t>нақтылау негізінен</a:t>
            </a:r>
            <a:r>
              <a:rPr lang="ru-RU" sz="2300" dirty="0" smtClean="0"/>
              <a:t> </a:t>
            </a:r>
            <a:r>
              <a:rPr lang="ru-RU" sz="2300" dirty="0" err="1" smtClean="0"/>
              <a:t>аяқталды.</a:t>
            </a:r>
            <a:r>
              <a:rPr lang="ru-RU" sz="2300" dirty="0" smtClean="0"/>
              <a:t> </a:t>
            </a:r>
            <a:r>
              <a:rPr lang="ru-RU" sz="2300" dirty="0" err="1" smtClean="0"/>
              <a:t>Қытаймен арадағы шекараны</a:t>
            </a:r>
            <a:r>
              <a:rPr lang="ru-RU" sz="2300" dirty="0" smtClean="0"/>
              <a:t> </a:t>
            </a:r>
            <a:r>
              <a:rPr lang="ru-RU" sz="2300" dirty="0" err="1" smtClean="0"/>
              <a:t>айқындап белгілеу</a:t>
            </a:r>
            <a:r>
              <a:rPr lang="ru-RU" sz="2300" dirty="0" smtClean="0"/>
              <a:t> </a:t>
            </a:r>
            <a:r>
              <a:rPr lang="ru-RU" sz="2300" dirty="0" err="1" smtClean="0"/>
              <a:t>Қазақстанның ұлттық қауіпсіздігіне қосымша кепілдіктер</a:t>
            </a:r>
            <a:r>
              <a:rPr lang="ru-RU" sz="2300" dirty="0" smtClean="0"/>
              <a:t> </a:t>
            </a:r>
            <a:r>
              <a:rPr lang="ru-RU" sz="2300" dirty="0" err="1" smtClean="0"/>
              <a:t>берілгенін</a:t>
            </a:r>
            <a:r>
              <a:rPr lang="ru-RU" sz="2300" dirty="0" smtClean="0"/>
              <a:t> </a:t>
            </a:r>
            <a:r>
              <a:rPr lang="ru-RU" sz="2300" dirty="0" err="1" smtClean="0"/>
              <a:t>білдірді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err="1" smtClean="0"/>
              <a:t>Қазақстан Президентінің Қытай мемлекетіне</a:t>
            </a:r>
            <a:r>
              <a:rPr lang="ru-RU" sz="2300" dirty="0" smtClean="0"/>
              <a:t> 2002 ж. </a:t>
            </a:r>
            <a:r>
              <a:rPr lang="ru-RU" sz="2300" dirty="0" err="1" smtClean="0"/>
              <a:t>желтоқсан айында</a:t>
            </a:r>
            <a:r>
              <a:rPr lang="ru-RU" sz="2300" dirty="0" smtClean="0"/>
              <a:t> </a:t>
            </a:r>
            <a:r>
              <a:rPr lang="ru-RU" sz="2300" dirty="0" err="1" smtClean="0"/>
              <a:t>жасаған сапары</a:t>
            </a:r>
            <a:r>
              <a:rPr lang="ru-RU" sz="2300" dirty="0" smtClean="0"/>
              <a:t> </a:t>
            </a:r>
            <a:r>
              <a:rPr lang="ru-RU" sz="2300" dirty="0" err="1" smtClean="0"/>
              <a:t>екі</a:t>
            </a:r>
            <a:r>
              <a:rPr lang="ru-RU" sz="2300" dirty="0" smtClean="0"/>
              <a:t> ел </a:t>
            </a:r>
            <a:r>
              <a:rPr lang="ru-RU" sz="2300" dirty="0" err="1" smtClean="0"/>
              <a:t>арасындағы ынтымақтастықтың жаңа кезеңін айқындады</a:t>
            </a:r>
            <a:r>
              <a:rPr lang="ru-RU" sz="2300" dirty="0" smtClean="0"/>
              <a:t>. </a:t>
            </a:r>
            <a:r>
              <a:rPr lang="ru-RU" sz="2300" dirty="0" err="1" smtClean="0"/>
              <a:t>Екі</a:t>
            </a:r>
            <a:r>
              <a:rPr lang="ru-RU" sz="2300" dirty="0" smtClean="0"/>
              <a:t> ел </a:t>
            </a:r>
            <a:r>
              <a:rPr lang="ru-RU" sz="2300" dirty="0" err="1" smtClean="0"/>
              <a:t>басшыларының кездесуі</a:t>
            </a:r>
            <a:r>
              <a:rPr lang="ru-RU" sz="2300" dirty="0" smtClean="0"/>
              <a:t> </a:t>
            </a:r>
            <a:r>
              <a:rPr lang="ru-RU" sz="2300" dirty="0" err="1" smtClean="0"/>
              <a:t>барысында</a:t>
            </a:r>
            <a:r>
              <a:rPr lang="ru-RU" sz="2300" dirty="0" smtClean="0"/>
              <a:t> 5 </a:t>
            </a:r>
            <a:r>
              <a:rPr lang="ru-RU" sz="2300" dirty="0" err="1" smtClean="0"/>
              <a:t>құжатқа қол қойылды</a:t>
            </a:r>
            <a:r>
              <a:rPr lang="ru-RU" sz="2300" dirty="0" smtClean="0"/>
              <a:t>. </a:t>
            </a:r>
            <a:r>
              <a:rPr lang="ru-RU" sz="2300" dirty="0" err="1" smtClean="0"/>
              <a:t>Оның ең маңыздысы “Қазақстан Республикасы</a:t>
            </a:r>
            <a:r>
              <a:rPr lang="ru-RU" sz="2300" dirty="0" smtClean="0"/>
              <a:t> мен </a:t>
            </a:r>
            <a:r>
              <a:rPr lang="ru-RU" sz="2300" dirty="0" err="1" smtClean="0"/>
              <a:t>Қытай Халық Республикасы</a:t>
            </a:r>
            <a:r>
              <a:rPr lang="ru-RU" sz="2300" dirty="0" smtClean="0"/>
              <a:t> </a:t>
            </a:r>
            <a:r>
              <a:rPr lang="ru-RU" sz="2300" dirty="0" err="1" smtClean="0"/>
              <a:t>арасындағы </a:t>
            </a:r>
            <a:r>
              <a:rPr lang="ru-RU" sz="2300" dirty="0" smtClean="0"/>
              <a:t>тату </a:t>
            </a:r>
            <a:r>
              <a:rPr lang="ru-RU" sz="2300" dirty="0" err="1" smtClean="0"/>
              <a:t>көршілік</a:t>
            </a:r>
            <a:r>
              <a:rPr lang="ru-RU" sz="2300" dirty="0" smtClean="0"/>
              <a:t>, </a:t>
            </a:r>
            <a:r>
              <a:rPr lang="ru-RU" sz="2300" dirty="0" err="1" smtClean="0"/>
              <a:t>достық және ынтымақтастық туралы</a:t>
            </a:r>
            <a:r>
              <a:rPr lang="ru-RU" sz="2300" dirty="0" smtClean="0"/>
              <a:t> </a:t>
            </a:r>
            <a:r>
              <a:rPr lang="ru-RU" sz="2300" dirty="0" err="1" smtClean="0"/>
              <a:t>шарт</a:t>
            </a:r>
            <a:r>
              <a:rPr lang="ru-RU" sz="2300" dirty="0" smtClean="0"/>
              <a:t>” </a:t>
            </a:r>
            <a:r>
              <a:rPr lang="ru-RU" sz="2300" dirty="0" err="1" smtClean="0"/>
              <a:t>болып</a:t>
            </a:r>
            <a:r>
              <a:rPr lang="ru-RU" sz="2300" dirty="0" smtClean="0"/>
              <a:t> </a:t>
            </a:r>
            <a:r>
              <a:rPr lang="ru-RU" sz="2300" dirty="0" err="1" smtClean="0"/>
              <a:t>табылады</a:t>
            </a:r>
            <a:r>
              <a:rPr lang="ru-RU" sz="2300" dirty="0" smtClean="0"/>
              <a:t>. </a:t>
            </a:r>
            <a:r>
              <a:rPr lang="ru-RU" sz="2300" dirty="0" err="1" smtClean="0"/>
              <a:t>Сондай-ақ, бұдан басқа екі</a:t>
            </a:r>
            <a:r>
              <a:rPr lang="ru-RU" sz="2300" dirty="0" smtClean="0"/>
              <a:t> ел </a:t>
            </a:r>
            <a:r>
              <a:rPr lang="ru-RU" sz="2300" dirty="0" err="1" smtClean="0"/>
              <a:t>деңгейінде халықаралық ланкестікпен</a:t>
            </a:r>
            <a:r>
              <a:rPr lang="ru-RU" sz="2300" dirty="0" smtClean="0"/>
              <a:t>, </a:t>
            </a:r>
            <a:r>
              <a:rPr lang="ru-RU" sz="2300" dirty="0" err="1" smtClean="0"/>
              <a:t>сепаратизммен</a:t>
            </a:r>
            <a:r>
              <a:rPr lang="ru-RU" sz="2300" dirty="0" smtClean="0"/>
              <a:t> </a:t>
            </a:r>
            <a:r>
              <a:rPr lang="ru-RU" sz="2300" dirty="0" err="1" smtClean="0"/>
              <a:t>және экстремизммен</a:t>
            </a:r>
            <a:r>
              <a:rPr lang="ru-RU" sz="2300" dirty="0" smtClean="0"/>
              <a:t> </a:t>
            </a:r>
            <a:r>
              <a:rPr lang="ru-RU" sz="2300" dirty="0" err="1" smtClean="0"/>
              <a:t>күресте ынтымақтастық жөнінде</a:t>
            </a:r>
            <a:r>
              <a:rPr lang="ru-RU" sz="2300" dirty="0" smtClean="0"/>
              <a:t>, </a:t>
            </a:r>
            <a:r>
              <a:rPr lang="ru-RU" sz="2300" dirty="0" err="1" smtClean="0"/>
              <a:t>екі</a:t>
            </a:r>
            <a:r>
              <a:rPr lang="ru-RU" sz="2300" dirty="0" smtClean="0"/>
              <a:t> </a:t>
            </a:r>
            <a:r>
              <a:rPr lang="ru-RU" sz="2300" dirty="0" err="1" smtClean="0"/>
              <a:t>мемлекет</a:t>
            </a:r>
            <a:r>
              <a:rPr lang="ru-RU" sz="2300" dirty="0" smtClean="0"/>
              <a:t> </a:t>
            </a:r>
            <a:r>
              <a:rPr lang="ru-RU" sz="2300" dirty="0" err="1" smtClean="0"/>
              <a:t>арасындағы қауіпті әскери әрекетті болдырмау</a:t>
            </a:r>
            <a:r>
              <a:rPr lang="ru-RU" sz="2300" dirty="0" smtClean="0"/>
              <a:t> </a:t>
            </a:r>
            <a:r>
              <a:rPr lang="ru-RU" sz="2300" dirty="0" err="1" smtClean="0"/>
              <a:t>туралы</a:t>
            </a:r>
            <a:r>
              <a:rPr lang="ru-RU" sz="2300" dirty="0" smtClean="0"/>
              <a:t> </a:t>
            </a:r>
            <a:r>
              <a:rPr lang="ru-RU" sz="2300" dirty="0" err="1" smtClean="0"/>
              <a:t>және </a:t>
            </a:r>
            <a:r>
              <a:rPr lang="ru-RU" sz="2300" dirty="0" smtClean="0"/>
              <a:t>т.б. </a:t>
            </a:r>
            <a:r>
              <a:rPr lang="ru-RU" sz="2300" dirty="0" err="1" smtClean="0"/>
              <a:t>құжаттарға қол қойылды.</a:t>
            </a:r>
            <a:r>
              <a:rPr lang="ru-RU" sz="2300" dirty="0" smtClean="0"/>
              <a:t> </a:t>
            </a:r>
            <a:r>
              <a:rPr lang="ru-RU" sz="2300" dirty="0" err="1" smtClean="0"/>
              <a:t>Екі</a:t>
            </a:r>
            <a:r>
              <a:rPr lang="ru-RU" sz="2300" dirty="0" smtClean="0"/>
              <a:t> </a:t>
            </a:r>
            <a:r>
              <a:rPr lang="ru-RU" sz="2300" dirty="0" err="1" smtClean="0"/>
              <a:t>арадағы сауда-экономикалық байланыстар</a:t>
            </a:r>
            <a:r>
              <a:rPr lang="ru-RU" sz="2300" dirty="0" smtClean="0"/>
              <a:t> </a:t>
            </a:r>
            <a:r>
              <a:rPr lang="ru-RU" sz="2300" dirty="0" err="1" smtClean="0"/>
              <a:t>жылдан-жылға артып</a:t>
            </a:r>
            <a:r>
              <a:rPr lang="ru-RU" sz="2300" dirty="0" smtClean="0"/>
              <a:t>, 2004 </a:t>
            </a:r>
            <a:r>
              <a:rPr lang="ru-RU" sz="2300" dirty="0" err="1" smtClean="0"/>
              <a:t>жылы</a:t>
            </a:r>
            <a:r>
              <a:rPr lang="ru-RU" sz="2300" dirty="0" smtClean="0"/>
              <a:t> </a:t>
            </a:r>
            <a:r>
              <a:rPr lang="ru-RU" sz="2300" dirty="0" err="1" smtClean="0"/>
              <a:t>оның көлемі </a:t>
            </a:r>
            <a:r>
              <a:rPr lang="ru-RU" sz="2300" dirty="0" smtClean="0"/>
              <a:t>3 млрд. АҚШ </a:t>
            </a:r>
            <a:r>
              <a:rPr lang="ru-RU" sz="2300" dirty="0" err="1" smtClean="0"/>
              <a:t>долларынан</a:t>
            </a:r>
            <a:r>
              <a:rPr lang="ru-RU" sz="2300" dirty="0" smtClean="0"/>
              <a:t> </a:t>
            </a:r>
            <a:r>
              <a:rPr lang="ru-RU" sz="2300" dirty="0" err="1" smtClean="0"/>
              <a:t>асты</a:t>
            </a:r>
            <a:r>
              <a:rPr lang="ru-RU" sz="2300" dirty="0" smtClean="0"/>
              <a:t>. </a:t>
            </a:r>
            <a:r>
              <a:rPr lang="ru-RU" sz="2300" dirty="0" err="1" smtClean="0"/>
              <a:t>Жалпы</a:t>
            </a:r>
            <a:r>
              <a:rPr lang="ru-RU" sz="2300" dirty="0" smtClean="0"/>
              <a:t> </a:t>
            </a:r>
            <a:r>
              <a:rPr lang="ru-RU" sz="2300" dirty="0" err="1" smtClean="0"/>
              <a:t>соңғы жылдары</a:t>
            </a:r>
            <a:r>
              <a:rPr lang="ru-RU" sz="2300" dirty="0" smtClean="0"/>
              <a:t> ҚХР </a:t>
            </a:r>
            <a:r>
              <a:rPr lang="ru-RU" sz="2300" dirty="0" err="1" smtClean="0"/>
              <a:t>басшыларымен</a:t>
            </a:r>
            <a:r>
              <a:rPr lang="ru-RU" sz="2300" dirty="0" smtClean="0"/>
              <a:t> </a:t>
            </a:r>
            <a:r>
              <a:rPr lang="ru-RU" sz="2300" dirty="0" err="1" smtClean="0"/>
              <a:t>өзара кездесу</a:t>
            </a:r>
            <a:r>
              <a:rPr lang="ru-RU" sz="2300" dirty="0" smtClean="0"/>
              <a:t>, </a:t>
            </a:r>
            <a:r>
              <a:rPr lang="ru-RU" sz="2300" dirty="0" err="1" smtClean="0"/>
              <a:t>келіссөздер жүргізу біздің елдің сыртқы саясатындағы тұрақты құбылысқа айналды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err="1" smtClean="0"/>
              <a:t>Қазақстанның сыртқы саясатында</a:t>
            </a:r>
            <a:r>
              <a:rPr lang="ru-RU" sz="2300" dirty="0" smtClean="0"/>
              <a:t> </a:t>
            </a:r>
            <a:r>
              <a:rPr lang="ru-RU" sz="2300" dirty="0" err="1" smtClean="0"/>
              <a:t>АҚШ-пен қарым-қатынасының маңызы өте зор</a:t>
            </a:r>
            <a:r>
              <a:rPr lang="ru-RU" sz="2300" dirty="0" smtClean="0"/>
              <a:t>.</a:t>
            </a:r>
            <a:r>
              <a:rPr lang="ru-RU" sz="2400" dirty="0" smtClean="0"/>
              <a:t> АҚШ </a:t>
            </a:r>
            <a:r>
              <a:rPr lang="ru-RU" sz="2400" dirty="0" err="1" smtClean="0"/>
              <a:t>Қазақстан Республикасын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тәуелсіз мемлекет</a:t>
            </a:r>
            <a:r>
              <a:rPr lang="ru-RU" sz="2400" dirty="0" smtClean="0"/>
              <a:t> </a:t>
            </a:r>
            <a:r>
              <a:rPr lang="ru-RU" sz="2400" dirty="0" err="1" smtClean="0"/>
              <a:t>ретінде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таныған </a:t>
            </a:r>
            <a:r>
              <a:rPr lang="ru-RU" sz="2400" dirty="0" smtClean="0"/>
              <a:t>1991 ж. 25 </a:t>
            </a:r>
            <a:r>
              <a:rPr lang="ru-RU" sz="2400" dirty="0" err="1" smtClean="0"/>
              <a:t>желтоқсаннан бастап</a:t>
            </a:r>
            <a:r>
              <a:rPr lang="ru-RU" sz="2400" dirty="0" smtClean="0"/>
              <a:t>, </a:t>
            </a:r>
            <a:r>
              <a:rPr lang="ru-RU" sz="2400" dirty="0" err="1" smtClean="0"/>
              <a:t>екі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мемлекет</a:t>
            </a:r>
            <a:r>
              <a:rPr lang="ru-RU" sz="2400" dirty="0" smtClean="0"/>
              <a:t> </a:t>
            </a:r>
            <a:r>
              <a:rPr lang="ru-RU" sz="2400" dirty="0" err="1" smtClean="0"/>
              <a:t>арасында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елші</a:t>
            </a:r>
            <a:r>
              <a:rPr lang="ru-RU" sz="2400" dirty="0" smtClean="0"/>
              <a:t> </a:t>
            </a:r>
            <a:r>
              <a:rPr lang="ru-RU" sz="2400" dirty="0" err="1" smtClean="0"/>
              <a:t>дәрежесіндегі толыққанды дипломатиялық қатынастар орнады</a:t>
            </a:r>
            <a:r>
              <a:rPr lang="ru-RU" sz="2400" dirty="0" smtClean="0"/>
              <a:t>. 1991 ж. </a:t>
            </a:r>
            <a:r>
              <a:rPr lang="ru-RU" sz="2400" dirty="0" err="1" smtClean="0"/>
              <a:t>желтоқсанында Мемлекеттік</a:t>
            </a:r>
            <a:r>
              <a:rPr lang="ru-RU" sz="2400" dirty="0" smtClean="0"/>
              <a:t> </a:t>
            </a:r>
            <a:r>
              <a:rPr lang="ru-RU" sz="2400" dirty="0" err="1" smtClean="0"/>
              <a:t>хатшы</a:t>
            </a:r>
            <a:r>
              <a:rPr lang="ru-RU" sz="2400" dirty="0" smtClean="0"/>
              <a:t> Дж. Бейкер </a:t>
            </a:r>
            <a:r>
              <a:rPr lang="ru-RU" sz="2400" dirty="0" err="1" smtClean="0"/>
              <a:t>Алматыға келіп</a:t>
            </a:r>
            <a:r>
              <a:rPr lang="ru-RU" sz="2400" dirty="0" smtClean="0"/>
              <a:t>, </a:t>
            </a:r>
            <a:r>
              <a:rPr lang="ru-RU" sz="2400" dirty="0" err="1" smtClean="0"/>
              <a:t>Н.Ә.Назарбаев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 басқа </a:t>
            </a:r>
            <a:r>
              <a:rPr lang="ru-RU" sz="2400" dirty="0" smtClean="0"/>
              <a:t>да </a:t>
            </a:r>
            <a:r>
              <a:rPr lang="ru-RU" sz="2400" dirty="0" err="1" smtClean="0"/>
              <a:t>ресми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адамдармен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келіссөздер жүргізді</a:t>
            </a:r>
            <a:r>
              <a:rPr lang="ru-RU" sz="2400" dirty="0" smtClean="0"/>
              <a:t>. </a:t>
            </a:r>
            <a:endParaRPr lang="ru-RU" sz="2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kk-KZ" sz="1800" dirty="0" smtClean="0"/>
              <a:t>4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dirty="0" smtClean="0"/>
              <a:t>1992 ж. </a:t>
            </a:r>
            <a:r>
              <a:rPr lang="ru-RU" sz="3400" dirty="0" err="1" smtClean="0"/>
              <a:t>көкек айында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Қазақстанға Еуропадағы қауіпсіздік және қарым-қатынастар жөніндегі </a:t>
            </a:r>
            <a:r>
              <a:rPr lang="ru-RU" sz="3400" dirty="0" smtClean="0"/>
              <a:t>АҚШ </a:t>
            </a:r>
            <a:r>
              <a:rPr lang="ru-RU" sz="3400" dirty="0" err="1" smtClean="0"/>
              <a:t>Конгресі</a:t>
            </a:r>
            <a:r>
              <a:rPr lang="ru-RU" sz="3400" dirty="0" smtClean="0"/>
              <a:t> </a:t>
            </a:r>
            <a:r>
              <a:rPr lang="ru-RU" sz="3400" dirty="0" err="1" smtClean="0"/>
              <a:t>комиссиясының делегациясы</a:t>
            </a:r>
            <a:r>
              <a:rPr lang="ru-RU" sz="3400" dirty="0" smtClean="0"/>
              <a:t> </a:t>
            </a:r>
            <a:r>
              <a:rPr lang="ru-RU" sz="3400" dirty="0" err="1" smtClean="0"/>
              <a:t>келді</a:t>
            </a:r>
            <a:r>
              <a:rPr lang="ru-RU" sz="3400" dirty="0" smtClean="0"/>
              <a:t>. </a:t>
            </a:r>
            <a:r>
              <a:rPr lang="ru-RU" sz="3400" dirty="0" err="1" smtClean="0"/>
              <a:t>Сол</a:t>
            </a:r>
            <a:r>
              <a:rPr lang="ru-RU" sz="3400" dirty="0" smtClean="0"/>
              <a:t> </a:t>
            </a:r>
            <a:r>
              <a:rPr lang="ru-RU" sz="3400" dirty="0" err="1" smtClean="0"/>
              <a:t>жылғы мамырда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 Республикасының Президенті</a:t>
            </a:r>
            <a:r>
              <a:rPr lang="ru-RU" sz="3400" dirty="0" smtClean="0"/>
              <a:t> </a:t>
            </a:r>
            <a:r>
              <a:rPr lang="ru-RU" sz="3400" dirty="0" err="1" smtClean="0"/>
              <a:t>Н.Ә.Назарбаев</a:t>
            </a:r>
            <a:r>
              <a:rPr lang="ru-RU" sz="3400" dirty="0" smtClean="0"/>
              <a:t> Америка </a:t>
            </a:r>
            <a:r>
              <a:rPr lang="ru-RU" sz="3400" dirty="0" err="1" smtClean="0"/>
              <a:t>Құрама Штаттарына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алғашқы сапармен</a:t>
            </a:r>
            <a:r>
              <a:rPr lang="ru-RU" sz="3400" dirty="0" smtClean="0"/>
              <a:t> барды. Осы </a:t>
            </a:r>
            <a:r>
              <a:rPr lang="ru-RU" sz="3400" dirty="0" err="1" smtClean="0"/>
              <a:t>сапардың барысында</a:t>
            </a:r>
            <a:r>
              <a:rPr lang="ru-RU" sz="3400" dirty="0" smtClean="0"/>
              <a:t>: “</a:t>
            </a:r>
            <a:r>
              <a:rPr lang="ru-RU" sz="3400" dirty="0" err="1" smtClean="0"/>
              <a:t>Сауда</a:t>
            </a:r>
            <a:r>
              <a:rPr lang="ru-RU" sz="3400" dirty="0" smtClean="0"/>
              <a:t> </a:t>
            </a:r>
            <a:r>
              <a:rPr lang="ru-RU" sz="3400" dirty="0" err="1" smtClean="0"/>
              <a:t>қатынастары жөніндегі келісім</a:t>
            </a:r>
            <a:r>
              <a:rPr lang="ru-RU" sz="3400" dirty="0" smtClean="0"/>
              <a:t>”, “</a:t>
            </a:r>
            <a:r>
              <a:rPr lang="ru-RU" sz="3400" dirty="0" err="1" smtClean="0"/>
              <a:t>Қаржы салымдарын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өзара қорғау жөніндегі шарт</a:t>
            </a:r>
            <a:r>
              <a:rPr lang="ru-RU" sz="3400" dirty="0" smtClean="0"/>
              <a:t>”, “</a:t>
            </a:r>
            <a:r>
              <a:rPr lang="ru-RU" sz="3400" dirty="0" err="1" smtClean="0"/>
              <a:t>Қазақстан Республикасы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</a:t>
            </a:r>
            <a:r>
              <a:rPr lang="ru-RU" sz="3400" dirty="0" smtClean="0"/>
              <a:t>АҚШ </a:t>
            </a:r>
            <a:r>
              <a:rPr lang="ru-RU" sz="3400" dirty="0" err="1" smtClean="0"/>
              <a:t>үкіметтері арасындағы өзара түсіністік жөніндегі </a:t>
            </a:r>
            <a:r>
              <a:rPr lang="ru-RU" sz="3400" dirty="0" smtClean="0"/>
              <a:t>меморандум”, “</a:t>
            </a:r>
            <a:r>
              <a:rPr lang="ru-RU" sz="3400" dirty="0" err="1" smtClean="0"/>
              <a:t>Қос қабат салық салуды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болдырмау</a:t>
            </a:r>
            <a:r>
              <a:rPr lang="ru-RU" sz="3400" dirty="0" smtClean="0"/>
              <a:t> </a:t>
            </a:r>
            <a:r>
              <a:rPr lang="ru-RU" sz="3400" dirty="0" err="1" smtClean="0"/>
              <a:t>жөніндегі </a:t>
            </a:r>
            <a:r>
              <a:rPr lang="ru-RU" sz="3400" dirty="0" smtClean="0"/>
              <a:t>конвенция </a:t>
            </a:r>
            <a:r>
              <a:rPr lang="ru-RU" sz="3400" dirty="0" err="1" smtClean="0"/>
              <a:t>келісімі</a:t>
            </a:r>
            <a:r>
              <a:rPr lang="ru-RU" sz="3400" dirty="0" smtClean="0"/>
              <a:t> </a:t>
            </a:r>
            <a:r>
              <a:rPr lang="ru-RU" sz="3400" dirty="0" err="1" smtClean="0"/>
              <a:t>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бірлескен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мәлімдемелерге</a:t>
            </a:r>
            <a:r>
              <a:rPr lang="ru-RU" sz="3400" dirty="0" smtClean="0"/>
              <a:t>” </a:t>
            </a:r>
            <a:r>
              <a:rPr lang="ru-RU" sz="3400" dirty="0" err="1" smtClean="0"/>
              <a:t>қол қойылды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Сөйтіп, екі</a:t>
            </a:r>
            <a:r>
              <a:rPr lang="ru-RU" sz="3400" dirty="0" smtClean="0"/>
              <a:t> </a:t>
            </a:r>
            <a:r>
              <a:rPr lang="ru-RU" sz="3400" dirty="0" err="1" smtClean="0"/>
              <a:t>жақты қарым- қатынастардың шарттық-құқылық негіздері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қаланды.</a:t>
            </a:r>
            <a:endParaRPr lang="ru-RU" sz="3400" dirty="0" smtClean="0"/>
          </a:p>
          <a:p>
            <a:pPr algn="just"/>
            <a:r>
              <a:rPr lang="ru-RU" sz="3400" dirty="0" err="1" smtClean="0"/>
              <a:t>Осыдан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кейінгі</a:t>
            </a:r>
            <a:r>
              <a:rPr lang="ru-RU" sz="3400" dirty="0" smtClean="0"/>
              <a:t> </a:t>
            </a:r>
            <a:r>
              <a:rPr lang="ru-RU" sz="3400" dirty="0" err="1" smtClean="0"/>
              <a:t>жылдары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 </a:t>
            </a:r>
            <a:r>
              <a:rPr lang="ru-RU" sz="3400" dirty="0" smtClean="0"/>
              <a:t>мен АҚШ </a:t>
            </a:r>
            <a:r>
              <a:rPr lang="ru-RU" sz="3400" dirty="0" err="1" smtClean="0"/>
              <a:t>қарым-қатынастары серпінді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түрде дамып</a:t>
            </a:r>
            <a:r>
              <a:rPr lang="ru-RU" sz="3400" dirty="0" smtClean="0"/>
              <a:t> </a:t>
            </a:r>
            <a:r>
              <a:rPr lang="ru-RU" sz="3400" dirty="0" err="1" smtClean="0"/>
              <a:t>келеді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Қазіргі кезде</a:t>
            </a:r>
            <a:r>
              <a:rPr lang="ru-RU" sz="3400" dirty="0" smtClean="0"/>
              <a:t> АҚШ </a:t>
            </a:r>
            <a:r>
              <a:rPr lang="ru-RU" sz="3400" dirty="0" err="1" smtClean="0"/>
              <a:t>Қазақстан экономикасының </a:t>
            </a:r>
            <a:r>
              <a:rPr lang="ru-RU" sz="3400" dirty="0" smtClean="0"/>
              <a:t>аса </a:t>
            </a:r>
            <a:r>
              <a:rPr lang="ru-RU" sz="3400" dirty="0" err="1" smtClean="0"/>
              <a:t>ірі</a:t>
            </a:r>
            <a:r>
              <a:rPr lang="ru-RU" sz="3400" dirty="0" smtClean="0"/>
              <a:t> инвесторы </a:t>
            </a:r>
            <a:r>
              <a:rPr lang="ru-RU" sz="3400" dirty="0" err="1" smtClean="0"/>
              <a:t>болып</a:t>
            </a:r>
            <a:r>
              <a:rPr lang="ru-RU" sz="3400" dirty="0" smtClean="0"/>
              <a:t> </a:t>
            </a:r>
            <a:r>
              <a:rPr lang="ru-RU" sz="3400" dirty="0" err="1" smtClean="0"/>
              <a:t>отыр</a:t>
            </a:r>
            <a:r>
              <a:rPr lang="ru-RU" sz="3400" dirty="0" smtClean="0"/>
              <a:t>. Вашингтон </a:t>
            </a:r>
            <a:r>
              <a:rPr lang="ru-RU" sz="3400" dirty="0" err="1" smtClean="0"/>
              <a:t>Қазақстанға Орталық Азиядағы тұрақтылық </a:t>
            </a:r>
            <a:r>
              <a:rPr lang="ru-RU" sz="3400" dirty="0" smtClean="0"/>
              <a:t>пен </a:t>
            </a:r>
            <a:r>
              <a:rPr lang="ru-RU" sz="3400" dirty="0" err="1" smtClean="0"/>
              <a:t>қауіпсіздік тұғыры</a:t>
            </a:r>
            <a:r>
              <a:rPr lang="ru-RU" sz="3400" dirty="0" smtClean="0"/>
              <a:t>, </a:t>
            </a:r>
            <a:r>
              <a:rPr lang="ru-RU" sz="3400" dirty="0" err="1" smtClean="0"/>
              <a:t>өзінің </a:t>
            </a:r>
            <a:r>
              <a:rPr lang="ru-RU" sz="3400" dirty="0" smtClean="0"/>
              <a:t>осы </a:t>
            </a:r>
            <a:r>
              <a:rPr lang="ru-RU" sz="3400" dirty="0" err="1" smtClean="0"/>
              <a:t>аймақтағы басты</a:t>
            </a:r>
            <a:r>
              <a:rPr lang="ru-RU" sz="3400" dirty="0" smtClean="0"/>
              <a:t> </a:t>
            </a:r>
            <a:r>
              <a:rPr lang="ru-RU" sz="3400" dirty="0" err="1" smtClean="0"/>
              <a:t>серіктесі</a:t>
            </a:r>
            <a:r>
              <a:rPr lang="ru-RU" sz="3400" dirty="0" smtClean="0"/>
              <a:t> </a:t>
            </a:r>
            <a:r>
              <a:rPr lang="ru-RU" sz="3400" dirty="0" err="1" smtClean="0"/>
              <a:t>ретінде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қарайды</a:t>
            </a:r>
            <a:r>
              <a:rPr lang="ru-RU" sz="3400" dirty="0" smtClean="0"/>
              <a:t>. 1999 ж. </a:t>
            </a:r>
            <a:r>
              <a:rPr lang="ru-RU" sz="3400" dirty="0" err="1" smtClean="0"/>
              <a:t>желтоқсан айында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Қазақстан Президенті</a:t>
            </a:r>
            <a:r>
              <a:rPr lang="ru-RU" sz="3400" dirty="0" smtClean="0"/>
              <a:t> Н.Назарбаев </a:t>
            </a:r>
            <a:r>
              <a:rPr lang="ru-RU" sz="3400" dirty="0" err="1" smtClean="0"/>
              <a:t>АҚШ-қа тағы </a:t>
            </a:r>
            <a:r>
              <a:rPr lang="ru-RU" sz="3400" dirty="0" smtClean="0"/>
              <a:t>да бес </a:t>
            </a:r>
            <a:r>
              <a:rPr lang="ru-RU" sz="3400" dirty="0" err="1" smtClean="0"/>
              <a:t>күндік сапар</a:t>
            </a:r>
            <a:r>
              <a:rPr lang="ru-RU" sz="3400" dirty="0" smtClean="0"/>
              <a:t> </a:t>
            </a:r>
            <a:r>
              <a:rPr lang="ru-RU" sz="3400" dirty="0" err="1" smtClean="0"/>
              <a:t>жасап</a:t>
            </a:r>
            <a:r>
              <a:rPr lang="ru-RU" sz="3400" dirty="0" smtClean="0"/>
              <a:t>, </a:t>
            </a:r>
            <a:r>
              <a:rPr lang="ru-RU" sz="3400" dirty="0" err="1" smtClean="0"/>
              <a:t>екі</a:t>
            </a:r>
            <a:r>
              <a:rPr lang="ru-RU" sz="3400" dirty="0" smtClean="0"/>
              <a:t> ел </a:t>
            </a:r>
            <a:r>
              <a:rPr lang="ru-RU" sz="3400" dirty="0" err="1" smtClean="0"/>
              <a:t>арасындағы байланысқа жаңа жол</a:t>
            </a:r>
            <a:r>
              <a:rPr lang="ru-RU" sz="3400" dirty="0" smtClean="0"/>
              <a:t> </a:t>
            </a:r>
            <a:r>
              <a:rPr lang="ru-RU" sz="3400" dirty="0" err="1" smtClean="0"/>
              <a:t>ашты</a:t>
            </a:r>
            <a:r>
              <a:rPr lang="ru-RU" sz="3400" dirty="0" smtClean="0"/>
              <a:t>. </a:t>
            </a:r>
            <a:r>
              <a:rPr lang="ru-RU" sz="3400" dirty="0" err="1" smtClean="0"/>
              <a:t>Екі</a:t>
            </a:r>
            <a:r>
              <a:rPr lang="ru-RU" sz="3400" dirty="0" smtClean="0"/>
              <a:t> </a:t>
            </a:r>
            <a:r>
              <a:rPr lang="ru-RU" sz="3400" dirty="0" err="1" smtClean="0"/>
              <a:t>мемлекет</a:t>
            </a:r>
            <a:r>
              <a:rPr lang="ru-RU" sz="3400" dirty="0" smtClean="0"/>
              <a:t> </a:t>
            </a:r>
            <a:r>
              <a:rPr lang="ru-RU" sz="3400" dirty="0" err="1" smtClean="0"/>
              <a:t>арасындағы келісім</a:t>
            </a:r>
            <a:r>
              <a:rPr lang="ru-RU" sz="3400" dirty="0" smtClean="0"/>
              <a:t> </a:t>
            </a:r>
            <a:r>
              <a:rPr lang="ru-RU" sz="3400" dirty="0" err="1" smtClean="0"/>
              <a:t>барысында</a:t>
            </a:r>
            <a:r>
              <a:rPr lang="ru-RU" sz="3400" dirty="0" smtClean="0"/>
              <a:t> ХХІ </a:t>
            </a:r>
            <a:r>
              <a:rPr lang="ru-RU" sz="3400" dirty="0" err="1" smtClean="0"/>
              <a:t>ғ</a:t>
            </a:r>
            <a:r>
              <a:rPr lang="ru-RU" sz="3400" dirty="0" smtClean="0"/>
              <a:t>. </a:t>
            </a:r>
            <a:r>
              <a:rPr lang="ru-RU" sz="3400" dirty="0" err="1" smtClean="0"/>
              <a:t>басындағы басымдық беретін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басты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бағыттары айқындалды.</a:t>
            </a:r>
            <a:endParaRPr lang="ru-RU" sz="3400" dirty="0" smtClean="0"/>
          </a:p>
          <a:p>
            <a:pPr algn="just"/>
            <a:r>
              <a:rPr lang="ru-RU" sz="3400" dirty="0" err="1" smtClean="0"/>
              <a:t>Біздің мемлекетіміздің тәуелсіздігіне </a:t>
            </a:r>
            <a:r>
              <a:rPr lang="ru-RU" sz="3400" dirty="0" smtClean="0"/>
              <a:t>он </a:t>
            </a:r>
            <a:r>
              <a:rPr lang="ru-RU" sz="3400" dirty="0" err="1" smtClean="0"/>
              <a:t>жыл</a:t>
            </a:r>
            <a:r>
              <a:rPr lang="ru-RU" sz="3400" dirty="0" smtClean="0"/>
              <a:t> </a:t>
            </a:r>
            <a:r>
              <a:rPr lang="ru-RU" sz="3400" dirty="0" err="1" smtClean="0"/>
              <a:t>толуына</a:t>
            </a:r>
            <a:r>
              <a:rPr lang="ru-RU" sz="3400" dirty="0" smtClean="0"/>
              <a:t> </a:t>
            </a:r>
            <a:r>
              <a:rPr lang="ru-RU" sz="3400" dirty="0" err="1" smtClean="0"/>
              <a:t>орай</a:t>
            </a:r>
            <a:r>
              <a:rPr lang="ru-RU" sz="3400" dirty="0" smtClean="0"/>
              <a:t> </a:t>
            </a:r>
            <a:r>
              <a:rPr lang="ru-RU" sz="3400" dirty="0" err="1" smtClean="0"/>
              <a:t>жіберген</a:t>
            </a:r>
            <a:r>
              <a:rPr lang="ru-RU" sz="3400" dirty="0" smtClean="0"/>
              <a:t> </a:t>
            </a:r>
            <a:r>
              <a:rPr lang="ru-RU" sz="3400" dirty="0" err="1" smtClean="0"/>
              <a:t>құттықтау хатында</a:t>
            </a:r>
            <a:endParaRPr lang="ru-RU" sz="3400" dirty="0" smtClean="0"/>
          </a:p>
          <a:p>
            <a:pPr algn="just"/>
            <a:r>
              <a:rPr lang="ru-RU" sz="3400" dirty="0" smtClean="0"/>
              <a:t>АҚШ </a:t>
            </a:r>
            <a:r>
              <a:rPr lang="ru-RU" sz="3400" dirty="0" err="1" smtClean="0"/>
              <a:t>Президенті</a:t>
            </a:r>
            <a:r>
              <a:rPr lang="ru-RU" sz="3400" dirty="0" smtClean="0"/>
              <a:t> Дж. Буш </a:t>
            </a:r>
            <a:r>
              <a:rPr lang="ru-RU" sz="3400" dirty="0" err="1" smtClean="0"/>
              <a:t>Қазақстан Халықаралық қоғамдастық үшін аймақтағы тұрақсыздық </a:t>
            </a:r>
            <a:r>
              <a:rPr lang="ru-RU" sz="3400" dirty="0" smtClean="0"/>
              <a:t>пен </a:t>
            </a:r>
            <a:r>
              <a:rPr lang="ru-RU" sz="3400" dirty="0" err="1" smtClean="0"/>
              <a:t>жанжалдарға қарсы шешуші</a:t>
            </a:r>
            <a:r>
              <a:rPr lang="ru-RU" sz="3400" dirty="0" smtClean="0"/>
              <a:t> </a:t>
            </a:r>
            <a:r>
              <a:rPr lang="ru-RU" sz="3400" dirty="0" err="1" smtClean="0"/>
              <a:t>рөл атқаратынын қуаттады</a:t>
            </a:r>
            <a:r>
              <a:rPr lang="ru-RU" sz="3400" dirty="0" smtClean="0"/>
              <a:t>. 2001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</a:t>
            </a:r>
            <a:r>
              <a:rPr lang="ru-RU" sz="3400" dirty="0" err="1" smtClean="0"/>
              <a:t>желтоқсанда </a:t>
            </a:r>
            <a:r>
              <a:rPr lang="ru-RU" sz="3400" dirty="0" smtClean="0"/>
              <a:t>Президент Н.Ә.</a:t>
            </a:r>
            <a:r>
              <a:rPr lang="ru-RU" sz="3400" dirty="0" err="1" smtClean="0"/>
              <a:t>Назарбаевтың АҚШ-қа ресми</a:t>
            </a:r>
            <a:r>
              <a:rPr lang="ru-RU" sz="3400" dirty="0" smtClean="0"/>
              <a:t> </a:t>
            </a:r>
            <a:r>
              <a:rPr lang="ru-RU" sz="3400" dirty="0" err="1" smtClean="0"/>
              <a:t>сапары</a:t>
            </a:r>
            <a:r>
              <a:rPr lang="ru-RU" sz="3400" dirty="0" smtClean="0"/>
              <a:t> </a:t>
            </a:r>
            <a:r>
              <a:rPr lang="ru-RU" sz="3400" dirty="0" err="1" smtClean="0"/>
              <a:t>барысында</a:t>
            </a:r>
            <a:r>
              <a:rPr lang="ru-RU" sz="3400" dirty="0" smtClean="0"/>
              <a:t> "</a:t>
            </a:r>
            <a:r>
              <a:rPr lang="ru-RU" sz="3400" dirty="0" err="1" smtClean="0"/>
              <a:t>Жаңа</a:t>
            </a:r>
            <a:endParaRPr lang="ru-RU" sz="3400" dirty="0" smtClean="0"/>
          </a:p>
          <a:p>
            <a:pPr algn="just"/>
            <a:r>
              <a:rPr lang="ru-RU" sz="3400" dirty="0" err="1" smtClean="0"/>
              <a:t>Қазақстан-Америка қатынастары туралы</a:t>
            </a:r>
            <a:r>
              <a:rPr lang="ru-RU" sz="3400" dirty="0" smtClean="0"/>
              <a:t>” </a:t>
            </a:r>
            <a:r>
              <a:rPr lang="ru-RU" sz="3400" dirty="0" err="1" smtClean="0"/>
              <a:t>бірлескен</a:t>
            </a:r>
            <a:r>
              <a:rPr lang="ru-RU" sz="3400" dirty="0" smtClean="0"/>
              <a:t> </a:t>
            </a:r>
            <a:r>
              <a:rPr lang="ru-RU" sz="3400" dirty="0" err="1" smtClean="0"/>
              <a:t>мәлімдемеге қол қойылды.</a:t>
            </a:r>
            <a:endParaRPr lang="ru-RU" sz="3400" dirty="0" smtClean="0"/>
          </a:p>
          <a:p>
            <a:pPr algn="just"/>
            <a:r>
              <a:rPr lang="ru-RU" sz="3400" dirty="0" err="1" smtClean="0"/>
              <a:t>Сонымен</a:t>
            </a:r>
            <a:r>
              <a:rPr lang="ru-RU" sz="3400" dirty="0" smtClean="0"/>
              <a:t> </a:t>
            </a:r>
            <a:r>
              <a:rPr lang="ru-RU" sz="3400" dirty="0" err="1" smtClean="0"/>
              <a:t>қатар, Қазақстан үшін Түркия, Пәкістан, Үндістан, </a:t>
            </a:r>
            <a:r>
              <a:rPr lang="ru-RU" sz="3400" dirty="0" smtClean="0"/>
              <a:t>Иран </a:t>
            </a:r>
            <a:r>
              <a:rPr lang="ru-RU" sz="3400" dirty="0" err="1" smtClean="0"/>
              <a:t>мемлекеттерімен</a:t>
            </a:r>
            <a:r>
              <a:rPr lang="ru-RU" sz="3400" dirty="0" smtClean="0"/>
              <a:t>, </a:t>
            </a:r>
            <a:r>
              <a:rPr lang="ru-RU" sz="3400" dirty="0" err="1" smtClean="0"/>
              <a:t>сондай-ақ Азияның Жапония</a:t>
            </a:r>
            <a:r>
              <a:rPr lang="ru-RU" sz="3400" dirty="0" smtClean="0"/>
              <a:t>, </a:t>
            </a:r>
            <a:r>
              <a:rPr lang="ru-RU" sz="3400" dirty="0" err="1" smtClean="0"/>
              <a:t>Оңтүстік </a:t>
            </a:r>
            <a:r>
              <a:rPr lang="ru-RU" sz="3400" dirty="0" smtClean="0"/>
              <a:t>Корея </a:t>
            </a:r>
            <a:r>
              <a:rPr lang="ru-RU" sz="3400" dirty="0" err="1" smtClean="0"/>
              <a:t>сияқты және басқа елдерімен</a:t>
            </a:r>
            <a:r>
              <a:rPr lang="ru-RU" sz="3400" dirty="0" smtClean="0"/>
              <a:t> </a:t>
            </a:r>
            <a:r>
              <a:rPr lang="ru-RU" sz="3400" dirty="0" err="1" smtClean="0"/>
              <a:t>ынтымақтастықтың </a:t>
            </a:r>
            <a:r>
              <a:rPr lang="ru-RU" sz="3400" dirty="0" smtClean="0"/>
              <a:t>да </a:t>
            </a:r>
            <a:r>
              <a:rPr lang="ru-RU" sz="3400" dirty="0" err="1" smtClean="0"/>
              <a:t>мәні өте зор</a:t>
            </a:r>
            <a:r>
              <a:rPr lang="ru-RU" sz="3400" dirty="0" smtClean="0"/>
              <a:t>. </a:t>
            </a:r>
            <a:r>
              <a:rPr lang="ru-RU" sz="3400" dirty="0" err="1" smtClean="0"/>
              <a:t>Қазақстанға ортақ шекарасы</a:t>
            </a:r>
            <a:r>
              <a:rPr lang="ru-RU" sz="3400" dirty="0" smtClean="0"/>
              <a:t>, </a:t>
            </a:r>
            <a:r>
              <a:rPr lang="ru-RU" sz="3400" dirty="0" err="1" smtClean="0"/>
              <a:t>қалыптасқан шаруашылық, тарихи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мәдени- этникалық байланыстары</a:t>
            </a:r>
            <a:r>
              <a:rPr lang="ru-RU" sz="3400" dirty="0" smtClean="0"/>
              <a:t> бар Орта </a:t>
            </a:r>
            <a:r>
              <a:rPr lang="ru-RU" sz="3400" dirty="0" err="1" smtClean="0"/>
              <a:t>Азиядағы </a:t>
            </a:r>
            <a:r>
              <a:rPr lang="ru-RU" sz="3400" dirty="0" smtClean="0"/>
              <a:t>- </a:t>
            </a:r>
            <a:r>
              <a:rPr lang="ru-RU" sz="3400" dirty="0" err="1" smtClean="0"/>
              <a:t>Өзбекстан</a:t>
            </a:r>
            <a:r>
              <a:rPr lang="ru-RU" sz="3400" dirty="0" smtClean="0"/>
              <a:t>, </a:t>
            </a:r>
            <a:r>
              <a:rPr lang="ru-RU" sz="3400" dirty="0" err="1" smtClean="0"/>
              <a:t>Қырғызстан</a:t>
            </a:r>
            <a:r>
              <a:rPr lang="ru-RU" sz="3400" dirty="0" smtClean="0"/>
              <a:t>, </a:t>
            </a:r>
            <a:r>
              <a:rPr lang="ru-RU" sz="3400" dirty="0" err="1" smtClean="0"/>
              <a:t>Тәжікстан</a:t>
            </a:r>
            <a:r>
              <a:rPr lang="ru-RU" sz="3400" dirty="0" smtClean="0"/>
              <a:t>, </a:t>
            </a:r>
            <a:r>
              <a:rPr lang="ru-RU" sz="3400" dirty="0" err="1" smtClean="0"/>
              <a:t>Түрікменстан мемлекеттерімен</a:t>
            </a:r>
            <a:r>
              <a:rPr lang="ru-RU" sz="3400" dirty="0" smtClean="0"/>
              <a:t> </a:t>
            </a:r>
            <a:r>
              <a:rPr lang="ru-RU" sz="3400" dirty="0" err="1" smtClean="0"/>
              <a:t>тығыз қарым-қатынас жасау</a:t>
            </a:r>
            <a:r>
              <a:rPr lang="ru-RU" sz="3400" dirty="0" smtClean="0"/>
              <a:t> </a:t>
            </a:r>
            <a:r>
              <a:rPr lang="ru-RU" sz="3400" dirty="0" err="1" smtClean="0"/>
              <a:t>өте маңызды</a:t>
            </a:r>
            <a:r>
              <a:rPr lang="ru-RU" sz="3400" dirty="0" smtClean="0"/>
              <a:t>.</a:t>
            </a:r>
          </a:p>
          <a:p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800" dirty="0" smtClean="0"/>
              <a:t>5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smtClean="0"/>
              <a:t>Осы </a:t>
            </a:r>
            <a:r>
              <a:rPr lang="ru-RU" sz="1600" dirty="0" err="1" smtClean="0"/>
              <a:t>бағытта </a:t>
            </a:r>
            <a:r>
              <a:rPr lang="ru-RU" sz="1600" dirty="0" smtClean="0"/>
              <a:t>1994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экономикалық қауымдастығы құрылды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Оған Қазақстан, Өзбекстан, Қырғызстан кейіннен</a:t>
            </a:r>
            <a:r>
              <a:rPr lang="ru-RU" sz="1600" dirty="0" smtClean="0"/>
              <a:t> 1998 ж. 4-ші </a:t>
            </a:r>
            <a:r>
              <a:rPr lang="ru-RU" sz="1600" dirty="0" err="1" smtClean="0"/>
              <a:t>мемлекет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Тәжікстан қосылды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елдер</a:t>
            </a:r>
            <a:r>
              <a:rPr lang="ru-RU" sz="1600" dirty="0" smtClean="0"/>
              <a:t> </a:t>
            </a:r>
            <a:r>
              <a:rPr lang="ru-RU" sz="1600" dirty="0" err="1" smtClean="0"/>
              <a:t>арасындағы жасалған Шартқа сәйкес Мемлекетаралық кеңес </a:t>
            </a:r>
            <a:r>
              <a:rPr lang="ru-RU" sz="1600" dirty="0" smtClean="0"/>
              <a:t>пен </a:t>
            </a:r>
            <a:r>
              <a:rPr lang="ru-RU" sz="1600" dirty="0" err="1" smtClean="0"/>
              <a:t>оның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институттары</a:t>
            </a:r>
            <a:r>
              <a:rPr lang="ru-RU" sz="1600" dirty="0" smtClean="0"/>
              <a:t> – Премьер- </a:t>
            </a:r>
            <a:r>
              <a:rPr lang="ru-RU" sz="1600" dirty="0" err="1" smtClean="0"/>
              <a:t>министрлер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кеңесі және олардың тұрақты </a:t>
            </a:r>
            <a:r>
              <a:rPr lang="ru-RU" sz="1600" dirty="0" smtClean="0"/>
              <a:t>органы – </a:t>
            </a:r>
            <a:r>
              <a:rPr lang="ru-RU" sz="1600" dirty="0" err="1" smtClean="0"/>
              <a:t>Атқару комитеті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Ортақ экономикалық кеңістік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шартқа қол қойылғаннан кейінгі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жылдар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көп жақты ынтымақтастықтың маңызды бағыттары, көкейкесті халықаралық күрделі мәселелер және республикалардың экономикалық интеграциясы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200-ден </a:t>
            </a:r>
            <a:r>
              <a:rPr lang="ru-RU" sz="1600" dirty="0" err="1" smtClean="0"/>
              <a:t>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құжаттар қабылданды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Солардың ішіндегі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ең маңыздысы </a:t>
            </a:r>
            <a:r>
              <a:rPr lang="ru-RU" sz="1600" dirty="0" smtClean="0"/>
              <a:t>– </a:t>
            </a:r>
            <a:r>
              <a:rPr lang="ru-RU" sz="1600" dirty="0" err="1" smtClean="0"/>
              <a:t>Орталық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экономикалық қауымдастығының </a:t>
            </a:r>
            <a:r>
              <a:rPr lang="ru-RU" sz="1600" dirty="0" smtClean="0"/>
              <a:t>2005 </a:t>
            </a:r>
            <a:r>
              <a:rPr lang="ru-RU" sz="1600" dirty="0" err="1" smtClean="0"/>
              <a:t>жылға 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интеграциялық </a:t>
            </a:r>
            <a:r>
              <a:rPr lang="ru-RU" sz="1600" dirty="0" smtClean="0"/>
              <a:t>даму </a:t>
            </a:r>
            <a:r>
              <a:rPr lang="ru-RU" sz="1600" dirty="0" err="1" smtClean="0"/>
              <a:t>стратегиясы</a:t>
            </a:r>
            <a:r>
              <a:rPr lang="ru-RU" sz="1600" dirty="0" smtClean="0"/>
              <a:t>. 2002 </a:t>
            </a:r>
            <a:r>
              <a:rPr lang="ru-RU" sz="1600" dirty="0" err="1" smtClean="0"/>
              <a:t>жылдың ақпан айынан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бастап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Орталық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экономикалық қауымдастығы жаңа келісілген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құжат негізінде</a:t>
            </a:r>
            <a:r>
              <a:rPr lang="ru-RU" sz="1600" dirty="0" smtClean="0"/>
              <a:t> “</a:t>
            </a:r>
            <a:r>
              <a:rPr lang="ru-RU" sz="1600" dirty="0" err="1" smtClean="0"/>
              <a:t>Орталық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ынтымақтастығы</a:t>
            </a:r>
            <a:r>
              <a:rPr lang="ru-RU" sz="1600" dirty="0" smtClean="0"/>
              <a:t>” </a:t>
            </a:r>
            <a:r>
              <a:rPr lang="ru-RU" sz="1600" dirty="0" err="1" smtClean="0"/>
              <a:t>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 құрылды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err="1" smtClean="0"/>
              <a:t>Қазақстанның сыртқы саясатындағы басты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көңіл аударып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отырған мәселелердің бірі</a:t>
            </a:r>
            <a:endParaRPr lang="ru-RU" sz="1600" dirty="0" smtClean="0"/>
          </a:p>
          <a:p>
            <a:pPr marL="0" indent="0" algn="just"/>
            <a:r>
              <a:rPr lang="ru-RU" sz="1600" dirty="0" err="1" smtClean="0"/>
              <a:t>елдің шекаралық қауіпсіздігін сақтау.</a:t>
            </a:r>
            <a:r>
              <a:rPr lang="ru-RU" sz="1600" dirty="0" smtClean="0"/>
              <a:t> </a:t>
            </a:r>
            <a:r>
              <a:rPr lang="ru-RU" sz="1600" dirty="0" err="1" smtClean="0"/>
              <a:t>Бізбен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солтүстікте</a:t>
            </a:r>
            <a:r>
              <a:rPr lang="ru-RU" sz="1600" dirty="0" smtClean="0"/>
              <a:t> </a:t>
            </a:r>
            <a:r>
              <a:rPr lang="ru-RU" sz="1600" dirty="0" err="1" smtClean="0"/>
              <a:t>бірнеше</a:t>
            </a:r>
            <a:r>
              <a:rPr lang="ru-RU" sz="1600" dirty="0" smtClean="0"/>
              <a:t> </a:t>
            </a:r>
            <a:r>
              <a:rPr lang="ru-RU" sz="1600" dirty="0" err="1" smtClean="0"/>
              <a:t>мың</a:t>
            </a:r>
            <a:r>
              <a:rPr lang="ru-RU" sz="1600" dirty="0" smtClean="0"/>
              <a:t> </a:t>
            </a:r>
            <a:r>
              <a:rPr lang="ru-RU" sz="1600" dirty="0" err="1" smtClean="0"/>
              <a:t>шақыр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шекараласатын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Ресеймен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оңтүстік-шығыста</a:t>
            </a:r>
            <a:r>
              <a:rPr lang="ru-RU" sz="1600" dirty="0" smtClean="0"/>
              <a:t> </a:t>
            </a:r>
            <a:r>
              <a:rPr lang="ru-RU" sz="1600" dirty="0" err="1" smtClean="0"/>
              <a:t>Қытаймен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шекараны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тұрақтандырып</a:t>
            </a:r>
            <a:r>
              <a:rPr lang="ru-RU" sz="1600" dirty="0" smtClean="0"/>
              <a:t> </a:t>
            </a:r>
            <a:r>
              <a:rPr lang="ru-RU" sz="1600" dirty="0" err="1" smtClean="0"/>
              <a:t>бекіту</a:t>
            </a:r>
            <a:r>
              <a:rPr lang="ru-RU" sz="1600" dirty="0" smtClean="0"/>
              <a:t> </a:t>
            </a:r>
            <a:r>
              <a:rPr lang="ru-RU" sz="1600" dirty="0" err="1" smtClean="0"/>
              <a:t>өте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қажет</a:t>
            </a:r>
            <a:r>
              <a:rPr lang="ru-RU" sz="1600" dirty="0" smtClean="0"/>
              <a:t> </a:t>
            </a:r>
            <a:r>
              <a:rPr lang="ru-RU" sz="1600" dirty="0" err="1" smtClean="0"/>
              <a:t>іс</a:t>
            </a:r>
            <a:r>
              <a:rPr lang="ru-RU" sz="1600" dirty="0" smtClean="0"/>
              <a:t> </a:t>
            </a:r>
            <a:r>
              <a:rPr lang="ru-RU" sz="1600" dirty="0" err="1" smtClean="0"/>
              <a:t>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– </a:t>
            </a:r>
            <a:r>
              <a:rPr lang="ru-RU" sz="1600" dirty="0" err="1" smtClean="0"/>
              <a:t>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егемендіктің басты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белгілерінің бірі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б </a:t>
            </a:r>
            <a:r>
              <a:rPr lang="ru-RU" sz="1600" dirty="0" err="1" smtClean="0"/>
              <a:t>маңызды саяси</a:t>
            </a:r>
            <a:r>
              <a:rPr lang="ru-RU" sz="1600" dirty="0" smtClean="0"/>
              <a:t> проблема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Қазақстан үкіметтері арасындағы кездесулерде</a:t>
            </a:r>
            <a:r>
              <a:rPr lang="ru-RU" sz="1600" dirty="0" smtClean="0"/>
              <a:t> </a:t>
            </a:r>
            <a:r>
              <a:rPr lang="ru-RU" sz="1600" dirty="0" err="1" smtClean="0"/>
              <a:t>әлдене рет</a:t>
            </a:r>
            <a:r>
              <a:rPr lang="ru-RU" sz="1600" dirty="0" smtClean="0"/>
              <a:t> </a:t>
            </a:r>
            <a:r>
              <a:rPr lang="ru-RU" sz="1600" dirty="0" err="1" smtClean="0"/>
              <a:t>әңгіме арқауы 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Осының нәтижесінде 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арасында</a:t>
            </a:r>
            <a:r>
              <a:rPr lang="ru-RU" sz="1600" dirty="0" smtClean="0"/>
              <a:t> 1992 ж. 15 </a:t>
            </a:r>
            <a:r>
              <a:rPr lang="ru-RU" sz="1600" dirty="0" err="1" smtClean="0"/>
              <a:t>мамыр</a:t>
            </a:r>
            <a:r>
              <a:rPr lang="ru-RU" sz="1600" dirty="0" smtClean="0"/>
              <a:t> </a:t>
            </a:r>
            <a:r>
              <a:rPr lang="ru-RU" sz="1600" dirty="0" err="1" smtClean="0"/>
              <a:t>ұжымдық қауіпсіздік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шартқа және </a:t>
            </a:r>
            <a:r>
              <a:rPr lang="ru-RU" sz="1600" dirty="0" smtClean="0"/>
              <a:t>1999 ж. 28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</a:t>
            </a:r>
            <a:r>
              <a:rPr lang="ru-RU" sz="1600" dirty="0" smtClean="0"/>
              <a:t> мен </a:t>
            </a:r>
            <a:r>
              <a:rPr lang="ru-RU" sz="1600" dirty="0" smtClean="0"/>
              <a:t>Орта Республика </a:t>
            </a:r>
            <a:r>
              <a:rPr lang="ru-RU" sz="1600" dirty="0" err="1" smtClean="0"/>
              <a:t>арасындағы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Әскери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ынтымақтастық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шартқа</a:t>
            </a:r>
            <a:r>
              <a:rPr lang="ru-RU" sz="1600" dirty="0" smtClean="0"/>
              <a:t> </a:t>
            </a:r>
            <a:r>
              <a:rPr lang="ru-RU" sz="1600" dirty="0" err="1" smtClean="0"/>
              <a:t>қол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қойылды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шарттар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әрі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қарай</a:t>
            </a:r>
            <a:r>
              <a:rPr lang="ru-RU" sz="1600" dirty="0" smtClean="0"/>
              <a:t> да </a:t>
            </a:r>
            <a:r>
              <a:rPr lang="ru-RU" sz="1600" dirty="0" err="1" smtClean="0"/>
              <a:t>аймақтық</a:t>
            </a:r>
            <a:r>
              <a:rPr lang="ru-RU" sz="1600" dirty="0" smtClean="0"/>
              <a:t> </a:t>
            </a:r>
            <a:r>
              <a:rPr lang="ru-RU" sz="1600" dirty="0" err="1" smtClean="0"/>
              <a:t>қауіпсіздікті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бірлесіп</a:t>
            </a:r>
            <a:r>
              <a:rPr lang="ru-RU" sz="1600" dirty="0" smtClean="0"/>
              <a:t> </a:t>
            </a:r>
            <a:r>
              <a:rPr lang="ru-RU" sz="1600" dirty="0" err="1" smtClean="0"/>
              <a:t>нығайту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ынтымақтастықты</a:t>
            </a:r>
            <a:r>
              <a:rPr lang="ru-RU" sz="1600" dirty="0" smtClean="0"/>
              <a:t> </a:t>
            </a:r>
            <a:r>
              <a:rPr lang="ru-RU" sz="1600" dirty="0" err="1" smtClean="0"/>
              <a:t>дамыту</a:t>
            </a:r>
            <a:r>
              <a:rPr lang="ru-RU" sz="1600" dirty="0" smtClean="0"/>
              <a:t>, </a:t>
            </a:r>
            <a:r>
              <a:rPr lang="ru-RU" sz="1600" dirty="0" err="1" smtClean="0"/>
              <a:t>сөйтіп</a:t>
            </a:r>
            <a:r>
              <a:rPr lang="ru-RU" sz="1600" dirty="0" smtClean="0"/>
              <a:t> </a:t>
            </a:r>
            <a:r>
              <a:rPr lang="ru-RU" sz="1600" dirty="0" err="1" smtClean="0"/>
              <a:t>сыртқы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саласында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өзара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бірлесу</a:t>
            </a:r>
            <a:r>
              <a:rPr lang="ru-RU" sz="1600" dirty="0" smtClean="0"/>
              <a:t> </a:t>
            </a:r>
            <a:r>
              <a:rPr lang="ru-RU" sz="1600" dirty="0" err="1" smtClean="0"/>
              <a:t>әрекет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ету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көзделген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6 бет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83264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Ресей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Қазақстан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арасындағы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қауіпсіздік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сыртқы</a:t>
            </a:r>
            <a:r>
              <a:rPr lang="ru-RU" sz="1600" dirty="0" smtClean="0"/>
              <a:t> </a:t>
            </a:r>
            <a:r>
              <a:rPr lang="ru-RU" sz="1600" dirty="0" err="1" smtClean="0"/>
              <a:t>саясат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арасындағы</a:t>
            </a:r>
            <a:r>
              <a:rPr lang="ru-RU" sz="1600" dirty="0" smtClean="0"/>
              <a:t> 1998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шілдеде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қабылданған</a:t>
            </a:r>
            <a:r>
              <a:rPr lang="ru-RU" sz="1600" dirty="0" smtClean="0"/>
              <a:t> “</a:t>
            </a:r>
            <a:r>
              <a:rPr lang="ru-RU" sz="1600" dirty="0" err="1" smtClean="0"/>
              <a:t>Мәңгі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достық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одақтасты</a:t>
            </a:r>
            <a:r>
              <a:rPr lang="kk-KZ" sz="1600" dirty="0" smtClean="0"/>
              <a:t>қ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декларацияда</a:t>
            </a:r>
            <a:r>
              <a:rPr lang="ru-RU" sz="1600" dirty="0" smtClean="0"/>
              <a:t>”, </a:t>
            </a:r>
            <a:r>
              <a:rPr lang="ru-RU" sz="1600" dirty="0" err="1" smtClean="0"/>
              <a:t>сондай-ақ</a:t>
            </a:r>
            <a:r>
              <a:rPr lang="ru-RU" sz="1600" dirty="0" smtClean="0"/>
              <a:t>, </a:t>
            </a:r>
            <a:r>
              <a:rPr lang="ru-RU" sz="1600" dirty="0" err="1" smtClean="0"/>
              <a:t>экономикалық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ынтымақтастық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алдағы</a:t>
            </a:r>
            <a:r>
              <a:rPr lang="ru-RU" sz="1600" dirty="0" smtClean="0"/>
              <a:t> 10 </a:t>
            </a:r>
            <a:r>
              <a:rPr lang="ru-RU" sz="1600" dirty="0" err="1" smtClean="0"/>
              <a:t>жыл</a:t>
            </a:r>
            <a:r>
              <a:rPr lang="ru-RU" sz="1600" dirty="0" smtClean="0"/>
              <a:t> (1998-2007 </a:t>
            </a:r>
            <a:r>
              <a:rPr lang="ru-RU" sz="1600" dirty="0" err="1" smtClean="0"/>
              <a:t>жж</a:t>
            </a:r>
            <a:r>
              <a:rPr lang="ru-RU" sz="1600" dirty="0" smtClean="0"/>
              <a:t>.) </a:t>
            </a:r>
            <a:r>
              <a:rPr lang="ru-RU" sz="1600" dirty="0" err="1" smtClean="0"/>
              <a:t>арналған</a:t>
            </a:r>
            <a:r>
              <a:rPr lang="ru-RU" sz="1600" dirty="0" smtClean="0"/>
              <a:t> </a:t>
            </a:r>
            <a:r>
              <a:rPr lang="ru-RU" sz="1600" dirty="0" err="1" smtClean="0"/>
              <a:t>экономикалық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бағдарламада</a:t>
            </a:r>
            <a:r>
              <a:rPr lang="ru-RU" sz="1600" dirty="0" smtClean="0"/>
              <a:t> </a:t>
            </a:r>
            <a:r>
              <a:rPr lang="ru-RU" sz="1600" dirty="0" err="1" smtClean="0"/>
              <a:t>өзінің</a:t>
            </a:r>
            <a:r>
              <a:rPr lang="ru-RU" sz="1600" dirty="0" smtClean="0"/>
              <a:t> даму </a:t>
            </a:r>
            <a:r>
              <a:rPr lang="ru-RU" sz="1600" dirty="0" err="1" smtClean="0"/>
              <a:t>көрінісін</a:t>
            </a:r>
            <a:r>
              <a:rPr lang="ru-RU" sz="1600" dirty="0" smtClean="0"/>
              <a:t> </a:t>
            </a:r>
            <a:r>
              <a:rPr lang="ru-RU" sz="1600" dirty="0" err="1" smtClean="0"/>
              <a:t>тапты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келісімдер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Қазақстан-Ресей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белдеулерінде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делимитациялау</a:t>
            </a:r>
            <a:r>
              <a:rPr lang="ru-RU" sz="1600" dirty="0" smtClean="0"/>
              <a:t> </a:t>
            </a:r>
            <a:r>
              <a:rPr lang="ru-RU" sz="1600" dirty="0" err="1" smtClean="0"/>
              <a:t>шараларын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жүргізіле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Ал 2000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қаңтарда Мәскеуде өткен екі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басшыларын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кездесуінде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үш бағыт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келісім</a:t>
            </a:r>
            <a:r>
              <a:rPr lang="ru-RU" sz="1600" dirty="0" smtClean="0"/>
              <a:t> </a:t>
            </a:r>
            <a:r>
              <a:rPr lang="ru-RU" sz="1600" dirty="0" err="1" smtClean="0"/>
              <a:t>жасалды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Біріншісі</a:t>
            </a:r>
            <a:r>
              <a:rPr lang="ru-RU" sz="1600" dirty="0" smtClean="0"/>
              <a:t> –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саясатындағы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қарым</a:t>
            </a:r>
            <a:r>
              <a:rPr lang="ru-RU" sz="1600" dirty="0" smtClean="0"/>
              <a:t> </a:t>
            </a:r>
            <a:r>
              <a:rPr lang="ru-RU" sz="1600" dirty="0" err="1" smtClean="0"/>
              <a:t>қатынастың</a:t>
            </a:r>
            <a:r>
              <a:rPr lang="ru-RU" sz="1600" dirty="0" smtClean="0"/>
              <a:t> </a:t>
            </a:r>
            <a:r>
              <a:rPr lang="ru-RU" sz="1600" dirty="0" err="1" smtClean="0"/>
              <a:t>сабақтастығы</a:t>
            </a:r>
            <a:r>
              <a:rPr lang="ru-RU" sz="1600" dirty="0" smtClean="0"/>
              <a:t>. </a:t>
            </a:r>
            <a:r>
              <a:rPr lang="ru-RU" sz="1600" dirty="0" err="1" smtClean="0"/>
              <a:t>Екіншісі</a:t>
            </a:r>
            <a:r>
              <a:rPr lang="ru-RU" sz="1600" dirty="0" smtClean="0"/>
              <a:t> - </a:t>
            </a:r>
            <a:r>
              <a:rPr lang="ru-RU" sz="1600" dirty="0" err="1" smtClean="0"/>
              <a:t>қауіпсіздік мәселесіндегі ынтымақтастық.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Үшіншісі шекараны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нақтылау мәселесі.</a:t>
            </a:r>
            <a:endParaRPr lang="ru-RU" sz="1600" dirty="0" smtClean="0"/>
          </a:p>
          <a:p>
            <a:pPr marL="0" indent="0" algn="just"/>
            <a:r>
              <a:rPr lang="ru-RU" sz="1600" dirty="0" err="1" smtClean="0"/>
              <a:t>Қазақстанның көрші мемлекеттермен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шекарасының 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ұзындығы </a:t>
            </a:r>
            <a:r>
              <a:rPr lang="ru-RU" sz="1600" dirty="0" smtClean="0"/>
              <a:t>15 </a:t>
            </a:r>
            <a:r>
              <a:rPr lang="ru-RU" sz="1600" dirty="0" err="1" smtClean="0"/>
              <a:t>мыңға жуық  шақырымды құрайды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Соның ішінде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Қазақстанның Қырғыз Республикасымен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шекарасы</a:t>
            </a:r>
            <a:r>
              <a:rPr lang="ru-RU" sz="1600" dirty="0" smtClean="0"/>
              <a:t> </a:t>
            </a:r>
            <a:r>
              <a:rPr lang="ru-RU" sz="1600" dirty="0" err="1" smtClean="0"/>
              <a:t>шамамен</a:t>
            </a:r>
            <a:r>
              <a:rPr lang="ru-RU" sz="1600" dirty="0" smtClean="0"/>
              <a:t> 1050 </a:t>
            </a:r>
            <a:r>
              <a:rPr lang="ru-RU" sz="1600" dirty="0" err="1" smtClean="0"/>
              <a:t>шақырым</a:t>
            </a:r>
            <a:r>
              <a:rPr lang="ru-RU" sz="1600" dirty="0" smtClean="0"/>
              <a:t>,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Федерациясымен</a:t>
            </a:r>
            <a:r>
              <a:rPr lang="ru-RU" sz="1600" dirty="0" smtClean="0"/>
              <a:t> – 7,5 </a:t>
            </a:r>
            <a:r>
              <a:rPr lang="ru-RU" sz="1600" dirty="0" err="1" smtClean="0"/>
              <a:t>мыңнан астам</a:t>
            </a:r>
            <a:r>
              <a:rPr lang="ru-RU" sz="1600" dirty="0" smtClean="0"/>
              <a:t> </a:t>
            </a:r>
            <a:r>
              <a:rPr lang="ru-RU" sz="1600" dirty="0" err="1" smtClean="0"/>
              <a:t>шақырым Туркменстанмен</a:t>
            </a:r>
            <a:r>
              <a:rPr lang="ru-RU" sz="1600" dirty="0" smtClean="0"/>
              <a:t> – 400 </a:t>
            </a:r>
            <a:r>
              <a:rPr lang="ru-RU" sz="1600" dirty="0" err="1" smtClean="0"/>
              <a:t>шақырым</a:t>
            </a:r>
            <a:r>
              <a:rPr lang="ru-RU" sz="1600" dirty="0" smtClean="0"/>
              <a:t>, </a:t>
            </a:r>
            <a:r>
              <a:rPr lang="ru-RU" sz="1600" dirty="0" err="1" smtClean="0"/>
              <a:t>Өзбекстанмен </a:t>
            </a:r>
            <a:r>
              <a:rPr lang="ru-RU" sz="1600" dirty="0" smtClean="0"/>
              <a:t>– 1660 </a:t>
            </a:r>
            <a:r>
              <a:rPr lang="ru-RU" sz="1600" dirty="0" err="1" smtClean="0"/>
              <a:t>шақырым</a:t>
            </a:r>
            <a:r>
              <a:rPr lang="ru-RU" sz="1600" dirty="0" smtClean="0"/>
              <a:t>. </a:t>
            </a:r>
            <a:r>
              <a:rPr lang="ru-RU" sz="1600" dirty="0" err="1" smtClean="0"/>
              <a:t>Ресеймен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делимитациялау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 </a:t>
            </a:r>
            <a:r>
              <a:rPr lang="ru-RU" sz="1600" dirty="0" smtClean="0"/>
              <a:t>1998 </a:t>
            </a:r>
            <a:r>
              <a:rPr lang="ru-RU" sz="1600" dirty="0" err="1" smtClean="0"/>
              <a:t>жылғы </a:t>
            </a:r>
            <a:r>
              <a:rPr lang="ru-RU" sz="1600" dirty="0" smtClean="0"/>
              <a:t>6 </a:t>
            </a:r>
            <a:r>
              <a:rPr lang="ru-RU" sz="1600" dirty="0" err="1" smtClean="0"/>
              <a:t>шілдеде</a:t>
            </a:r>
            <a:r>
              <a:rPr lang="ru-RU" sz="1600" dirty="0" smtClean="0"/>
              <a:t>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басшыларының бірлескен</a:t>
            </a:r>
            <a:r>
              <a:rPr lang="ru-RU" sz="1600" dirty="0" smtClean="0"/>
              <a:t> </a:t>
            </a:r>
            <a:r>
              <a:rPr lang="ru-RU" sz="1600" dirty="0" err="1" smtClean="0"/>
              <a:t>мәлімдемесінен және 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жылғы </a:t>
            </a:r>
            <a:r>
              <a:rPr lang="ru-RU" sz="1600" dirty="0" smtClean="0"/>
              <a:t>12 </a:t>
            </a:r>
            <a:r>
              <a:rPr lang="ru-RU" sz="1600" dirty="0" err="1" smtClean="0"/>
              <a:t>желтоқсандағы 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делимитациял</a:t>
            </a:r>
            <a:r>
              <a:rPr lang="ru-RU" sz="1600" dirty="0" smtClean="0"/>
              <a:t> </a:t>
            </a:r>
            <a:r>
              <a:rPr lang="ru-RU" sz="1600" dirty="0" err="1" smtClean="0"/>
              <a:t>жөніндегі хаттамадан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Алты</a:t>
            </a:r>
            <a:r>
              <a:rPr lang="ru-RU" sz="1600" dirty="0" smtClean="0"/>
              <a:t> </a:t>
            </a:r>
            <a:r>
              <a:rPr lang="ru-RU" sz="1600" dirty="0" err="1" smtClean="0"/>
              <a:t>жыл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аралығындағы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құжаттарды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әзірлеумен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тыңғылықты</a:t>
            </a:r>
            <a:r>
              <a:rPr lang="ru-RU" sz="1600" dirty="0" smtClean="0"/>
              <a:t> </a:t>
            </a:r>
            <a:r>
              <a:rPr lang="ru-RU" sz="1600" dirty="0" err="1" smtClean="0"/>
              <a:t>айналысқан</a:t>
            </a:r>
            <a:r>
              <a:rPr lang="ru-RU" sz="1600" dirty="0" smtClean="0"/>
              <a:t> </a:t>
            </a:r>
            <a:r>
              <a:rPr lang="ru-RU" sz="1600" dirty="0" err="1" smtClean="0"/>
              <a:t>сарапшылар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сызықтың</a:t>
            </a:r>
            <a:r>
              <a:rPr lang="ru-RU" sz="1600" dirty="0" smtClean="0"/>
              <a:t> </a:t>
            </a:r>
            <a:r>
              <a:rPr lang="ru-RU" sz="1600" dirty="0" err="1" smtClean="0"/>
              <a:t>барлық</a:t>
            </a:r>
            <a:r>
              <a:rPr lang="ru-RU" sz="1600" dirty="0" smtClean="0"/>
              <a:t> </a:t>
            </a:r>
            <a:r>
              <a:rPr lang="ru-RU" sz="1600" dirty="0" err="1" smtClean="0"/>
              <a:t>нүктелері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ортақ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келісімге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Президенті</a:t>
            </a:r>
            <a:r>
              <a:rPr lang="ru-RU" sz="1600" dirty="0" smtClean="0"/>
              <a:t> </a:t>
            </a:r>
            <a:r>
              <a:rPr lang="ru-RU" sz="1600" dirty="0" err="1" smtClean="0"/>
              <a:t>Н.Ә.Назарбаев</a:t>
            </a:r>
            <a:r>
              <a:rPr lang="ru-RU" sz="1600" dirty="0" smtClean="0"/>
              <a:t> пен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президенті</a:t>
            </a:r>
            <a:r>
              <a:rPr lang="ru-RU" sz="1600" dirty="0" smtClean="0"/>
              <a:t> </a:t>
            </a:r>
            <a:r>
              <a:rPr lang="ru-RU" sz="1600" dirty="0" err="1" smtClean="0"/>
              <a:t>В.Путин</a:t>
            </a:r>
            <a:r>
              <a:rPr lang="ru-RU" sz="1600" dirty="0" smtClean="0"/>
              <a:t> 2005 </a:t>
            </a:r>
            <a:r>
              <a:rPr lang="ru-RU" sz="1600" dirty="0" err="1" smtClean="0"/>
              <a:t>жылғы</a:t>
            </a:r>
            <a:r>
              <a:rPr lang="ru-RU" sz="1600" dirty="0" smtClean="0"/>
              <a:t> 18 </a:t>
            </a:r>
            <a:r>
              <a:rPr lang="ru-RU" sz="1600" dirty="0" err="1" smtClean="0"/>
              <a:t>қаңтарда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Қазақстан-Ресей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шекарасы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шартқа</a:t>
            </a:r>
            <a:r>
              <a:rPr lang="ru-RU" sz="1600" dirty="0" smtClean="0"/>
              <a:t> </a:t>
            </a:r>
            <a:r>
              <a:rPr lang="ru-RU" sz="1600" dirty="0" err="1" smtClean="0"/>
              <a:t>қол</a:t>
            </a:r>
            <a:r>
              <a:rPr lang="ru-RU" sz="1600" dirty="0" smtClean="0"/>
              <a:t> </a:t>
            </a:r>
            <a:r>
              <a:rPr lang="ru-RU" sz="1600" dirty="0" err="1" smtClean="0"/>
              <a:t>қойды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Шын</a:t>
            </a:r>
            <a:r>
              <a:rPr lang="ru-RU" sz="1600" dirty="0" smtClean="0"/>
              <a:t> </a:t>
            </a:r>
            <a:r>
              <a:rPr lang="ru-RU" sz="1600" dirty="0" err="1" smtClean="0"/>
              <a:t>мәнінде</a:t>
            </a:r>
            <a:r>
              <a:rPr lang="ru-RU" sz="1600" dirty="0" smtClean="0"/>
              <a:t>, </a:t>
            </a:r>
            <a:r>
              <a:rPr lang="ru-RU" sz="1600" dirty="0" err="1" smtClean="0"/>
              <a:t>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бағалауға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болатын</a:t>
            </a:r>
            <a:r>
              <a:rPr lang="ru-RU" sz="1600" dirty="0" smtClean="0"/>
              <a:t> осы </a:t>
            </a:r>
            <a:r>
              <a:rPr lang="ru-RU" sz="1600" dirty="0" err="1" smtClean="0"/>
              <a:t>құжат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үшін</a:t>
            </a:r>
            <a:r>
              <a:rPr lang="ru-RU" sz="1600" dirty="0" smtClean="0"/>
              <a:t> де </a:t>
            </a:r>
            <a:r>
              <a:rPr lang="ru-RU" sz="1600" dirty="0" err="1" smtClean="0"/>
              <a:t>айрықша</a:t>
            </a:r>
            <a:r>
              <a:rPr lang="ru-RU" sz="1600" dirty="0" smtClean="0"/>
              <a:t> </a:t>
            </a:r>
            <a:r>
              <a:rPr lang="ru-RU" sz="1600" dirty="0" err="1" smtClean="0"/>
              <a:t>маңызы</a:t>
            </a:r>
            <a:r>
              <a:rPr lang="ru-RU" sz="1600" dirty="0" smtClean="0"/>
              <a:t> бар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</a:t>
            </a:r>
            <a:r>
              <a:rPr lang="ru-RU" sz="1600" dirty="0" smtClean="0"/>
              <a:t> </a:t>
            </a:r>
            <a:r>
              <a:rPr lang="ru-RU" sz="1600" dirty="0" err="1" smtClean="0"/>
              <a:t>халықаралық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нормаларға</a:t>
            </a:r>
            <a:r>
              <a:rPr lang="ru-RU" sz="1600" dirty="0" smtClean="0"/>
              <a:t> </a:t>
            </a:r>
            <a:r>
              <a:rPr lang="ru-RU" sz="1600" dirty="0" err="1" smtClean="0"/>
              <a:t>сәйкес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шешімін</a:t>
            </a:r>
            <a:r>
              <a:rPr lang="ru-RU" sz="1600" dirty="0" smtClean="0"/>
              <a:t> </a:t>
            </a:r>
            <a:r>
              <a:rPr lang="ru-RU" sz="1600" dirty="0" err="1" smtClean="0"/>
              <a:t>тапты</a:t>
            </a:r>
            <a:r>
              <a:rPr lang="ru-RU" sz="1600" dirty="0" smtClean="0"/>
              <a:t>. </a:t>
            </a:r>
            <a:r>
              <a:rPr lang="ru-RU" sz="1600" dirty="0" err="1" smtClean="0"/>
              <a:t>Елбасы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ат</a:t>
            </a:r>
            <a:r>
              <a:rPr lang="ru-RU" sz="1600" dirty="0" smtClean="0"/>
              <a:t> </a:t>
            </a:r>
            <a:r>
              <a:rPr lang="ru-RU" sz="1600" dirty="0" err="1" smtClean="0"/>
              <a:t>өткендей</a:t>
            </a:r>
            <a:r>
              <a:rPr lang="ru-RU" sz="1600" dirty="0" smtClean="0"/>
              <a:t>, “</a:t>
            </a:r>
            <a:r>
              <a:rPr lang="ru-RU" sz="1600" dirty="0" err="1" smtClean="0"/>
              <a:t>қадым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замандардан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қазақ-орыс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елдері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арасында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рет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заңды</a:t>
            </a:r>
            <a:r>
              <a:rPr lang="ru-RU" sz="1600" dirty="0" smtClean="0"/>
              <a:t> </a:t>
            </a:r>
            <a:r>
              <a:rPr lang="ru-RU" sz="1600" dirty="0" err="1" smtClean="0"/>
              <a:t>түрде</a:t>
            </a:r>
            <a:r>
              <a:rPr lang="ru-RU" sz="1600" dirty="0" smtClean="0"/>
              <a:t> </a:t>
            </a:r>
            <a:r>
              <a:rPr lang="ru-RU" sz="1600" dirty="0" err="1" smtClean="0"/>
              <a:t>тартылып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отыр</a:t>
            </a:r>
            <a:r>
              <a:rPr lang="ru-RU" sz="1600" dirty="0" smtClean="0"/>
              <a:t>”. </a:t>
            </a:r>
            <a:r>
              <a:rPr lang="ru-RU" sz="1600" dirty="0" err="1" smtClean="0"/>
              <a:t>Әлемдегі жерүстілік ең ұзын саналатын</a:t>
            </a:r>
            <a:r>
              <a:rPr lang="ru-RU" sz="1600" dirty="0" smtClean="0"/>
              <a:t>, </a:t>
            </a:r>
            <a:r>
              <a:rPr lang="ru-RU" sz="1600" dirty="0" err="1" smtClean="0"/>
              <a:t>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аралығы </a:t>
            </a:r>
            <a:r>
              <a:rPr lang="ru-RU" sz="1600" dirty="0" smtClean="0"/>
              <a:t>7591 </a:t>
            </a:r>
            <a:r>
              <a:rPr lang="ru-RU" sz="1600" dirty="0" err="1" smtClean="0"/>
              <a:t>шақырым құрайтын бұл 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сызықтары белгіленіп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мойындалып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арасында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мызғымас достықтың сенімді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кепілі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бағаланды</a:t>
            </a:r>
            <a:r>
              <a:rPr lang="ru-RU" sz="1600" dirty="0" smtClean="0"/>
              <a:t>.</a:t>
            </a:r>
          </a:p>
          <a:p>
            <a:pPr marL="0" indent="0" algn="just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kk-KZ" sz="1800" dirty="0" smtClean="0"/>
              <a:t>7 бет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760640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600" dirty="0" err="1" smtClean="0"/>
              <a:t>Қазақстан тәуелсіздік алғаннан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Қытаймен арадағы шекараны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заңдастыруға кірісті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Өзара түсіністік </a:t>
            </a:r>
            <a:r>
              <a:rPr lang="ru-RU" sz="1600" dirty="0" smtClean="0"/>
              <a:t>пен </a:t>
            </a:r>
            <a:r>
              <a:rPr lang="ru-RU" sz="1600" dirty="0" err="1" smtClean="0"/>
              <a:t>мүдделілік бұрын-соңды болмаған табысқа қол жеткізді</a:t>
            </a:r>
            <a:r>
              <a:rPr lang="ru-RU" sz="1600" dirty="0" smtClean="0"/>
              <a:t>. 1994 </a:t>
            </a:r>
            <a:r>
              <a:rPr lang="ru-RU" sz="1600" dirty="0" err="1" smtClean="0"/>
              <a:t>жылдың сәуір айында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Қазақстан Президенті</a:t>
            </a:r>
            <a:r>
              <a:rPr lang="ru-RU" sz="1600" dirty="0" smtClean="0"/>
              <a:t> Н.Назарбаев пен ҚХР </a:t>
            </a:r>
            <a:r>
              <a:rPr lang="ru-RU" sz="1600" dirty="0" err="1" smtClean="0"/>
              <a:t>Премьер-министрі</a:t>
            </a:r>
            <a:r>
              <a:rPr lang="ru-RU" sz="1600" dirty="0" smtClean="0"/>
              <a:t> Ли </a:t>
            </a:r>
            <a:r>
              <a:rPr lang="ru-RU" sz="1600" dirty="0" err="1" smtClean="0"/>
              <a:t>Пэн</a:t>
            </a:r>
            <a:r>
              <a:rPr lang="ru-RU" sz="1600" dirty="0" smtClean="0"/>
              <a:t> </a:t>
            </a:r>
            <a:r>
              <a:rPr lang="ru-RU" sz="1600" dirty="0" err="1" smtClean="0"/>
              <a:t>екі</a:t>
            </a:r>
            <a:r>
              <a:rPr lang="ru-RU" sz="1600" dirty="0" smtClean="0"/>
              <a:t> ел </a:t>
            </a:r>
            <a:r>
              <a:rPr lang="ru-RU" sz="1600" dirty="0" err="1" smtClean="0"/>
              <a:t>арасындағы 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сызығын заңдастырып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белгілеу</a:t>
            </a:r>
            <a:r>
              <a:rPr lang="ru-RU" sz="1600" dirty="0" smtClean="0"/>
              <a:t> (делимитация) </a:t>
            </a:r>
            <a:r>
              <a:rPr lang="ru-RU" sz="1600" dirty="0" err="1" smtClean="0"/>
              <a:t>жөніндегі келісім-шартқа қол қойды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Жалпы</a:t>
            </a:r>
            <a:r>
              <a:rPr lang="ru-RU" sz="1600" dirty="0" smtClean="0"/>
              <a:t> </a:t>
            </a:r>
            <a:r>
              <a:rPr lang="ru-RU" sz="1600" dirty="0" err="1" smtClean="0"/>
              <a:t>ұзындығы </a:t>
            </a:r>
            <a:r>
              <a:rPr lang="ru-RU" sz="1600" dirty="0" smtClean="0"/>
              <a:t>1718 </a:t>
            </a:r>
            <a:r>
              <a:rPr lang="ru-RU" sz="1600" dirty="0" err="1" smtClean="0"/>
              <a:t>шақырымға созылып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жатқан желінің екі</a:t>
            </a:r>
            <a:r>
              <a:rPr lang="ru-RU" sz="1600" dirty="0" smtClean="0"/>
              <a:t> </a:t>
            </a:r>
            <a:r>
              <a:rPr lang="ru-RU" sz="1600" dirty="0" err="1" smtClean="0"/>
              <a:t>шағын учаскесінен</a:t>
            </a:r>
            <a:r>
              <a:rPr lang="ru-RU" sz="1600" dirty="0" smtClean="0"/>
              <a:t> (</a:t>
            </a:r>
            <a:r>
              <a:rPr lang="ru-RU" sz="1600" dirty="0" err="1" smtClean="0"/>
              <a:t>бұрынғы Талдықорған және </a:t>
            </a:r>
            <a:r>
              <a:rPr lang="ru-RU" sz="1600" dirty="0" smtClean="0"/>
              <a:t>Семей </a:t>
            </a:r>
            <a:r>
              <a:rPr lang="ru-RU" sz="1600" dirty="0" err="1" smtClean="0"/>
              <a:t>облыстарындағы</a:t>
            </a:r>
            <a:r>
              <a:rPr lang="ru-RU" sz="1600" dirty="0" smtClean="0"/>
              <a:t>) </a:t>
            </a:r>
            <a:r>
              <a:rPr lang="ru-RU" sz="1600" dirty="0" err="1" smtClean="0"/>
              <a:t>басқасы түгел заң жолымен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бекітілді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Келесі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кезектегі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мәселелерді шешу</a:t>
            </a:r>
            <a:r>
              <a:rPr lang="ru-RU" sz="1600" dirty="0" smtClean="0"/>
              <a:t> </a:t>
            </a:r>
            <a:r>
              <a:rPr lang="ru-RU" sz="1600" dirty="0" err="1" smtClean="0"/>
              <a:t>үшін делимитациялық </a:t>
            </a:r>
            <a:r>
              <a:rPr lang="ru-RU" sz="1600" dirty="0" smtClean="0"/>
              <a:t>комиссия </a:t>
            </a:r>
            <a:r>
              <a:rPr lang="ru-RU" sz="1600" dirty="0" err="1" smtClean="0"/>
              <a:t>құрылды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Жоғары дәрежелі кездесу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мәселелерін толық реттеуге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қатысты келіссөздерді 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жалғастыру жөнінде уағдаластыққа қол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бағытта </a:t>
            </a:r>
            <a:r>
              <a:rPr lang="ru-RU" sz="1600" dirty="0" smtClean="0"/>
              <a:t>1996-1998 </a:t>
            </a:r>
            <a:r>
              <a:rPr lang="ru-RU" sz="1600" dirty="0" err="1" smtClean="0"/>
              <a:t>жж</a:t>
            </a:r>
            <a:r>
              <a:rPr lang="ru-RU" sz="1600" dirty="0" smtClean="0"/>
              <a:t>. </a:t>
            </a:r>
            <a:r>
              <a:rPr lang="ru-RU" sz="1600" dirty="0" err="1" smtClean="0"/>
              <a:t>үш арнайы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келісім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Соның нәтижесінде </a:t>
            </a:r>
            <a:r>
              <a:rPr lang="ru-RU" sz="1600" dirty="0" smtClean="0"/>
              <a:t>1999 ж. </a:t>
            </a:r>
            <a:r>
              <a:rPr lang="ru-RU" sz="1600" dirty="0" err="1" smtClean="0"/>
              <a:t>қарашада Цзянь-Цземинь</a:t>
            </a:r>
            <a:r>
              <a:rPr lang="ru-RU" sz="1600" dirty="0" smtClean="0"/>
              <a:t> мен Н.Назарбаев </a:t>
            </a:r>
            <a:r>
              <a:rPr lang="ru-RU" sz="1600" dirty="0" err="1" smtClean="0"/>
              <a:t>шекаралық мәселелердің толық үйлестірілуі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арнайы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коммюникеге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қол қойылды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Сөйтіп, Қытаймен шекараны</a:t>
            </a:r>
            <a:r>
              <a:rPr lang="ru-RU" sz="1600" dirty="0" smtClean="0"/>
              <a:t> </a:t>
            </a:r>
            <a:r>
              <a:rPr lang="ru-RU" sz="1600" dirty="0" err="1" smtClean="0"/>
              <a:t>межелеу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негізінен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аяқталды.</a:t>
            </a:r>
            <a:r>
              <a:rPr lang="ru-RU" sz="1600" dirty="0" smtClean="0"/>
              <a:t> 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қатар, Қазақстан бұл жылдары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өзінің жақын көршілері </a:t>
            </a:r>
            <a:r>
              <a:rPr lang="ru-RU" sz="1600" dirty="0" smtClean="0"/>
              <a:t>- </a:t>
            </a:r>
            <a:r>
              <a:rPr lang="ru-RU" sz="1600" dirty="0" err="1" smtClean="0"/>
              <a:t>Қырғызстанмен, Өзбекстанмен және Түркменстанмен арадағы 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мәселелерін іс</a:t>
            </a:r>
            <a:r>
              <a:rPr lang="ru-RU" sz="1600" dirty="0" smtClean="0"/>
              <a:t> </a:t>
            </a:r>
            <a:r>
              <a:rPr lang="ru-RU" sz="1600" dirty="0" err="1" smtClean="0"/>
              <a:t>жүзінде түпкілікті реттеуге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қол жеткізді</a:t>
            </a:r>
            <a:r>
              <a:rPr lang="ru-RU" sz="1600" dirty="0" smtClean="0"/>
              <a:t>. </a:t>
            </a:r>
            <a:r>
              <a:rPr lang="ru-RU" sz="1600" dirty="0" err="1" smtClean="0"/>
              <a:t>Шекара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мәселесін </a:t>
            </a:r>
            <a:r>
              <a:rPr lang="ru-RU" sz="1600" dirty="0" smtClean="0"/>
              <a:t>Азия </a:t>
            </a:r>
            <a:r>
              <a:rPr lang="ru-RU" sz="1600" dirty="0" err="1" smtClean="0"/>
              <a:t>елдерінде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тұрақты шешуде</a:t>
            </a:r>
            <a:r>
              <a:rPr lang="ru-RU" sz="1600" dirty="0" smtClean="0"/>
              <a:t> Шанхай </a:t>
            </a:r>
            <a:r>
              <a:rPr lang="ru-RU" sz="1600" dirty="0" err="1" smtClean="0"/>
              <a:t>ынтымақтастық ұйымы </a:t>
            </a:r>
            <a:r>
              <a:rPr lang="ru-RU" sz="1600" dirty="0" smtClean="0"/>
              <a:t>(ШЫҰ) </a:t>
            </a:r>
            <a:r>
              <a:rPr lang="ru-RU" sz="1600" dirty="0" err="1" smtClean="0"/>
              <a:t>маңызды рөл атқарады.</a:t>
            </a:r>
            <a:r>
              <a:rPr lang="ru-RU" sz="1600" dirty="0" smtClean="0"/>
              <a:t> 1996 </a:t>
            </a:r>
            <a:r>
              <a:rPr lang="ru-RU" sz="1600" dirty="0" err="1" smtClean="0"/>
              <a:t>жылғы сәуірде Шанхайдағы кездесу</a:t>
            </a:r>
            <a:r>
              <a:rPr lang="ru-RU" sz="1600" dirty="0" smtClean="0"/>
              <a:t> </a:t>
            </a:r>
            <a:r>
              <a:rPr lang="ru-RU" sz="1600" dirty="0" err="1" smtClean="0"/>
              <a:t>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, </a:t>
            </a:r>
            <a:r>
              <a:rPr lang="ru-RU" sz="1600" dirty="0" err="1" smtClean="0"/>
              <a:t>Қытай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</a:t>
            </a:r>
            <a:r>
              <a:rPr lang="ru-RU" sz="1600" dirty="0" smtClean="0"/>
              <a:t>, </a:t>
            </a:r>
            <a:r>
              <a:rPr lang="ru-RU" sz="1600" dirty="0" err="1" smtClean="0"/>
              <a:t>Тәжікстан</a:t>
            </a:r>
            <a:r>
              <a:rPr lang="ru-RU" sz="1600" dirty="0" smtClean="0"/>
              <a:t>, </a:t>
            </a:r>
            <a:r>
              <a:rPr lang="ru-RU" sz="1600" dirty="0" err="1" smtClean="0"/>
              <a:t>Қырғызстан басшылары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шекараларды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бұзбау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олардың арасындағы бейтарап</a:t>
            </a:r>
            <a:r>
              <a:rPr lang="ru-RU" sz="1600" dirty="0" smtClean="0"/>
              <a:t> </a:t>
            </a:r>
            <a:r>
              <a:rPr lang="ru-RU" sz="1600" dirty="0" err="1" smtClean="0"/>
              <a:t>аймақтық қашықтықты </a:t>
            </a:r>
            <a:r>
              <a:rPr lang="ru-RU" sz="1600" dirty="0" smtClean="0"/>
              <a:t>100 </a:t>
            </a:r>
            <a:r>
              <a:rPr lang="ru-RU" sz="1600" dirty="0" err="1" smtClean="0"/>
              <a:t>шақырымға дейін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жеткізу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келісіміне</a:t>
            </a:r>
            <a:r>
              <a:rPr lang="ru-RU" sz="1600" dirty="0" smtClean="0"/>
              <a:t> </a:t>
            </a:r>
            <a:r>
              <a:rPr lang="ru-RU" sz="1600" dirty="0" err="1" smtClean="0"/>
              <a:t>қол қойылды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бұл келісімге</a:t>
            </a:r>
            <a:r>
              <a:rPr lang="ru-RU" sz="1600" dirty="0" smtClean="0"/>
              <a:t> </a:t>
            </a:r>
            <a:r>
              <a:rPr lang="ru-RU" sz="1600" dirty="0" err="1" smtClean="0"/>
              <a:t>Өзбекстан қосылды.</a:t>
            </a:r>
            <a:r>
              <a:rPr lang="ru-RU" sz="1600" dirty="0" smtClean="0"/>
              <a:t> “Шанхай </a:t>
            </a:r>
            <a:r>
              <a:rPr lang="ru-RU" sz="1600" dirty="0" err="1" smtClean="0"/>
              <a:t>келісімі</a:t>
            </a:r>
            <a:r>
              <a:rPr lang="ru-RU" sz="1600" dirty="0" smtClean="0"/>
              <a:t>” </a:t>
            </a:r>
            <a:r>
              <a:rPr lang="ru-RU" sz="1600" dirty="0" err="1" smtClean="0"/>
              <a:t>негізінде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алты</a:t>
            </a:r>
            <a:r>
              <a:rPr lang="ru-RU" sz="1600" dirty="0" smtClean="0"/>
              <a:t> ел </a:t>
            </a:r>
            <a:r>
              <a:rPr lang="ru-RU" sz="1600" dirty="0" err="1" smtClean="0"/>
              <a:t>басшыларының жыл</a:t>
            </a:r>
            <a:r>
              <a:rPr lang="ru-RU" sz="1600" dirty="0" smtClean="0"/>
              <a:t> </a:t>
            </a:r>
            <a:r>
              <a:rPr lang="ru-RU" sz="1600" dirty="0" err="1" smtClean="0"/>
              <a:t>сайынғы кездесуі</a:t>
            </a:r>
            <a:r>
              <a:rPr lang="ru-RU" sz="1600" dirty="0" smtClean="0"/>
              <a:t> 1997 ж. </a:t>
            </a:r>
            <a:r>
              <a:rPr lang="ru-RU" sz="1600" dirty="0" err="1" smtClean="0"/>
              <a:t>Мәскеуде, </a:t>
            </a:r>
            <a:r>
              <a:rPr lang="ru-RU" sz="1600" dirty="0" smtClean="0"/>
              <a:t>1998 ж. </a:t>
            </a:r>
            <a:r>
              <a:rPr lang="ru-RU" sz="1600" dirty="0" err="1" smtClean="0"/>
              <a:t>Алматыда</a:t>
            </a:r>
            <a:r>
              <a:rPr lang="ru-RU" sz="1600" dirty="0" smtClean="0"/>
              <a:t>, 1999 ж. </a:t>
            </a:r>
            <a:r>
              <a:rPr lang="ru-RU" sz="1600" dirty="0" err="1" smtClean="0"/>
              <a:t>Бішкек</a:t>
            </a:r>
            <a:r>
              <a:rPr lang="ru-RU" sz="1600" dirty="0" smtClean="0"/>
              <a:t>, 2000 ж. Душанбе, 2001 ж. </a:t>
            </a:r>
            <a:r>
              <a:rPr lang="ru-RU" sz="1600" dirty="0" err="1" smtClean="0"/>
              <a:t>Алматыда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өтті.</a:t>
            </a:r>
            <a:r>
              <a:rPr lang="ru-RU" sz="1600" dirty="0" smtClean="0"/>
              <a:t> </a:t>
            </a:r>
            <a:r>
              <a:rPr lang="ru-RU" sz="1600" dirty="0" err="1" smtClean="0"/>
              <a:t>Онда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аймақтық қауіпсіздік </a:t>
            </a:r>
            <a:r>
              <a:rPr lang="ru-RU" sz="1600" dirty="0" smtClean="0"/>
              <a:t>пен </a:t>
            </a:r>
            <a:r>
              <a:rPr lang="ru-RU" sz="1600" dirty="0" err="1" smtClean="0"/>
              <a:t>ынтымақтастықты нығайту мәселелері жан-жақты талқыланып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осының нәтижесінде Декларациялар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қабылданды</a:t>
            </a:r>
            <a:r>
              <a:rPr lang="ru-RU" sz="1600" dirty="0" smtClean="0"/>
              <a:t>. 2002 </a:t>
            </a:r>
            <a:r>
              <a:rPr lang="ru-RU" sz="1600" dirty="0" err="1" smtClean="0"/>
              <a:t>жылғы маусымда</a:t>
            </a:r>
            <a:r>
              <a:rPr lang="ru-RU" sz="1600" dirty="0" smtClean="0"/>
              <a:t> Шанхай </a:t>
            </a:r>
            <a:r>
              <a:rPr lang="ru-RU" sz="1600" dirty="0" err="1" smtClean="0"/>
              <a:t>ынтымақтастық ұйымының кезекті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саммиті</a:t>
            </a:r>
            <a:r>
              <a:rPr lang="ru-RU" sz="1600" dirty="0" smtClean="0"/>
              <a:t> Санкт-Петербург </a:t>
            </a:r>
            <a:r>
              <a:rPr lang="ru-RU" sz="1600" dirty="0" err="1" smtClean="0"/>
              <a:t>қаласында 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өтті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жұмысында </a:t>
            </a:r>
            <a:r>
              <a:rPr lang="ru-RU" sz="1600" dirty="0" smtClean="0"/>
              <a:t>ШЫҰ </a:t>
            </a:r>
            <a:r>
              <a:rPr lang="ru-RU" sz="1600" dirty="0" err="1" smtClean="0"/>
              <a:t>құрылымын орнықтыру іс</a:t>
            </a:r>
            <a:r>
              <a:rPr lang="ru-RU" sz="1600" dirty="0" smtClean="0"/>
              <a:t> </a:t>
            </a:r>
            <a:r>
              <a:rPr lang="ru-RU" sz="1600" dirty="0" err="1" smtClean="0"/>
              <a:t>жүзінде көрініс тапты</a:t>
            </a:r>
            <a:r>
              <a:rPr lang="ru-RU" sz="1600" dirty="0" smtClean="0"/>
              <a:t>.</a:t>
            </a:r>
          </a:p>
          <a:p>
            <a:pPr marL="0" indent="0"/>
            <a:endParaRPr lang="ru-RU" sz="1600" dirty="0" smtClean="0"/>
          </a:p>
          <a:p>
            <a:pPr algn="just"/>
            <a:endParaRPr lang="ru-RU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8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760640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1600" dirty="0" smtClean="0"/>
              <a:t>ШЫҰ-</a:t>
            </a:r>
            <a:r>
              <a:rPr lang="ru-RU" sz="1600" dirty="0" err="1" smtClean="0"/>
              <a:t>ның</a:t>
            </a:r>
            <a:r>
              <a:rPr lang="ru-RU" sz="1600" dirty="0" smtClean="0"/>
              <a:t> Секретариаты </a:t>
            </a:r>
            <a:r>
              <a:rPr lang="ru-RU" sz="1600" dirty="0" err="1" smtClean="0"/>
              <a:t>Пекинде</a:t>
            </a:r>
            <a:r>
              <a:rPr lang="ru-RU" sz="1600" dirty="0" smtClean="0"/>
              <a:t>, ал </a:t>
            </a:r>
            <a:r>
              <a:rPr lang="ru-RU" sz="1600" dirty="0" err="1" smtClean="0"/>
              <a:t>Аймақтық</a:t>
            </a:r>
            <a:r>
              <a:rPr lang="ru-RU" sz="1600" dirty="0" smtClean="0"/>
              <a:t> </a:t>
            </a:r>
            <a:r>
              <a:rPr lang="ru-RU" sz="1600" dirty="0" err="1" smtClean="0"/>
              <a:t>терроризмге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қарсы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құрылымның</a:t>
            </a:r>
            <a:r>
              <a:rPr lang="ru-RU" sz="1600" dirty="0" smtClean="0"/>
              <a:t> штаб </a:t>
            </a:r>
            <a:r>
              <a:rPr lang="ru-RU" sz="1600" dirty="0" err="1" smtClean="0"/>
              <a:t>пәтері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Бішкекте</a:t>
            </a:r>
            <a:r>
              <a:rPr lang="ru-RU" sz="1600" dirty="0" smtClean="0"/>
              <a:t> </a:t>
            </a:r>
            <a:r>
              <a:rPr lang="ru-RU" sz="1600" dirty="0" err="1" smtClean="0"/>
              <a:t>орналасатын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кездесуде</a:t>
            </a:r>
            <a:r>
              <a:rPr lang="ru-RU" sz="1600" dirty="0" smtClean="0"/>
              <a:t> 3 </a:t>
            </a:r>
            <a:r>
              <a:rPr lang="ru-RU" sz="1600" dirty="0" err="1" smtClean="0"/>
              <a:t>құжатқа </a:t>
            </a:r>
            <a:r>
              <a:rPr lang="ru-RU" sz="1600" dirty="0" smtClean="0"/>
              <a:t>– ШЫҰ </a:t>
            </a:r>
            <a:r>
              <a:rPr lang="ru-RU" sz="1600" dirty="0" err="1" smtClean="0"/>
              <a:t>Хартиясына</a:t>
            </a:r>
            <a:r>
              <a:rPr lang="ru-RU" sz="1600" dirty="0" smtClean="0"/>
              <a:t>, </a:t>
            </a:r>
            <a:r>
              <a:rPr lang="ru-RU" sz="1600" dirty="0" err="1" smtClean="0"/>
              <a:t>аймақтық терроризмге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қарсы құрылым жөніндегі Келісімге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ШЫҰ-ға қатысушы мемлекеттер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басшыларының Декларациясына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қол қойылды.</a:t>
            </a:r>
            <a:endParaRPr lang="ru-RU" sz="1600" dirty="0" smtClean="0"/>
          </a:p>
          <a:p>
            <a:pPr marL="0" indent="0" algn="just"/>
            <a:r>
              <a:rPr lang="ru-RU" sz="1600" dirty="0" err="1" smtClean="0"/>
              <a:t>Қазақстанның сыртқы саясатындағы басты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мақсат </a:t>
            </a:r>
            <a:r>
              <a:rPr lang="ru-RU" sz="1600" dirty="0" smtClean="0"/>
              <a:t>– </a:t>
            </a:r>
            <a:r>
              <a:rPr lang="ru-RU" sz="1600" dirty="0" err="1" smtClean="0"/>
              <a:t>бейбітшілік</a:t>
            </a:r>
            <a:r>
              <a:rPr lang="ru-RU" sz="1600" dirty="0" smtClean="0"/>
              <a:t>, </a:t>
            </a:r>
            <a:r>
              <a:rPr lang="ru-RU" sz="1600" dirty="0" err="1" smtClean="0"/>
              <a:t>соғысты болғызбау.</a:t>
            </a:r>
            <a:endParaRPr lang="ru-RU" sz="1600" dirty="0" smtClean="0"/>
          </a:p>
          <a:p>
            <a:pPr marL="0" indent="0" algn="just"/>
            <a:r>
              <a:rPr lang="ru-RU" sz="1600" dirty="0" smtClean="0"/>
              <a:t>1992 ж. БҰҰ Бас </a:t>
            </a:r>
            <a:r>
              <a:rPr lang="ru-RU" sz="1600" dirty="0" err="1" smtClean="0"/>
              <a:t>Ассамблеясының </a:t>
            </a:r>
            <a:r>
              <a:rPr lang="ru-RU" sz="1600" dirty="0" smtClean="0"/>
              <a:t>47 </a:t>
            </a:r>
            <a:r>
              <a:rPr lang="ru-RU" sz="1600" dirty="0" err="1" smtClean="0"/>
              <a:t>сессиясында</a:t>
            </a:r>
            <a:r>
              <a:rPr lang="ru-RU" sz="1600" dirty="0" smtClean="0"/>
              <a:t> Президент Н.Назарбаев </a:t>
            </a:r>
            <a:r>
              <a:rPr lang="ru-RU" sz="1600" dirty="0" err="1" smtClean="0"/>
              <a:t>Азияда</a:t>
            </a:r>
            <a:r>
              <a:rPr lang="ru-RU" sz="1600" dirty="0" smtClean="0"/>
              <a:t> </a:t>
            </a:r>
            <a:r>
              <a:rPr lang="ru-RU" sz="1600" dirty="0" err="1" smtClean="0"/>
              <a:t>өзара ынтымақ </a:t>
            </a:r>
            <a:r>
              <a:rPr lang="ru-RU" sz="1600" dirty="0" smtClean="0"/>
              <a:t>пен </a:t>
            </a:r>
            <a:r>
              <a:rPr lang="ru-RU" sz="1600" dirty="0" err="1" smtClean="0"/>
              <a:t>сенім</a:t>
            </a:r>
            <a:r>
              <a:rPr lang="ru-RU" sz="1600" dirty="0" smtClean="0"/>
              <a:t> </a:t>
            </a:r>
            <a:r>
              <a:rPr lang="ru-RU" sz="1600" dirty="0" err="1" smtClean="0"/>
              <a:t>шараларын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орнықтыру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мәселе көтерді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Оған сәйкес </a:t>
            </a:r>
            <a:r>
              <a:rPr lang="ru-RU" sz="1600" dirty="0" smtClean="0"/>
              <a:t>1993 ж. </a:t>
            </a:r>
            <a:r>
              <a:rPr lang="ru-RU" sz="1600" dirty="0" err="1" smtClean="0"/>
              <a:t>көктемде Алматыда</a:t>
            </a:r>
            <a:r>
              <a:rPr lang="ru-RU" sz="1600" dirty="0" smtClean="0"/>
              <a:t> осы </a:t>
            </a:r>
            <a:r>
              <a:rPr lang="ru-RU" sz="1600" dirty="0" err="1" smtClean="0"/>
              <a:t>мәселеге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шақырылған бірінші</a:t>
            </a:r>
            <a:r>
              <a:rPr lang="ru-RU" sz="1600" dirty="0" smtClean="0"/>
              <a:t> бас </a:t>
            </a:r>
            <a:r>
              <a:rPr lang="ru-RU" sz="1600" dirty="0" err="1" smtClean="0"/>
              <a:t>қосуға оннан</a:t>
            </a:r>
            <a:r>
              <a:rPr lang="ru-RU" sz="1600" dirty="0" smtClean="0"/>
              <a:t> аса </a:t>
            </a:r>
            <a:r>
              <a:rPr lang="ru-RU" sz="1600" dirty="0" err="1" smtClean="0"/>
              <a:t>мемлекеттен</a:t>
            </a:r>
            <a:r>
              <a:rPr lang="ru-RU" sz="1600" dirty="0" smtClean="0"/>
              <a:t> </a:t>
            </a:r>
            <a:r>
              <a:rPr lang="ru-RU" sz="1600" dirty="0" err="1" smtClean="0"/>
              <a:t>өкілдер келген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болса</a:t>
            </a:r>
            <a:r>
              <a:rPr lang="ru-RU" sz="1600" dirty="0" smtClean="0"/>
              <a:t>, </a:t>
            </a:r>
            <a:r>
              <a:rPr lang="ru-RU" sz="1600" dirty="0" err="1" smtClean="0"/>
              <a:t>сол</a:t>
            </a:r>
            <a:r>
              <a:rPr lang="ru-RU" sz="1600" dirty="0" smtClean="0"/>
              <a:t> </a:t>
            </a:r>
            <a:r>
              <a:rPr lang="ru-RU" sz="1600" dirty="0" err="1" smtClean="0"/>
              <a:t>жылғы тамыз</a:t>
            </a:r>
            <a:r>
              <a:rPr lang="ru-RU" sz="1600" dirty="0" smtClean="0"/>
              <a:t> </a:t>
            </a:r>
            <a:r>
              <a:rPr lang="ru-RU" sz="1600" dirty="0" err="1" smtClean="0"/>
              <a:t>айындағы кездесуге</a:t>
            </a:r>
            <a:r>
              <a:rPr lang="ru-RU" sz="1600" dirty="0" smtClean="0"/>
              <a:t> 17 </a:t>
            </a:r>
            <a:r>
              <a:rPr lang="ru-RU" sz="1600" dirty="0" err="1" smtClean="0"/>
              <a:t>елден</a:t>
            </a:r>
            <a:r>
              <a:rPr lang="ru-RU" sz="1600" dirty="0" smtClean="0"/>
              <a:t> </a:t>
            </a:r>
            <a:r>
              <a:rPr lang="ru-RU" sz="1600" dirty="0" err="1" smtClean="0"/>
              <a:t>сарапшылар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тобы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келді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 </a:t>
            </a:r>
            <a:r>
              <a:rPr lang="ru-RU" sz="1600" dirty="0" smtClean="0"/>
              <a:t>Хельсинки </a:t>
            </a:r>
            <a:r>
              <a:rPr lang="ru-RU" sz="1600" dirty="0" err="1" smtClean="0"/>
              <a:t>процесіне</a:t>
            </a:r>
            <a:r>
              <a:rPr lang="ru-RU" sz="1600" dirty="0" smtClean="0"/>
              <a:t> </a:t>
            </a:r>
            <a:r>
              <a:rPr lang="ru-RU" sz="1600" dirty="0" err="1" smtClean="0"/>
              <a:t>қосылып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Еуропадағы қауіпсіздік </a:t>
            </a:r>
            <a:r>
              <a:rPr lang="ru-RU" sz="1600" dirty="0" smtClean="0"/>
              <a:t>пен </a:t>
            </a:r>
            <a:r>
              <a:rPr lang="ru-RU" sz="1600" dirty="0" err="1" smtClean="0"/>
              <a:t>ынтымақтастық жөніндегі ұйымның жұмысына қатысты </a:t>
            </a:r>
            <a:r>
              <a:rPr lang="ru-RU" sz="1600" dirty="0" smtClean="0"/>
              <a:t>(1992 ж.). Ал 1996 ж. 31 </a:t>
            </a:r>
            <a:r>
              <a:rPr lang="ru-RU" sz="1600" dirty="0" err="1" smtClean="0"/>
              <a:t>қыркүйекте Қазақстан БҰҰ-ға мүше </a:t>
            </a:r>
            <a:r>
              <a:rPr lang="ru-RU" sz="1600" dirty="0" smtClean="0"/>
              <a:t>129 </a:t>
            </a:r>
            <a:r>
              <a:rPr lang="ru-RU" sz="1600" dirty="0" err="1" smtClean="0"/>
              <a:t>елдің қатарында ядролық қаруды таратпау</a:t>
            </a:r>
            <a:r>
              <a:rPr lang="ru-RU" sz="1600" dirty="0" smtClean="0"/>
              <a:t> </a:t>
            </a:r>
            <a:r>
              <a:rPr lang="ru-RU" sz="1600" dirty="0" err="1" smtClean="0"/>
              <a:t>жөніндегі шартқа қол қойды</a:t>
            </a:r>
            <a:r>
              <a:rPr lang="ru-RU" sz="1600" dirty="0" smtClean="0"/>
              <a:t>.</a:t>
            </a:r>
          </a:p>
          <a:p>
            <a:pPr marL="0" indent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1994-1995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ядролық державалар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АҚШ,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Ұлыбритания, Ресей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ҚХР мен Франция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Қазақстанға қауіпсіздіктің бірлескен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жан-жақты кепілдіктерін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Қазақстан саяси-әскери одақ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НАТО-мен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ынтымақтастыққа маңызды орын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ынтымақтастық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Бейбітшілік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үшін әріптестік” бағдарламасы аясында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еліміздің қарулы күштері үшін кадрлар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даярлауға қызмет 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тәуелсіздігі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шекарасының тұтастығын қорғау үшін өзінің жеке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Қарулы Күштерін құрудың зор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маңызы болды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Елбасының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1992 ж.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мамырдағы “Қазақстан Республикасының Қарулы Күштерін құру туралы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жарлығымен басталды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kk-KZ" sz="1600" dirty="0" smtClean="0"/>
              <a:t>9-бет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2000 ж. 10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ақпанда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1999-2005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жылдарға арналған жаңа әскери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доктрина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 ұлттық қауіпсіздік стратегиясы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құжаттарға сәйкес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армия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елдің ішкі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өнімінің бір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пайызынан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көлемде қаржыландырылатыны көзделді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Доктрина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Қазақстан жерінде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әскери аумақтық құрылымға көшіру жүзеге асырылып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елдің барлық аймағын қамтыған Оңтүстік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 Орталық әскери округтері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құрылды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Сөйтіп, біздің елімізде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қауіпсіздікті қамтамасыз ету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ең басты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мәселе болып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қала береді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1992 ж.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наурызда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Қазақстанның Біріккен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Ұлттар Ұйымына мүше болып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қабылдануы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үшін орасан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маңызы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оқиға болды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елімізге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халықаралық ұйымдарға мүше болып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кіруге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ашылды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айтқанда, Қазақстан негізгі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валюта-қаржы ұйымдарына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Халықаралық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Валюта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қорына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Дүниежүзілік қайта құру және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банкіне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Еуропа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Азия даму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банкіне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мүше болып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1997 ж.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Қазақстан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60-тан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астам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халықаралық ұйымдарға мүше болып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Нәтижесінде Қазақстанның  шет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елдермен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экономикалық байланыстары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арта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түсті, оған берілетін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инвестициялық қаржылардың көлемі артты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1992-1995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халықаралық қаржы институтының Қазақстанға бөлген қаржысының мөлшері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 млрд. АҚШ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долларынан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түсті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Тәуелсіздік алғалы бері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800-ге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жуық мемлекетаралық және үкіметаралық келісім-шарттарға қол қойылды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Қазақстанға тікелей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инвестиция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берушілердің тізімінің басында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АҚШ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Ұлыбритания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Италия, Канада, Нидерланды, Германия, ал Азия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аймағынан Қытай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Жапония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Индонезия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және Оңтүстік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Корея бар.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Қазақстан АҚШ-пен экономикалық </a:t>
            </a:r>
            <a:r>
              <a:rPr lang="ru-RU" sz="3600" dirty="0" err="1" smtClean="0"/>
              <a:t>қарым-қатынасқа ерекше</a:t>
            </a:r>
            <a:r>
              <a:rPr lang="ru-RU" sz="3600" dirty="0" smtClean="0"/>
              <a:t> </a:t>
            </a:r>
            <a:r>
              <a:rPr lang="ru-RU" sz="3600" dirty="0" err="1" smtClean="0"/>
              <a:t>көңіл бөледі.</a:t>
            </a:r>
            <a:r>
              <a:rPr lang="ru-RU" sz="3600" dirty="0" smtClean="0"/>
              <a:t> </a:t>
            </a:r>
            <a:r>
              <a:rPr lang="ru-RU" sz="3600" dirty="0" err="1" smtClean="0"/>
              <a:t>Американдық </a:t>
            </a:r>
            <a:r>
              <a:rPr lang="ru-RU" sz="3600" dirty="0" smtClean="0"/>
              <a:t>“Шеврон” </a:t>
            </a:r>
            <a:r>
              <a:rPr lang="ru-RU" sz="3600" dirty="0" err="1" smtClean="0"/>
              <a:t>компаниясымен</a:t>
            </a:r>
            <a:r>
              <a:rPr lang="ru-RU" sz="3600" dirty="0" smtClean="0"/>
              <a:t> </a:t>
            </a:r>
            <a:r>
              <a:rPr lang="ru-RU" sz="3600" dirty="0" err="1" smtClean="0"/>
              <a:t>Теңіз мұнай көздерін игеру</a:t>
            </a:r>
            <a:r>
              <a:rPr lang="ru-RU" sz="3600" dirty="0" smtClean="0"/>
              <a:t> </a:t>
            </a:r>
            <a:r>
              <a:rPr lang="ru-RU" sz="3600" dirty="0" err="1" smtClean="0"/>
              <a:t>жөніндегі ірі</a:t>
            </a:r>
            <a:r>
              <a:rPr lang="ru-RU" sz="3600" dirty="0" smtClean="0"/>
              <a:t> </a:t>
            </a:r>
            <a:r>
              <a:rPr lang="ru-RU" sz="3600" dirty="0" err="1" smtClean="0"/>
              <a:t>шартқа қол қойылды</a:t>
            </a:r>
            <a:r>
              <a:rPr lang="ru-RU" sz="3600" dirty="0" smtClean="0"/>
              <a:t>. </a:t>
            </a:r>
            <a:r>
              <a:rPr lang="ru-RU" sz="3600" dirty="0" err="1" smtClean="0"/>
              <a:t>Қазіргі кезде</a:t>
            </a:r>
            <a:r>
              <a:rPr lang="ru-RU" sz="3600" dirty="0" smtClean="0"/>
              <a:t> АҚШ </a:t>
            </a:r>
            <a:r>
              <a:rPr lang="ru-RU" sz="3600" dirty="0" err="1" smtClean="0"/>
              <a:t>Қазақстанның ең маңызды экономикалық әріптестерінің бірі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болып</a:t>
            </a:r>
            <a:r>
              <a:rPr lang="ru-RU" sz="3600" dirty="0" smtClean="0"/>
              <a:t> </a:t>
            </a:r>
            <a:r>
              <a:rPr lang="ru-RU" sz="3600" dirty="0" err="1" smtClean="0"/>
              <a:t>табылады</a:t>
            </a:r>
            <a:r>
              <a:rPr lang="ru-RU" sz="3600" dirty="0" smtClean="0"/>
              <a:t>. </a:t>
            </a:r>
            <a:r>
              <a:rPr lang="ru-RU" sz="3600" dirty="0" err="1" smtClean="0"/>
              <a:t>Біздің елімізде</a:t>
            </a:r>
            <a:r>
              <a:rPr lang="ru-RU" sz="3600" dirty="0" smtClean="0"/>
              <a:t> 350-ден </a:t>
            </a:r>
            <a:r>
              <a:rPr lang="ru-RU" sz="3600" dirty="0" err="1" smtClean="0"/>
              <a:t>астам</a:t>
            </a:r>
            <a:r>
              <a:rPr lang="ru-RU" sz="3600" dirty="0" smtClean="0"/>
              <a:t> </a:t>
            </a:r>
            <a:r>
              <a:rPr lang="ru-RU" sz="3600" dirty="0" err="1" smtClean="0"/>
              <a:t>Қазақстан-Американ бірлескен</a:t>
            </a:r>
            <a:r>
              <a:rPr lang="ru-RU" sz="3600" dirty="0" smtClean="0"/>
              <a:t> </a:t>
            </a:r>
            <a:r>
              <a:rPr lang="ru-RU" sz="3600" dirty="0" err="1" smtClean="0"/>
              <a:t>кәсіпорны жұмыс істейді</a:t>
            </a:r>
            <a:r>
              <a:rPr lang="ru-RU" sz="3600" dirty="0" smtClean="0"/>
              <a:t>, </a:t>
            </a:r>
            <a:r>
              <a:rPr lang="ru-RU" sz="3600" dirty="0" err="1" smtClean="0"/>
              <a:t>сондай-ақ </a:t>
            </a:r>
            <a:r>
              <a:rPr lang="ru-RU" sz="3600" dirty="0" smtClean="0"/>
              <a:t>100-ден </a:t>
            </a:r>
            <a:r>
              <a:rPr lang="ru-RU" sz="3600" dirty="0" err="1" smtClean="0"/>
              <a:t>астам</a:t>
            </a:r>
            <a:r>
              <a:rPr lang="ru-RU" sz="3600" dirty="0" smtClean="0"/>
              <a:t> </a:t>
            </a:r>
            <a:r>
              <a:rPr lang="ru-RU" sz="3600" dirty="0" err="1" smtClean="0"/>
              <a:t>американ</a:t>
            </a:r>
            <a:r>
              <a:rPr lang="ru-RU" sz="3600" dirty="0" smtClean="0"/>
              <a:t> </a:t>
            </a:r>
            <a:r>
              <a:rPr lang="ru-RU" sz="3600" dirty="0" err="1" smtClean="0"/>
              <a:t>компанияларының өкілдіктері тіркелген</a:t>
            </a:r>
            <a:r>
              <a:rPr lang="ru-RU" sz="3600" dirty="0" smtClean="0"/>
              <a:t>.</a:t>
            </a:r>
          </a:p>
          <a:p>
            <a:pPr algn="just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2934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. Tақырып:  Қазақстан – әлем мойындаған ел.  Қазақстанның халықаралық қауымдастықтағы орны.   </vt:lpstr>
      <vt:lpstr>2 бет</vt:lpstr>
      <vt:lpstr>3 бет</vt:lpstr>
      <vt:lpstr>4 бет</vt:lpstr>
      <vt:lpstr>5 бет</vt:lpstr>
      <vt:lpstr>6 бет</vt:lpstr>
      <vt:lpstr>7 бет</vt:lpstr>
      <vt:lpstr>8 бет</vt:lpstr>
      <vt:lpstr>9-бет</vt:lpstr>
      <vt:lpstr>10- бет</vt:lpstr>
      <vt:lpstr>11 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Tақырып:  Қазақстан – әлем мойындаған ел. Қорытынды. Қазақстанның халықаралық қауымдастықтағы орны.   </dc:title>
  <dc:creator>Алихан</dc:creator>
  <cp:lastModifiedBy>Апа</cp:lastModifiedBy>
  <cp:revision>19</cp:revision>
  <dcterms:created xsi:type="dcterms:W3CDTF">2018-12-09T09:15:06Z</dcterms:created>
  <dcterms:modified xsi:type="dcterms:W3CDTF">2020-11-24T08:14:38Z</dcterms:modified>
</cp:coreProperties>
</file>