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7" r:id="rId1"/>
  </p:sldMasterIdLst>
  <p:notesMasterIdLst>
    <p:notesMasterId r:id="rId32"/>
  </p:notesMasterIdLst>
  <p:sldIdLst>
    <p:sldId id="276" r:id="rId2"/>
    <p:sldId id="257" r:id="rId3"/>
    <p:sldId id="332" r:id="rId4"/>
    <p:sldId id="284" r:id="rId5"/>
    <p:sldId id="313" r:id="rId6"/>
    <p:sldId id="314" r:id="rId7"/>
    <p:sldId id="315" r:id="rId8"/>
    <p:sldId id="316" r:id="rId9"/>
    <p:sldId id="317" r:id="rId10"/>
    <p:sldId id="318" r:id="rId11"/>
    <p:sldId id="319" r:id="rId12"/>
    <p:sldId id="320" r:id="rId13"/>
    <p:sldId id="321" r:id="rId14"/>
    <p:sldId id="322" r:id="rId15"/>
    <p:sldId id="323" r:id="rId16"/>
    <p:sldId id="324" r:id="rId17"/>
    <p:sldId id="325" r:id="rId18"/>
    <p:sldId id="326" r:id="rId19"/>
    <p:sldId id="327" r:id="rId20"/>
    <p:sldId id="328" r:id="rId21"/>
    <p:sldId id="329" r:id="rId22"/>
    <p:sldId id="330" r:id="rId23"/>
    <p:sldId id="331" r:id="rId24"/>
    <p:sldId id="333" r:id="rId25"/>
    <p:sldId id="295" r:id="rId26"/>
    <p:sldId id="296" r:id="rId27"/>
    <p:sldId id="297" r:id="rId28"/>
    <p:sldId id="312" r:id="rId29"/>
    <p:sldId id="298" r:id="rId30"/>
    <p:sldId id="299" r:id="rId3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94645" autoAdjust="0"/>
  </p:normalViewPr>
  <p:slideViewPr>
    <p:cSldViewPr>
      <p:cViewPr varScale="1">
        <p:scale>
          <a:sx n="110" d="100"/>
          <a:sy n="110" d="100"/>
        </p:scale>
        <p:origin x="108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286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286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17A11D06-35C1-4B7C-A9CA-78720C51BBE3}" type="slidenum">
              <a:rPr lang="en-US" altLang="en-US"/>
              <a:pPr/>
              <a:t>‹#›</a:t>
            </a:fld>
            <a:endParaRPr lang="en-US" altLang="en-US"/>
          </a:p>
        </p:txBody>
      </p:sp>
    </p:spTree>
    <p:extLst>
      <p:ext uri="{BB962C8B-B14F-4D97-AF65-F5344CB8AC3E}">
        <p14:creationId xmlns:p14="http://schemas.microsoft.com/office/powerpoint/2010/main" val="29688701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00477F"/>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066800" y="6248400"/>
            <a:ext cx="5638800" cy="457200"/>
          </a:xfrm>
          <a:prstGeom prst="rect">
            <a:avLst/>
          </a:prstGeom>
          <a:noFill/>
          <a:ln w="9525">
            <a:noFill/>
            <a:miter lim="800000"/>
            <a:headEnd/>
            <a:tailEnd/>
          </a:ln>
          <a:effectLst/>
        </p:spPr>
        <p:txBody>
          <a:bodyPr anchor="b"/>
          <a:lstStyle/>
          <a:p>
            <a:pPr>
              <a:spcBef>
                <a:spcPct val="50000"/>
              </a:spcBef>
              <a:defRPr/>
            </a:pPr>
            <a:r>
              <a:rPr lang="en-US" sz="900">
                <a:solidFill>
                  <a:srgbClr val="FAF199"/>
                </a:solidFill>
                <a:latin typeface="Arial" charset="0"/>
              </a:rPr>
              <a:t>Copyright © 2009 Pearson Addison-Wesley. All rights reserved.</a:t>
            </a:r>
          </a:p>
        </p:txBody>
      </p:sp>
      <p:pic>
        <p:nvPicPr>
          <p:cNvPr id="5" name="Picture 3" descr="aw-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6096000"/>
            <a:ext cx="752475"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TodaroCover-RGB06"/>
          <p:cNvPicPr>
            <a:picLocks noChangeAspect="1" noChangeArrowheads="1"/>
          </p:cNvPicPr>
          <p:nvPr/>
        </p:nvPicPr>
        <p:blipFill>
          <a:blip r:embed="rId3">
            <a:lum bright="-4000"/>
            <a:extLst>
              <a:ext uri="{28A0092B-C50C-407E-A947-70E740481C1C}">
                <a14:useLocalDpi xmlns:a14="http://schemas.microsoft.com/office/drawing/2010/main" val="0"/>
              </a:ext>
            </a:extLst>
          </a:blip>
          <a:srcRect/>
          <a:stretch>
            <a:fillRect/>
          </a:stretch>
        </p:blipFill>
        <p:spPr bwMode="auto">
          <a:xfrm>
            <a:off x="4148138" y="609600"/>
            <a:ext cx="4368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261" name="Rectangle 5"/>
          <p:cNvSpPr>
            <a:spLocks noGrp="1" noChangeArrowheads="1"/>
          </p:cNvSpPr>
          <p:nvPr>
            <p:ph type="subTitle" sz="quarter" idx="1"/>
          </p:nvPr>
        </p:nvSpPr>
        <p:spPr>
          <a:xfrm>
            <a:off x="304800" y="1676400"/>
            <a:ext cx="3429000" cy="3124200"/>
          </a:xfrm>
        </p:spPr>
        <p:txBody>
          <a:bodyPr/>
          <a:lstStyle>
            <a:lvl1pPr marL="0" indent="0">
              <a:buFont typeface="Times" pitchFamily="18" charset="0"/>
              <a:buNone/>
              <a:defRPr>
                <a:solidFill>
                  <a:srgbClr val="C0D81B"/>
                </a:solidFill>
              </a:defRPr>
            </a:lvl1pPr>
          </a:lstStyle>
          <a:p>
            <a:r>
              <a:rPr lang="en-US"/>
              <a:t>Click to edit Master subtitle style</a:t>
            </a:r>
          </a:p>
        </p:txBody>
      </p:sp>
      <p:sp>
        <p:nvSpPr>
          <p:cNvPr id="96262" name="Rectangle 6"/>
          <p:cNvSpPr>
            <a:spLocks noGrp="1" noChangeArrowheads="1"/>
          </p:cNvSpPr>
          <p:nvPr>
            <p:ph type="ctrTitle" sz="quarter"/>
          </p:nvPr>
        </p:nvSpPr>
        <p:spPr>
          <a:xfrm>
            <a:off x="304800" y="206375"/>
            <a:ext cx="3429000" cy="1165225"/>
          </a:xfrm>
        </p:spPr>
        <p:txBody>
          <a:bodyPr/>
          <a:lstStyle>
            <a:lvl1pPr>
              <a:defRPr b="1">
                <a:solidFill>
                  <a:srgbClr val="C0D81B"/>
                </a:solidFill>
              </a:defRPr>
            </a:lvl1pPr>
          </a:lstStyle>
          <a:p>
            <a:r>
              <a:rPr lang="en-US"/>
              <a:t>Click to edit Master title style</a:t>
            </a:r>
          </a:p>
        </p:txBody>
      </p:sp>
    </p:spTree>
    <p:extLst>
      <p:ext uri="{BB962C8B-B14F-4D97-AF65-F5344CB8AC3E}">
        <p14:creationId xmlns:p14="http://schemas.microsoft.com/office/powerpoint/2010/main" val="3595265566"/>
      </p:ext>
    </p:extLst>
  </p:cSld>
  <p:clrMapOvr>
    <a:masterClrMapping/>
  </p:clrMapOvr>
  <p:transition spd="med">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5" name="Rectangle 11"/>
          <p:cNvSpPr>
            <a:spLocks noGrp="1" noChangeArrowheads="1"/>
          </p:cNvSpPr>
          <p:nvPr>
            <p:ph type="sldNum" sz="quarter" idx="11"/>
          </p:nvPr>
        </p:nvSpPr>
        <p:spPr>
          <a:ln/>
        </p:spPr>
        <p:txBody>
          <a:bodyPr/>
          <a:lstStyle>
            <a:lvl1pPr>
              <a:defRPr/>
            </a:lvl1pPr>
          </a:lstStyle>
          <a:p>
            <a:r>
              <a:rPr lang="en-US" altLang="en-US"/>
              <a:t>9-</a:t>
            </a:r>
            <a:fld id="{88B14B8C-6B99-404B-A7A0-B6479324362A}" type="slidenum">
              <a:rPr lang="en-US" altLang="en-US"/>
              <a:pPr/>
              <a:t>‹#›</a:t>
            </a:fld>
            <a:endParaRPr lang="en-US" altLang="en-US"/>
          </a:p>
        </p:txBody>
      </p:sp>
    </p:spTree>
    <p:extLst>
      <p:ext uri="{BB962C8B-B14F-4D97-AF65-F5344CB8AC3E}">
        <p14:creationId xmlns:p14="http://schemas.microsoft.com/office/powerpoint/2010/main" val="221533828"/>
      </p:ext>
    </p:extLst>
  </p:cSld>
  <p:clrMapOvr>
    <a:masterClrMapping/>
  </p:clrMapOvr>
  <p:transition spd="med">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2413" y="204788"/>
            <a:ext cx="2160587" cy="59674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7475" y="204788"/>
            <a:ext cx="6332538" cy="59674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5" name="Rectangle 11"/>
          <p:cNvSpPr>
            <a:spLocks noGrp="1" noChangeArrowheads="1"/>
          </p:cNvSpPr>
          <p:nvPr>
            <p:ph type="sldNum" sz="quarter" idx="11"/>
          </p:nvPr>
        </p:nvSpPr>
        <p:spPr>
          <a:ln/>
        </p:spPr>
        <p:txBody>
          <a:bodyPr/>
          <a:lstStyle>
            <a:lvl1pPr>
              <a:defRPr/>
            </a:lvl1pPr>
          </a:lstStyle>
          <a:p>
            <a:r>
              <a:rPr lang="en-US" altLang="en-US"/>
              <a:t>9-</a:t>
            </a:r>
            <a:fld id="{4713339E-F805-4950-ADB1-2730BE56A059}" type="slidenum">
              <a:rPr lang="en-US" altLang="en-US"/>
              <a:pPr/>
              <a:t>‹#›</a:t>
            </a:fld>
            <a:endParaRPr lang="en-US" altLang="en-US"/>
          </a:p>
        </p:txBody>
      </p:sp>
    </p:spTree>
    <p:extLst>
      <p:ext uri="{BB962C8B-B14F-4D97-AF65-F5344CB8AC3E}">
        <p14:creationId xmlns:p14="http://schemas.microsoft.com/office/powerpoint/2010/main" val="3793989291"/>
      </p:ext>
    </p:extLst>
  </p:cSld>
  <p:clrMapOvr>
    <a:masterClrMapping/>
  </p:clrMapOvr>
  <p:transition spd="med">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5" name="Rectangle 11"/>
          <p:cNvSpPr>
            <a:spLocks noGrp="1" noChangeArrowheads="1"/>
          </p:cNvSpPr>
          <p:nvPr>
            <p:ph type="sldNum" sz="quarter" idx="11"/>
          </p:nvPr>
        </p:nvSpPr>
        <p:spPr>
          <a:ln/>
        </p:spPr>
        <p:txBody>
          <a:bodyPr/>
          <a:lstStyle>
            <a:lvl1pPr>
              <a:defRPr/>
            </a:lvl1pPr>
          </a:lstStyle>
          <a:p>
            <a:r>
              <a:rPr lang="en-US" altLang="en-US"/>
              <a:t>9-</a:t>
            </a:r>
            <a:fld id="{F71ED5D8-598A-41A1-B7D6-EFEC92CBE94C}" type="slidenum">
              <a:rPr lang="en-US" altLang="en-US"/>
              <a:pPr/>
              <a:t>‹#›</a:t>
            </a:fld>
            <a:endParaRPr lang="en-US" altLang="en-US"/>
          </a:p>
        </p:txBody>
      </p:sp>
    </p:spTree>
    <p:extLst>
      <p:ext uri="{BB962C8B-B14F-4D97-AF65-F5344CB8AC3E}">
        <p14:creationId xmlns:p14="http://schemas.microsoft.com/office/powerpoint/2010/main" val="583750864"/>
      </p:ext>
    </p:extLst>
  </p:cSld>
  <p:clrMapOvr>
    <a:masterClrMapping/>
  </p:clrMapOvr>
  <p:transition spd="med">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5" name="Rectangle 11"/>
          <p:cNvSpPr>
            <a:spLocks noGrp="1" noChangeArrowheads="1"/>
          </p:cNvSpPr>
          <p:nvPr>
            <p:ph type="sldNum" sz="quarter" idx="11"/>
          </p:nvPr>
        </p:nvSpPr>
        <p:spPr>
          <a:ln/>
        </p:spPr>
        <p:txBody>
          <a:bodyPr/>
          <a:lstStyle>
            <a:lvl1pPr>
              <a:defRPr/>
            </a:lvl1pPr>
          </a:lstStyle>
          <a:p>
            <a:r>
              <a:rPr lang="en-US" altLang="en-US"/>
              <a:t>9-</a:t>
            </a:r>
            <a:fld id="{1C30F62D-5307-4176-ADFF-C4CE0479119B}" type="slidenum">
              <a:rPr lang="en-US" altLang="en-US"/>
              <a:pPr/>
              <a:t>‹#›</a:t>
            </a:fld>
            <a:endParaRPr lang="en-US" altLang="en-US"/>
          </a:p>
        </p:txBody>
      </p:sp>
    </p:spTree>
    <p:extLst>
      <p:ext uri="{BB962C8B-B14F-4D97-AF65-F5344CB8AC3E}">
        <p14:creationId xmlns:p14="http://schemas.microsoft.com/office/powerpoint/2010/main" val="1637817224"/>
      </p:ext>
    </p:extLst>
  </p:cSld>
  <p:clrMapOvr>
    <a:masterClrMapping/>
  </p:clrMapOvr>
  <p:transition spd="med">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752600"/>
            <a:ext cx="4191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752600"/>
            <a:ext cx="4191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6" name="Rectangle 11"/>
          <p:cNvSpPr>
            <a:spLocks noGrp="1" noChangeArrowheads="1"/>
          </p:cNvSpPr>
          <p:nvPr>
            <p:ph type="sldNum" sz="quarter" idx="11"/>
          </p:nvPr>
        </p:nvSpPr>
        <p:spPr>
          <a:ln/>
        </p:spPr>
        <p:txBody>
          <a:bodyPr/>
          <a:lstStyle>
            <a:lvl1pPr>
              <a:defRPr/>
            </a:lvl1pPr>
          </a:lstStyle>
          <a:p>
            <a:r>
              <a:rPr lang="en-US" altLang="en-US"/>
              <a:t>9-</a:t>
            </a:r>
            <a:fld id="{B701E323-5C56-4A25-BCCE-65F6AC067160}" type="slidenum">
              <a:rPr lang="en-US" altLang="en-US"/>
              <a:pPr/>
              <a:t>‹#›</a:t>
            </a:fld>
            <a:endParaRPr lang="en-US" altLang="en-US"/>
          </a:p>
        </p:txBody>
      </p:sp>
    </p:spTree>
    <p:extLst>
      <p:ext uri="{BB962C8B-B14F-4D97-AF65-F5344CB8AC3E}">
        <p14:creationId xmlns:p14="http://schemas.microsoft.com/office/powerpoint/2010/main" val="1433748478"/>
      </p:ext>
    </p:extLst>
  </p:cSld>
  <p:clrMapOvr>
    <a:masterClrMapping/>
  </p:clrMapOvr>
  <p:transition spd="med">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8" name="Rectangle 11"/>
          <p:cNvSpPr>
            <a:spLocks noGrp="1" noChangeArrowheads="1"/>
          </p:cNvSpPr>
          <p:nvPr>
            <p:ph type="sldNum" sz="quarter" idx="11"/>
          </p:nvPr>
        </p:nvSpPr>
        <p:spPr>
          <a:ln/>
        </p:spPr>
        <p:txBody>
          <a:bodyPr/>
          <a:lstStyle>
            <a:lvl1pPr>
              <a:defRPr/>
            </a:lvl1pPr>
          </a:lstStyle>
          <a:p>
            <a:r>
              <a:rPr lang="en-US" altLang="en-US"/>
              <a:t>9-</a:t>
            </a:r>
            <a:fld id="{B824E7B8-9A60-4455-9A9E-AF94683B1CDC}" type="slidenum">
              <a:rPr lang="en-US" altLang="en-US"/>
              <a:pPr/>
              <a:t>‹#›</a:t>
            </a:fld>
            <a:endParaRPr lang="en-US" altLang="en-US"/>
          </a:p>
        </p:txBody>
      </p:sp>
    </p:spTree>
    <p:extLst>
      <p:ext uri="{BB962C8B-B14F-4D97-AF65-F5344CB8AC3E}">
        <p14:creationId xmlns:p14="http://schemas.microsoft.com/office/powerpoint/2010/main" val="3037656839"/>
      </p:ext>
    </p:extLst>
  </p:cSld>
  <p:clrMapOvr>
    <a:masterClrMapping/>
  </p:clrMapOvr>
  <p:transition spd="med">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4" name="Rectangle 11"/>
          <p:cNvSpPr>
            <a:spLocks noGrp="1" noChangeArrowheads="1"/>
          </p:cNvSpPr>
          <p:nvPr>
            <p:ph type="sldNum" sz="quarter" idx="11"/>
          </p:nvPr>
        </p:nvSpPr>
        <p:spPr>
          <a:ln/>
        </p:spPr>
        <p:txBody>
          <a:bodyPr/>
          <a:lstStyle>
            <a:lvl1pPr>
              <a:defRPr/>
            </a:lvl1pPr>
          </a:lstStyle>
          <a:p>
            <a:r>
              <a:rPr lang="en-US" altLang="en-US"/>
              <a:t>9-</a:t>
            </a:r>
            <a:fld id="{ED1E1E94-DE44-47D5-8130-1902874044C1}" type="slidenum">
              <a:rPr lang="en-US" altLang="en-US"/>
              <a:pPr/>
              <a:t>‹#›</a:t>
            </a:fld>
            <a:endParaRPr lang="en-US" altLang="en-US"/>
          </a:p>
        </p:txBody>
      </p:sp>
    </p:spTree>
    <p:extLst>
      <p:ext uri="{BB962C8B-B14F-4D97-AF65-F5344CB8AC3E}">
        <p14:creationId xmlns:p14="http://schemas.microsoft.com/office/powerpoint/2010/main" val="1786493924"/>
      </p:ext>
    </p:extLst>
  </p:cSld>
  <p:clrMapOvr>
    <a:masterClrMapping/>
  </p:clrMapOvr>
  <p:transition spd="med">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3" name="Rectangle 11"/>
          <p:cNvSpPr>
            <a:spLocks noGrp="1" noChangeArrowheads="1"/>
          </p:cNvSpPr>
          <p:nvPr>
            <p:ph type="sldNum" sz="quarter" idx="11"/>
          </p:nvPr>
        </p:nvSpPr>
        <p:spPr>
          <a:ln/>
        </p:spPr>
        <p:txBody>
          <a:bodyPr/>
          <a:lstStyle>
            <a:lvl1pPr>
              <a:defRPr/>
            </a:lvl1pPr>
          </a:lstStyle>
          <a:p>
            <a:r>
              <a:rPr lang="en-US" altLang="en-US"/>
              <a:t>9-</a:t>
            </a:r>
            <a:fld id="{53E6B928-46E6-43F7-B759-BF5A54ACC93B}" type="slidenum">
              <a:rPr lang="en-US" altLang="en-US"/>
              <a:pPr/>
              <a:t>‹#›</a:t>
            </a:fld>
            <a:endParaRPr lang="en-US" altLang="en-US"/>
          </a:p>
        </p:txBody>
      </p:sp>
    </p:spTree>
    <p:extLst>
      <p:ext uri="{BB962C8B-B14F-4D97-AF65-F5344CB8AC3E}">
        <p14:creationId xmlns:p14="http://schemas.microsoft.com/office/powerpoint/2010/main" val="1034715143"/>
      </p:ext>
    </p:extLst>
  </p:cSld>
  <p:clrMapOvr>
    <a:masterClrMapping/>
  </p:clrMapOvr>
  <p:transition spd="med">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6" name="Rectangle 11"/>
          <p:cNvSpPr>
            <a:spLocks noGrp="1" noChangeArrowheads="1"/>
          </p:cNvSpPr>
          <p:nvPr>
            <p:ph type="sldNum" sz="quarter" idx="11"/>
          </p:nvPr>
        </p:nvSpPr>
        <p:spPr>
          <a:ln/>
        </p:spPr>
        <p:txBody>
          <a:bodyPr/>
          <a:lstStyle>
            <a:lvl1pPr>
              <a:defRPr/>
            </a:lvl1pPr>
          </a:lstStyle>
          <a:p>
            <a:r>
              <a:rPr lang="en-US" altLang="en-US"/>
              <a:t>9-</a:t>
            </a:r>
            <a:fld id="{3B90C054-F024-497B-8B89-3B8D9B0DA6AA}" type="slidenum">
              <a:rPr lang="en-US" altLang="en-US"/>
              <a:pPr/>
              <a:t>‹#›</a:t>
            </a:fld>
            <a:endParaRPr lang="en-US" altLang="en-US"/>
          </a:p>
        </p:txBody>
      </p:sp>
    </p:spTree>
    <p:extLst>
      <p:ext uri="{BB962C8B-B14F-4D97-AF65-F5344CB8AC3E}">
        <p14:creationId xmlns:p14="http://schemas.microsoft.com/office/powerpoint/2010/main" val="2423155389"/>
      </p:ext>
    </p:extLst>
  </p:cSld>
  <p:clrMapOvr>
    <a:masterClrMapping/>
  </p:clrMapOvr>
  <p:transition spd="med">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Copyright © 2009 Pearson Addison-Wesley. All rights reserved.</a:t>
            </a:r>
          </a:p>
        </p:txBody>
      </p:sp>
      <p:sp>
        <p:nvSpPr>
          <p:cNvPr id="6" name="Rectangle 11"/>
          <p:cNvSpPr>
            <a:spLocks noGrp="1" noChangeArrowheads="1"/>
          </p:cNvSpPr>
          <p:nvPr>
            <p:ph type="sldNum" sz="quarter" idx="11"/>
          </p:nvPr>
        </p:nvSpPr>
        <p:spPr>
          <a:ln/>
        </p:spPr>
        <p:txBody>
          <a:bodyPr/>
          <a:lstStyle>
            <a:lvl1pPr>
              <a:defRPr/>
            </a:lvl1pPr>
          </a:lstStyle>
          <a:p>
            <a:r>
              <a:rPr lang="en-US" altLang="en-US"/>
              <a:t>9-</a:t>
            </a:r>
            <a:fld id="{FAE566E2-BCAB-4D0C-A601-2E8B1051D310}" type="slidenum">
              <a:rPr lang="en-US" altLang="en-US"/>
              <a:pPr/>
              <a:t>‹#›</a:t>
            </a:fld>
            <a:endParaRPr lang="en-US" altLang="en-US"/>
          </a:p>
        </p:txBody>
      </p:sp>
    </p:spTree>
    <p:extLst>
      <p:ext uri="{BB962C8B-B14F-4D97-AF65-F5344CB8AC3E}">
        <p14:creationId xmlns:p14="http://schemas.microsoft.com/office/powerpoint/2010/main" val="3201973953"/>
      </p:ext>
    </p:extLst>
  </p:cSld>
  <p:clrMapOvr>
    <a:masterClrMapping/>
  </p:clrMapOvr>
  <p:transition spd="med">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TodaroCover-detail"/>
          <p:cNvPicPr>
            <a:picLocks noChangeAspect="1" noChangeArrowheads="1"/>
          </p:cNvPicPr>
          <p:nvPr/>
        </p:nvPicPr>
        <p:blipFill>
          <a:blip r:embed="rId13">
            <a:lum bright="-6000"/>
            <a:extLst>
              <a:ext uri="{28A0092B-C50C-407E-A947-70E740481C1C}">
                <a14:useLocalDpi xmlns:a14="http://schemas.microsoft.com/office/drawing/2010/main" val="0"/>
              </a:ext>
            </a:extLst>
          </a:blip>
          <a:srcRect/>
          <a:stretch>
            <a:fillRect/>
          </a:stretch>
        </p:blipFill>
        <p:spPr bwMode="auto">
          <a:xfrm>
            <a:off x="7391400" y="0"/>
            <a:ext cx="1752600" cy="15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117475" y="204788"/>
            <a:ext cx="72739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CA" altLang="en-US" smtClean="0"/>
              <a:t>Click to edit Master title style</a:t>
            </a:r>
          </a:p>
        </p:txBody>
      </p:sp>
      <p:sp>
        <p:nvSpPr>
          <p:cNvPr id="1028" name="Rectangle 4"/>
          <p:cNvSpPr>
            <a:spLocks noGrp="1" noChangeArrowheads="1"/>
          </p:cNvSpPr>
          <p:nvPr>
            <p:ph type="body" idx="1"/>
          </p:nvPr>
        </p:nvSpPr>
        <p:spPr bwMode="auto">
          <a:xfrm>
            <a:off x="228600" y="1752600"/>
            <a:ext cx="8534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5237" name="Rectangle 5"/>
          <p:cNvSpPr>
            <a:spLocks noGrp="1" noChangeArrowheads="1"/>
          </p:cNvSpPr>
          <p:nvPr>
            <p:ph type="ftr" sz="quarter" idx="3"/>
          </p:nvPr>
        </p:nvSpPr>
        <p:spPr bwMode="auto">
          <a:xfrm>
            <a:off x="304800" y="6324600"/>
            <a:ext cx="5410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50000"/>
              </a:spcBef>
              <a:defRPr sz="1000">
                <a:solidFill>
                  <a:schemeClr val="bg2"/>
                </a:solidFill>
                <a:latin typeface="+mn-lt"/>
              </a:defRPr>
            </a:lvl1pPr>
          </a:lstStyle>
          <a:p>
            <a:pPr>
              <a:defRPr/>
            </a:pPr>
            <a:r>
              <a:rPr lang="en-US"/>
              <a:t>Copyright © 2009 Pearson Addison-Wesley. All rights reserved.</a:t>
            </a:r>
          </a:p>
        </p:txBody>
      </p:sp>
      <p:sp>
        <p:nvSpPr>
          <p:cNvPr id="95238" name="Rectangle 6"/>
          <p:cNvSpPr>
            <a:spLocks noChangeArrowheads="1"/>
          </p:cNvSpPr>
          <p:nvPr/>
        </p:nvSpPr>
        <p:spPr bwMode="auto">
          <a:xfrm>
            <a:off x="0" y="1447800"/>
            <a:ext cx="8991600" cy="152400"/>
          </a:xfrm>
          <a:prstGeom prst="rect">
            <a:avLst/>
          </a:prstGeom>
          <a:solidFill>
            <a:srgbClr val="00477F"/>
          </a:solidFill>
          <a:ln w="9525">
            <a:noFill/>
            <a:miter lim="800000"/>
            <a:headEnd/>
            <a:tailEnd/>
          </a:ln>
          <a:effectLst/>
        </p:spPr>
        <p:txBody>
          <a:bodyPr wrap="none" anchor="ctr"/>
          <a:lstStyle/>
          <a:p>
            <a:pPr>
              <a:defRPr/>
            </a:pPr>
            <a:endParaRPr lang="en-US"/>
          </a:p>
        </p:txBody>
      </p:sp>
      <p:sp>
        <p:nvSpPr>
          <p:cNvPr id="95239" name="Rectangle 7"/>
          <p:cNvSpPr>
            <a:spLocks noChangeArrowheads="1"/>
          </p:cNvSpPr>
          <p:nvPr/>
        </p:nvSpPr>
        <p:spPr bwMode="auto">
          <a:xfrm>
            <a:off x="8839200" y="1447800"/>
            <a:ext cx="304800" cy="5334000"/>
          </a:xfrm>
          <a:prstGeom prst="rect">
            <a:avLst/>
          </a:prstGeom>
          <a:solidFill>
            <a:srgbClr val="00477F"/>
          </a:solidFill>
          <a:ln w="9525">
            <a:noFill/>
            <a:miter lim="800000"/>
            <a:headEnd/>
            <a:tailEnd/>
          </a:ln>
          <a:effectLst/>
        </p:spPr>
        <p:txBody>
          <a:bodyPr wrap="none" anchor="ctr"/>
          <a:lstStyle/>
          <a:p>
            <a:pPr>
              <a:defRPr/>
            </a:pPr>
            <a:endParaRPr lang="en-US"/>
          </a:p>
        </p:txBody>
      </p:sp>
      <p:sp>
        <p:nvSpPr>
          <p:cNvPr id="95240" name="AutoShape 8"/>
          <p:cNvSpPr>
            <a:spLocks noChangeArrowheads="1"/>
          </p:cNvSpPr>
          <p:nvPr/>
        </p:nvSpPr>
        <p:spPr bwMode="auto">
          <a:xfrm>
            <a:off x="8634413" y="1600200"/>
            <a:ext cx="381000" cy="4800600"/>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95241" name="AutoShape 9"/>
          <p:cNvSpPr>
            <a:spLocks noChangeArrowheads="1"/>
          </p:cNvSpPr>
          <p:nvPr/>
        </p:nvSpPr>
        <p:spPr bwMode="auto">
          <a:xfrm>
            <a:off x="8153400" y="6400800"/>
            <a:ext cx="990600" cy="381000"/>
          </a:xfrm>
          <a:prstGeom prst="roundRect">
            <a:avLst>
              <a:gd name="adj" fmla="val 16667"/>
            </a:avLst>
          </a:prstGeom>
          <a:solidFill>
            <a:srgbClr val="00477F"/>
          </a:solidFill>
          <a:ln w="9525">
            <a:noFill/>
            <a:round/>
            <a:headEnd/>
            <a:tailEnd/>
          </a:ln>
          <a:effectLst/>
        </p:spPr>
        <p:txBody>
          <a:bodyPr wrap="none" anchor="ctr"/>
          <a:lstStyle/>
          <a:p>
            <a:pPr>
              <a:defRPr/>
            </a:pPr>
            <a:endParaRPr lang="en-US"/>
          </a:p>
        </p:txBody>
      </p:sp>
      <p:sp>
        <p:nvSpPr>
          <p:cNvPr id="95242" name="Rectangle 10"/>
          <p:cNvSpPr>
            <a:spLocks noChangeArrowheads="1"/>
          </p:cNvSpPr>
          <p:nvPr/>
        </p:nvSpPr>
        <p:spPr bwMode="auto">
          <a:xfrm>
            <a:off x="8153400" y="6629400"/>
            <a:ext cx="990600" cy="228600"/>
          </a:xfrm>
          <a:prstGeom prst="rect">
            <a:avLst/>
          </a:prstGeom>
          <a:solidFill>
            <a:srgbClr val="00477F"/>
          </a:solidFill>
          <a:ln w="9525">
            <a:noFill/>
            <a:miter lim="800000"/>
            <a:headEnd/>
            <a:tailEnd/>
          </a:ln>
          <a:effectLst/>
        </p:spPr>
        <p:txBody>
          <a:bodyPr wrap="none" anchor="ctr"/>
          <a:lstStyle/>
          <a:p>
            <a:pPr>
              <a:defRPr/>
            </a:pPr>
            <a:endParaRPr lang="en-US"/>
          </a:p>
        </p:txBody>
      </p:sp>
      <p:sp>
        <p:nvSpPr>
          <p:cNvPr id="95243" name="Rectangle 11"/>
          <p:cNvSpPr>
            <a:spLocks noGrp="1" noChangeArrowheads="1"/>
          </p:cNvSpPr>
          <p:nvPr>
            <p:ph type="sldNum" sz="quarter" idx="4"/>
          </p:nvPr>
        </p:nvSpPr>
        <p:spPr bwMode="auto">
          <a:xfrm>
            <a:off x="8161338" y="636905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800" b="1">
                <a:solidFill>
                  <a:srgbClr val="FAF199"/>
                </a:solidFill>
                <a:latin typeface="Arial" panose="020B0604020202020204" pitchFamily="34" charset="0"/>
              </a:defRPr>
            </a:lvl1pPr>
          </a:lstStyle>
          <a:p>
            <a:r>
              <a:rPr lang="en-US" altLang="en-US"/>
              <a:t>9-</a:t>
            </a:r>
            <a:fld id="{760545CD-7142-42A8-8066-F3798652476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28" r:id="rId1"/>
    <p:sldLayoutId id="2147483727" r:id="rId2"/>
    <p:sldLayoutId id="2147483726" r:id="rId3"/>
    <p:sldLayoutId id="2147483725" r:id="rId4"/>
    <p:sldLayoutId id="2147483724" r:id="rId5"/>
    <p:sldLayoutId id="2147483723" r:id="rId6"/>
    <p:sldLayoutId id="2147483722" r:id="rId7"/>
    <p:sldLayoutId id="2147483721" r:id="rId8"/>
    <p:sldLayoutId id="2147483720" r:id="rId9"/>
    <p:sldLayoutId id="2147483719" r:id="rId10"/>
    <p:sldLayoutId id="2147483718" r:id="rId11"/>
  </p:sldLayoutIdLst>
  <p:transition spd="med">
    <p:pull dir="rd"/>
  </p:transition>
  <p:hf hdr="0" dt="0"/>
  <p:txStyles>
    <p:titleStyle>
      <a:lvl1pPr algn="l" rtl="0" eaLnBrk="0" fontAlgn="base" hangingPunct="0">
        <a:spcBef>
          <a:spcPct val="0"/>
        </a:spcBef>
        <a:spcAft>
          <a:spcPct val="0"/>
        </a:spcAft>
        <a:defRPr sz="40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Arial" charset="0"/>
        </a:defRPr>
      </a:lvl2pPr>
      <a:lvl3pPr algn="l" rtl="0" eaLnBrk="0" fontAlgn="base" hangingPunct="0">
        <a:spcBef>
          <a:spcPct val="0"/>
        </a:spcBef>
        <a:spcAft>
          <a:spcPct val="0"/>
        </a:spcAft>
        <a:defRPr sz="4000">
          <a:solidFill>
            <a:schemeClr val="tx1"/>
          </a:solidFill>
          <a:latin typeface="Arial" charset="0"/>
        </a:defRPr>
      </a:lvl3pPr>
      <a:lvl4pPr algn="l" rtl="0" eaLnBrk="0" fontAlgn="base" hangingPunct="0">
        <a:spcBef>
          <a:spcPct val="0"/>
        </a:spcBef>
        <a:spcAft>
          <a:spcPct val="0"/>
        </a:spcAft>
        <a:defRPr sz="4000">
          <a:solidFill>
            <a:schemeClr val="tx1"/>
          </a:solidFill>
          <a:latin typeface="Arial" charset="0"/>
        </a:defRPr>
      </a:lvl4pPr>
      <a:lvl5pPr algn="l" rtl="0" eaLnBrk="0" fontAlgn="base" hangingPunct="0">
        <a:spcBef>
          <a:spcPct val="0"/>
        </a:spcBef>
        <a:spcAft>
          <a:spcPct val="0"/>
        </a:spcAft>
        <a:defRPr sz="4000">
          <a:solidFill>
            <a:schemeClr val="tx1"/>
          </a:solidFill>
          <a:latin typeface="Arial" charset="0"/>
        </a:defRPr>
      </a:lvl5pPr>
      <a:lvl6pPr marL="457200" algn="l" rtl="0" fontAlgn="base">
        <a:spcBef>
          <a:spcPct val="0"/>
        </a:spcBef>
        <a:spcAft>
          <a:spcPct val="0"/>
        </a:spcAft>
        <a:defRPr sz="4000">
          <a:solidFill>
            <a:schemeClr val="tx1"/>
          </a:solidFill>
          <a:latin typeface="Arial" charset="0"/>
        </a:defRPr>
      </a:lvl6pPr>
      <a:lvl7pPr marL="914400" algn="l" rtl="0" fontAlgn="base">
        <a:spcBef>
          <a:spcPct val="0"/>
        </a:spcBef>
        <a:spcAft>
          <a:spcPct val="0"/>
        </a:spcAft>
        <a:defRPr sz="4000">
          <a:solidFill>
            <a:schemeClr val="tx1"/>
          </a:solidFill>
          <a:latin typeface="Arial" charset="0"/>
        </a:defRPr>
      </a:lvl7pPr>
      <a:lvl8pPr marL="1371600" algn="l" rtl="0" fontAlgn="base">
        <a:spcBef>
          <a:spcPct val="0"/>
        </a:spcBef>
        <a:spcAft>
          <a:spcPct val="0"/>
        </a:spcAft>
        <a:defRPr sz="4000">
          <a:solidFill>
            <a:schemeClr val="tx1"/>
          </a:solidFill>
          <a:latin typeface="Arial" charset="0"/>
        </a:defRPr>
      </a:lvl8pPr>
      <a:lvl9pPr marL="1828800" algn="l" rtl="0" fontAlgn="base">
        <a:spcBef>
          <a:spcPct val="0"/>
        </a:spcBef>
        <a:spcAft>
          <a:spcPct val="0"/>
        </a:spcAft>
        <a:defRPr sz="4000">
          <a:solidFill>
            <a:schemeClr val="tx1"/>
          </a:solidFill>
          <a:latin typeface="Arial" charset="0"/>
        </a:defRPr>
      </a:lvl9pPr>
    </p:titleStyle>
    <p:bodyStyle>
      <a:lvl1pPr marL="342900" indent="-342900" algn="l" rtl="0" eaLnBrk="0" fontAlgn="base" hangingPunct="0">
        <a:spcBef>
          <a:spcPct val="30000"/>
        </a:spcBef>
        <a:spcAft>
          <a:spcPct val="0"/>
        </a:spcAft>
        <a:buClr>
          <a:schemeClr val="tx1"/>
        </a:buClr>
        <a:buFont typeface="Times"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30000"/>
        </a:spcBef>
        <a:spcAft>
          <a:spcPct val="0"/>
        </a:spcAft>
        <a:buClr>
          <a:schemeClr val="tx1"/>
        </a:buClr>
        <a:buFont typeface="Times" panose="02020603050405020304" pitchFamily="18" charset="0"/>
        <a:buChar char="–"/>
        <a:defRPr sz="2800">
          <a:solidFill>
            <a:schemeClr val="tx1"/>
          </a:solidFill>
          <a:latin typeface="+mn-lt"/>
        </a:defRPr>
      </a:lvl2pPr>
      <a:lvl3pPr marL="1143000" indent="-228600" algn="l" rtl="0" eaLnBrk="0" fontAlgn="base" hangingPunct="0">
        <a:spcBef>
          <a:spcPct val="30000"/>
        </a:spcBef>
        <a:spcAft>
          <a:spcPct val="0"/>
        </a:spcAft>
        <a:buClr>
          <a:schemeClr val="tx1"/>
        </a:buClr>
        <a:buFont typeface="Times" panose="02020603050405020304" pitchFamily="18" charset="0"/>
        <a:buChar char="•"/>
        <a:defRPr sz="2400">
          <a:solidFill>
            <a:schemeClr val="tx1"/>
          </a:solidFill>
          <a:latin typeface="+mn-lt"/>
        </a:defRPr>
      </a:lvl3pPr>
      <a:lvl4pPr marL="1600200" indent="-228600" algn="l" rtl="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mn-lt"/>
        </a:defRPr>
      </a:lvl4pPr>
      <a:lvl5pPr marL="2057400" indent="-228600" algn="l" rtl="0" eaLnBrk="0" fontAlgn="base" hangingPunct="0">
        <a:spcBef>
          <a:spcPct val="30000"/>
        </a:spcBef>
        <a:spcAft>
          <a:spcPct val="0"/>
        </a:spcAft>
        <a:buClr>
          <a:schemeClr val="tx1"/>
        </a:buClr>
        <a:buFont typeface="Times" panose="02020603050405020304" pitchFamily="18" charset="0"/>
        <a:buChar char="•"/>
        <a:defRPr sz="2000">
          <a:solidFill>
            <a:schemeClr val="tx1"/>
          </a:solidFill>
          <a:latin typeface="+mn-lt"/>
        </a:defRPr>
      </a:lvl5pPr>
      <a:lvl6pPr marL="2514600" indent="-228600" algn="l" rtl="0" fontAlgn="base">
        <a:spcBef>
          <a:spcPct val="30000"/>
        </a:spcBef>
        <a:spcAft>
          <a:spcPct val="0"/>
        </a:spcAft>
        <a:buClr>
          <a:schemeClr val="tx1"/>
        </a:buClr>
        <a:buFont typeface="Times" pitchFamily="18" charset="0"/>
        <a:buChar char="•"/>
        <a:defRPr sz="2000">
          <a:solidFill>
            <a:schemeClr val="tx1"/>
          </a:solidFill>
          <a:latin typeface="+mn-lt"/>
        </a:defRPr>
      </a:lvl6pPr>
      <a:lvl7pPr marL="2971800" indent="-228600" algn="l" rtl="0" fontAlgn="base">
        <a:spcBef>
          <a:spcPct val="30000"/>
        </a:spcBef>
        <a:spcAft>
          <a:spcPct val="0"/>
        </a:spcAft>
        <a:buClr>
          <a:schemeClr val="tx1"/>
        </a:buClr>
        <a:buFont typeface="Times" pitchFamily="18" charset="0"/>
        <a:buChar char="•"/>
        <a:defRPr sz="2000">
          <a:solidFill>
            <a:schemeClr val="tx1"/>
          </a:solidFill>
          <a:latin typeface="+mn-lt"/>
        </a:defRPr>
      </a:lvl7pPr>
      <a:lvl8pPr marL="3429000" indent="-228600" algn="l" rtl="0" fontAlgn="base">
        <a:spcBef>
          <a:spcPct val="30000"/>
        </a:spcBef>
        <a:spcAft>
          <a:spcPct val="0"/>
        </a:spcAft>
        <a:buClr>
          <a:schemeClr val="tx1"/>
        </a:buClr>
        <a:buFont typeface="Times" pitchFamily="18" charset="0"/>
        <a:buChar char="•"/>
        <a:defRPr sz="2000">
          <a:solidFill>
            <a:schemeClr val="tx1"/>
          </a:solidFill>
          <a:latin typeface="+mn-lt"/>
        </a:defRPr>
      </a:lvl8pPr>
      <a:lvl9pPr marL="3886200" indent="-228600" algn="l" rtl="0" fontAlgn="base">
        <a:spcBef>
          <a:spcPct val="30000"/>
        </a:spcBef>
        <a:spcAft>
          <a:spcPct val="0"/>
        </a:spcAft>
        <a:buClr>
          <a:schemeClr val="tx1"/>
        </a:buClr>
        <a:buFont typeface="Times" pitchFamily="18"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1026"/>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3075" name="Rectangle 1027"/>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3076" name="Rectangle 1033"/>
          <p:cNvSpPr>
            <a:spLocks noGrp="1" noChangeArrowheads="1"/>
          </p:cNvSpPr>
          <p:nvPr>
            <p:ph type="ctrTitle"/>
          </p:nvPr>
        </p:nvSpPr>
        <p:spPr/>
        <p:txBody>
          <a:bodyPr/>
          <a:lstStyle/>
          <a:p>
            <a:pPr eaLnBrk="1" hangingPunct="1"/>
            <a:r>
              <a:rPr lang="en-US" altLang="en-US" smtClean="0"/>
              <a:t>Tutorial on</a:t>
            </a:r>
            <a:br>
              <a:rPr lang="en-US" altLang="en-US" smtClean="0"/>
            </a:br>
            <a:r>
              <a:rPr lang="en-US" altLang="en-US" smtClean="0"/>
              <a:t>Chapter 12</a:t>
            </a:r>
          </a:p>
        </p:txBody>
      </p:sp>
      <p:sp>
        <p:nvSpPr>
          <p:cNvPr id="3077" name="Rectangle 1034"/>
          <p:cNvSpPr>
            <a:spLocks noGrp="1" noChangeArrowheads="1"/>
          </p:cNvSpPr>
          <p:nvPr>
            <p:ph type="subTitle" idx="1"/>
          </p:nvPr>
        </p:nvSpPr>
        <p:spPr>
          <a:xfrm>
            <a:off x="457200" y="1828800"/>
            <a:ext cx="4191000" cy="3124200"/>
          </a:xfrm>
        </p:spPr>
        <p:txBody>
          <a:bodyPr/>
          <a:lstStyle/>
          <a:p>
            <a:pPr eaLnBrk="1" hangingPunct="1"/>
            <a:r>
              <a:rPr lang="en-US" altLang="en-US" smtClean="0"/>
              <a:t>International Trade Theory and Development Strategy</a:t>
            </a:r>
          </a:p>
        </p:txBody>
      </p:sp>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D17D1890-B19A-4199-A969-9AD933016A04}" type="slidenum">
              <a:rPr lang="en-US" altLang="en-US" sz="1800">
                <a:solidFill>
                  <a:srgbClr val="FAF199"/>
                </a:solidFill>
                <a:latin typeface="Arial" panose="020B0604020202020204" pitchFamily="34" charset="0"/>
              </a:rPr>
              <a:pPr/>
              <a:t>10</a:t>
            </a:fld>
            <a:endParaRPr lang="en-US" altLang="en-US" sz="1800">
              <a:solidFill>
                <a:srgbClr val="FAF199"/>
              </a:solidFill>
              <a:latin typeface="Arial" panose="020B0604020202020204" pitchFamily="34" charset="0"/>
            </a:endParaRPr>
          </a:p>
        </p:txBody>
      </p:sp>
      <p:sp>
        <p:nvSpPr>
          <p:cNvPr id="12292" name="Rectangle 4"/>
          <p:cNvSpPr>
            <a:spLocks noGrp="1" noChangeArrowheads="1"/>
          </p:cNvSpPr>
          <p:nvPr>
            <p:ph type="title"/>
          </p:nvPr>
        </p:nvSpPr>
        <p:spPr/>
        <p:txBody>
          <a:bodyPr/>
          <a:lstStyle/>
          <a:p>
            <a:pPr algn="ctr" eaLnBrk="1" hangingPunct="1"/>
            <a:r>
              <a:rPr lang="en-US" altLang="en-US" sz="3600" smtClean="0"/>
              <a:t>MCQs</a:t>
            </a:r>
          </a:p>
        </p:txBody>
      </p:sp>
      <p:sp>
        <p:nvSpPr>
          <p:cNvPr id="12293" name="Rectangle 5"/>
          <p:cNvSpPr>
            <a:spLocks noGrp="1" noChangeArrowheads="1"/>
          </p:cNvSpPr>
          <p:nvPr>
            <p:ph type="body" idx="1"/>
          </p:nvPr>
        </p:nvSpPr>
        <p:spPr/>
        <p:txBody>
          <a:bodyPr/>
          <a:lstStyle/>
          <a:p>
            <a:pPr>
              <a:buFont typeface="Times" panose="02020603050405020304" pitchFamily="18" charset="0"/>
              <a:buNone/>
            </a:pPr>
            <a:r>
              <a:rPr lang="en-US" altLang="en-US" sz="2000" smtClean="0"/>
              <a:t>7. Which of the following statements is true?</a:t>
            </a:r>
          </a:p>
          <a:p>
            <a:pPr>
              <a:buFont typeface="Times" panose="02020603050405020304" pitchFamily="18" charset="0"/>
              <a:buNone/>
            </a:pPr>
            <a:r>
              <a:rPr lang="en-US" altLang="en-US" sz="2000" smtClean="0"/>
              <a:t>a. Larger countries (in terms of size) tend to be more open (in terms of larger share of exports in GDP) than smaller countries and developing countries tend to be less open than developed economies.</a:t>
            </a:r>
          </a:p>
          <a:p>
            <a:pPr>
              <a:buFont typeface="Times" panose="02020603050405020304" pitchFamily="18" charset="0"/>
              <a:buNone/>
            </a:pPr>
            <a:r>
              <a:rPr lang="en-US" altLang="en-US" sz="2000" smtClean="0"/>
              <a:t>b. Larger countries (in terms of size) tend to be less open (in terms of lower share of exports in GDP) than smaller countries and developing countries tend to be less open than developed economies.</a:t>
            </a:r>
          </a:p>
          <a:p>
            <a:pPr>
              <a:buFont typeface="Times" panose="02020603050405020304" pitchFamily="18" charset="0"/>
              <a:buNone/>
            </a:pPr>
            <a:r>
              <a:rPr lang="en-US" altLang="en-US" sz="2000" smtClean="0"/>
              <a:t>c. Larger countries (in terms of size) tend to be more open (in terms of larger share of exports in GDP) than smaller countries and developing countries tend to be more open than developed economies.</a:t>
            </a:r>
          </a:p>
          <a:p>
            <a:pPr>
              <a:buFont typeface="Times" panose="02020603050405020304" pitchFamily="18" charset="0"/>
              <a:buNone/>
            </a:pPr>
            <a:r>
              <a:rPr lang="en-US" altLang="en-US" sz="2000" smtClean="0"/>
              <a:t>d. Larger countries (in terms of size) tend to be less open (in terms of lower share of exports in GDP) than smaller countries and developing countries tend to be more open than developed economies.</a:t>
            </a:r>
          </a:p>
          <a:p>
            <a:pPr eaLnBrk="1" hangingPunct="1">
              <a:lnSpc>
                <a:spcPct val="80000"/>
              </a:lnSpc>
              <a:buFont typeface="Times" panose="02020603050405020304" pitchFamily="18" charset="0"/>
              <a:buNone/>
            </a:pPr>
            <a:r>
              <a:rPr lang="en-US" altLang="en-US" sz="2000" smtClean="0"/>
              <a:t>	</a:t>
            </a:r>
          </a:p>
        </p:txBody>
      </p:sp>
      <p:sp>
        <p:nvSpPr>
          <p:cNvPr id="6" name="Rectangle 3"/>
          <p:cNvSpPr>
            <a:spLocks noChangeArrowheads="1"/>
          </p:cNvSpPr>
          <p:nvPr/>
        </p:nvSpPr>
        <p:spPr bwMode="auto">
          <a:xfrm>
            <a:off x="0" y="6148388"/>
            <a:ext cx="8999538" cy="252412"/>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97E7F252-952E-4ACA-8E89-DE83D61CA1FD}" type="slidenum">
              <a:rPr lang="en-US" altLang="en-US" sz="1800">
                <a:solidFill>
                  <a:srgbClr val="FAF199"/>
                </a:solidFill>
                <a:latin typeface="Arial" panose="020B0604020202020204" pitchFamily="34" charset="0"/>
              </a:rPr>
              <a:pPr/>
              <a:t>11</a:t>
            </a:fld>
            <a:endParaRPr lang="en-US" altLang="en-US" sz="1800">
              <a:solidFill>
                <a:srgbClr val="FAF199"/>
              </a:solidFill>
              <a:latin typeface="Arial" panose="020B0604020202020204" pitchFamily="34" charset="0"/>
            </a:endParaRPr>
          </a:p>
        </p:txBody>
      </p:sp>
      <p:sp>
        <p:nvSpPr>
          <p:cNvPr id="13316" name="Rectangle 4"/>
          <p:cNvSpPr>
            <a:spLocks noGrp="1" noChangeArrowheads="1"/>
          </p:cNvSpPr>
          <p:nvPr>
            <p:ph type="title"/>
          </p:nvPr>
        </p:nvSpPr>
        <p:spPr/>
        <p:txBody>
          <a:bodyPr/>
          <a:lstStyle/>
          <a:p>
            <a:pPr algn="ctr" eaLnBrk="1" hangingPunct="1"/>
            <a:r>
              <a:rPr lang="en-US" altLang="en-US" sz="3600" smtClean="0"/>
              <a:t>MCQs</a:t>
            </a:r>
          </a:p>
        </p:txBody>
      </p:sp>
      <p:sp>
        <p:nvSpPr>
          <p:cNvPr id="13317"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8. The dependence on the export of one or two primary products for a majority of the revenue from exports is most severe in countries in</a:t>
            </a:r>
          </a:p>
          <a:p>
            <a:pPr>
              <a:buFont typeface="Times" panose="02020603050405020304" pitchFamily="18" charset="0"/>
              <a:buNone/>
            </a:pPr>
            <a:r>
              <a:rPr lang="en-US" altLang="en-US" sz="2400" smtClean="0"/>
              <a:t>a. South Asia.</a:t>
            </a:r>
          </a:p>
          <a:p>
            <a:pPr>
              <a:buFont typeface="Times" panose="02020603050405020304" pitchFamily="18" charset="0"/>
              <a:buNone/>
            </a:pPr>
            <a:r>
              <a:rPr lang="en-US" altLang="en-US" sz="2400" smtClean="0"/>
              <a:t>b. East Asia.</a:t>
            </a:r>
          </a:p>
          <a:p>
            <a:pPr>
              <a:buFont typeface="Times" panose="02020603050405020304" pitchFamily="18" charset="0"/>
              <a:buNone/>
            </a:pPr>
            <a:r>
              <a:rPr lang="en-US" altLang="en-US" sz="2400" smtClean="0"/>
              <a:t>c. Sub-Saharan Africa.</a:t>
            </a:r>
          </a:p>
          <a:p>
            <a:pPr>
              <a:buFont typeface="Times" panose="02020603050405020304" pitchFamily="18" charset="0"/>
              <a:buNone/>
            </a:pPr>
            <a:r>
              <a:rPr lang="en-US" altLang="en-US" sz="2400" smtClean="0"/>
              <a:t>d. Latin America.</a:t>
            </a:r>
          </a:p>
          <a:p>
            <a:pPr eaLnBrk="1" hangingPunct="1">
              <a:lnSpc>
                <a:spcPct val="80000"/>
              </a:lnSpc>
              <a:buFont typeface="Times" panose="02020603050405020304" pitchFamily="18" charset="0"/>
              <a:buNone/>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D2B7E0E5-0CB5-400F-90D0-F4CEC34F481E}" type="slidenum">
              <a:rPr lang="en-US" altLang="en-US" sz="1800">
                <a:solidFill>
                  <a:srgbClr val="FAF199"/>
                </a:solidFill>
                <a:latin typeface="Arial" panose="020B0604020202020204" pitchFamily="34" charset="0"/>
              </a:rPr>
              <a:pPr/>
              <a:t>12</a:t>
            </a:fld>
            <a:endParaRPr lang="en-US" altLang="en-US" sz="1800">
              <a:solidFill>
                <a:srgbClr val="FAF199"/>
              </a:solidFill>
              <a:latin typeface="Arial" panose="020B0604020202020204" pitchFamily="34" charset="0"/>
            </a:endParaRPr>
          </a:p>
        </p:txBody>
      </p:sp>
      <p:sp>
        <p:nvSpPr>
          <p:cNvPr id="14340" name="Rectangle 4"/>
          <p:cNvSpPr>
            <a:spLocks noGrp="1" noChangeArrowheads="1"/>
          </p:cNvSpPr>
          <p:nvPr>
            <p:ph type="title"/>
          </p:nvPr>
        </p:nvSpPr>
        <p:spPr/>
        <p:txBody>
          <a:bodyPr/>
          <a:lstStyle/>
          <a:p>
            <a:pPr algn="ctr" eaLnBrk="1" hangingPunct="1"/>
            <a:r>
              <a:rPr lang="en-US" altLang="en-US" sz="3600" smtClean="0"/>
              <a:t>MCQs</a:t>
            </a:r>
          </a:p>
        </p:txBody>
      </p:sp>
      <p:sp>
        <p:nvSpPr>
          <p:cNvPr id="14341"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9. The nominal rate of protection shows the extent to which the domestic price of imported goods exceeds</a:t>
            </a:r>
          </a:p>
          <a:p>
            <a:pPr>
              <a:buFont typeface="Times" panose="02020603050405020304" pitchFamily="18" charset="0"/>
              <a:buNone/>
            </a:pPr>
            <a:r>
              <a:rPr lang="en-US" altLang="en-US" sz="2400" smtClean="0"/>
              <a:t>a. what the price would be without tariffs.</a:t>
            </a:r>
          </a:p>
          <a:p>
            <a:pPr>
              <a:buFont typeface="Times" panose="02020603050405020304" pitchFamily="18" charset="0"/>
              <a:buNone/>
            </a:pPr>
            <a:r>
              <a:rPr lang="en-US" altLang="en-US" sz="2400" smtClean="0"/>
              <a:t>b. the cost of intermediate inputs.</a:t>
            </a:r>
          </a:p>
          <a:p>
            <a:pPr>
              <a:buFont typeface="Times" panose="02020603050405020304" pitchFamily="18" charset="0"/>
              <a:buNone/>
            </a:pPr>
            <a:r>
              <a:rPr lang="en-US" altLang="en-US" sz="2400" smtClean="0"/>
              <a:t>c. the social opportunity costs of the good.</a:t>
            </a:r>
          </a:p>
          <a:p>
            <a:pPr>
              <a:buFont typeface="Times" panose="02020603050405020304" pitchFamily="18" charset="0"/>
              <a:buNone/>
            </a:pPr>
            <a:r>
              <a:rPr lang="en-US" altLang="en-US" sz="2400" smtClean="0"/>
              <a:t>d. the no-trade equilibrium price.</a:t>
            </a:r>
          </a:p>
          <a:p>
            <a:pPr eaLnBrk="1" hangingPunct="1">
              <a:lnSpc>
                <a:spcPct val="80000"/>
              </a:lnSpc>
              <a:buFont typeface="Times" panose="02020603050405020304" pitchFamily="18" charset="0"/>
              <a:buNone/>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66252799-16C0-4630-B56B-0DE6200433C7}" type="slidenum">
              <a:rPr lang="en-US" altLang="en-US" sz="1800">
                <a:solidFill>
                  <a:srgbClr val="FAF199"/>
                </a:solidFill>
                <a:latin typeface="Arial" panose="020B0604020202020204" pitchFamily="34" charset="0"/>
              </a:rPr>
              <a:pPr/>
              <a:t>13</a:t>
            </a:fld>
            <a:endParaRPr lang="en-US" altLang="en-US" sz="1800">
              <a:solidFill>
                <a:srgbClr val="FAF199"/>
              </a:solidFill>
              <a:latin typeface="Arial" panose="020B0604020202020204" pitchFamily="34" charset="0"/>
            </a:endParaRPr>
          </a:p>
        </p:txBody>
      </p:sp>
      <p:sp>
        <p:nvSpPr>
          <p:cNvPr id="15364" name="Rectangle 4"/>
          <p:cNvSpPr>
            <a:spLocks noGrp="1" noChangeArrowheads="1"/>
          </p:cNvSpPr>
          <p:nvPr>
            <p:ph type="title"/>
          </p:nvPr>
        </p:nvSpPr>
        <p:spPr/>
        <p:txBody>
          <a:bodyPr/>
          <a:lstStyle/>
          <a:p>
            <a:pPr algn="ctr" eaLnBrk="1" hangingPunct="1"/>
            <a:r>
              <a:rPr lang="en-US" altLang="en-US" sz="3600" smtClean="0"/>
              <a:t>MCQs</a:t>
            </a:r>
          </a:p>
        </p:txBody>
      </p:sp>
      <p:sp>
        <p:nvSpPr>
          <p:cNvPr id="15365"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10. The effective rate of protection is</a:t>
            </a:r>
          </a:p>
          <a:p>
            <a:pPr>
              <a:buFont typeface="Times" panose="02020603050405020304" pitchFamily="18" charset="0"/>
              <a:buNone/>
            </a:pPr>
            <a:r>
              <a:rPr lang="en-US" altLang="en-US" sz="2400" smtClean="0"/>
              <a:t>a. value added with protection divided by value added without protection.</a:t>
            </a:r>
          </a:p>
          <a:p>
            <a:pPr>
              <a:buFont typeface="Times" panose="02020603050405020304" pitchFamily="18" charset="0"/>
              <a:buNone/>
            </a:pPr>
            <a:r>
              <a:rPr lang="en-US" altLang="en-US" sz="2400" smtClean="0"/>
              <a:t>b. value added with protection.</a:t>
            </a:r>
          </a:p>
          <a:p>
            <a:pPr>
              <a:buFont typeface="Times" panose="02020603050405020304" pitchFamily="18" charset="0"/>
              <a:buNone/>
            </a:pPr>
            <a:r>
              <a:rPr lang="en-US" altLang="en-US" sz="2400" smtClean="0"/>
              <a:t>c. value added without protection.</a:t>
            </a:r>
          </a:p>
          <a:p>
            <a:pPr>
              <a:buFont typeface="Times" panose="02020603050405020304" pitchFamily="18" charset="0"/>
              <a:buNone/>
            </a:pPr>
            <a:r>
              <a:rPr lang="en-US" altLang="en-US" sz="2400" smtClean="0"/>
              <a:t>d. (value added with protection minus value added without protection) divided by value added without protection.</a:t>
            </a:r>
          </a:p>
          <a:p>
            <a:pPr eaLnBrk="1" hangingPunct="1">
              <a:lnSpc>
                <a:spcPct val="80000"/>
              </a:lnSpc>
              <a:buFont typeface="Times" panose="02020603050405020304" pitchFamily="18" charset="0"/>
              <a:buNone/>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EF452129-F977-46A8-8D06-015114F83A52}" type="slidenum">
              <a:rPr lang="en-US" altLang="en-US" sz="1800">
                <a:solidFill>
                  <a:srgbClr val="FAF199"/>
                </a:solidFill>
                <a:latin typeface="Arial" panose="020B0604020202020204" pitchFamily="34" charset="0"/>
              </a:rPr>
              <a:pPr/>
              <a:t>14</a:t>
            </a:fld>
            <a:endParaRPr lang="en-US" altLang="en-US" sz="1800">
              <a:solidFill>
                <a:srgbClr val="FAF199"/>
              </a:solidFill>
              <a:latin typeface="Arial" panose="020B0604020202020204" pitchFamily="34" charset="0"/>
            </a:endParaRPr>
          </a:p>
        </p:txBody>
      </p:sp>
      <p:sp>
        <p:nvSpPr>
          <p:cNvPr id="16388" name="Rectangle 4"/>
          <p:cNvSpPr>
            <a:spLocks noGrp="1" noChangeArrowheads="1"/>
          </p:cNvSpPr>
          <p:nvPr>
            <p:ph type="title"/>
          </p:nvPr>
        </p:nvSpPr>
        <p:spPr/>
        <p:txBody>
          <a:bodyPr/>
          <a:lstStyle/>
          <a:p>
            <a:pPr algn="ctr" eaLnBrk="1" hangingPunct="1"/>
            <a:r>
              <a:rPr lang="en-US" altLang="en-US" sz="3600" smtClean="0"/>
              <a:t>MCQs: Answers</a:t>
            </a:r>
          </a:p>
        </p:txBody>
      </p:sp>
      <p:sp>
        <p:nvSpPr>
          <p:cNvPr id="12293" name="Rectangle 5"/>
          <p:cNvSpPr>
            <a:spLocks noGrp="1" noChangeArrowheads="1"/>
          </p:cNvSpPr>
          <p:nvPr>
            <p:ph type="body" idx="1"/>
          </p:nvPr>
        </p:nvSpPr>
        <p:spPr/>
        <p:txBody>
          <a:bodyPr/>
          <a:lstStyle/>
          <a:p>
            <a:pPr>
              <a:buFont typeface="Times" panose="02020603050405020304" pitchFamily="18" charset="0"/>
              <a:buNone/>
            </a:pPr>
            <a:r>
              <a:rPr lang="en-US" altLang="en-US" sz="2400" dirty="0" smtClean="0"/>
              <a:t>1. The ratio of a country’s average export price to its average import price is</a:t>
            </a:r>
          </a:p>
          <a:p>
            <a:pPr>
              <a:buFont typeface="Times" panose="02020603050405020304" pitchFamily="18" charset="0"/>
              <a:buNone/>
            </a:pPr>
            <a:r>
              <a:rPr lang="en-US" altLang="en-US" sz="2400" dirty="0" smtClean="0"/>
              <a:t>a. its absolute advantage.</a:t>
            </a:r>
          </a:p>
          <a:p>
            <a:pPr>
              <a:buFont typeface="Times" panose="02020603050405020304" pitchFamily="18" charset="0"/>
              <a:buNone/>
            </a:pPr>
            <a:r>
              <a:rPr lang="en-US" altLang="en-US" sz="2400" dirty="0" smtClean="0"/>
              <a:t>b. its comparative advantage.</a:t>
            </a:r>
          </a:p>
          <a:p>
            <a:pPr>
              <a:buFont typeface="Times" panose="02020603050405020304" pitchFamily="18" charset="0"/>
              <a:buNone/>
            </a:pPr>
            <a:r>
              <a:rPr lang="en-US" altLang="en-US" sz="2400" dirty="0" smtClean="0"/>
              <a:t>c. its terms of trade.</a:t>
            </a:r>
          </a:p>
          <a:p>
            <a:pPr>
              <a:buFont typeface="Times" panose="02020603050405020304" pitchFamily="18" charset="0"/>
              <a:buNone/>
            </a:pPr>
            <a:r>
              <a:rPr lang="en-US" altLang="en-US" sz="2400" dirty="0" smtClean="0"/>
              <a:t>d. its exchange rate.</a:t>
            </a:r>
          </a:p>
          <a:p>
            <a:pPr eaLnBrk="1" hangingPunct="1">
              <a:lnSpc>
                <a:spcPct val="80000"/>
              </a:lnSpc>
              <a:buFont typeface="Times" panose="02020603050405020304" pitchFamily="18" charset="0"/>
              <a:buNone/>
            </a:pPr>
            <a:endParaRPr lang="en-US" altLang="en-US" sz="2400" dirty="0" smtClean="0"/>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1229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20C79168-EFDA-43B6-A505-BCB3C906886A}" type="slidenum">
              <a:rPr lang="en-US" altLang="en-US" sz="1800">
                <a:solidFill>
                  <a:srgbClr val="FAF199"/>
                </a:solidFill>
                <a:latin typeface="Arial" panose="020B0604020202020204" pitchFamily="34" charset="0"/>
              </a:rPr>
              <a:pPr/>
              <a:t>15</a:t>
            </a:fld>
            <a:endParaRPr lang="en-US" altLang="en-US" sz="1800">
              <a:solidFill>
                <a:srgbClr val="FAF199"/>
              </a:solidFill>
              <a:latin typeface="Arial" panose="020B0604020202020204" pitchFamily="34" charset="0"/>
            </a:endParaRPr>
          </a:p>
        </p:txBody>
      </p:sp>
      <p:sp>
        <p:nvSpPr>
          <p:cNvPr id="17412" name="Rectangle 4"/>
          <p:cNvSpPr>
            <a:spLocks noGrp="1" noChangeArrowheads="1"/>
          </p:cNvSpPr>
          <p:nvPr>
            <p:ph type="title"/>
          </p:nvPr>
        </p:nvSpPr>
        <p:spPr/>
        <p:txBody>
          <a:bodyPr/>
          <a:lstStyle/>
          <a:p>
            <a:pPr algn="ctr" eaLnBrk="1" hangingPunct="1"/>
            <a:r>
              <a:rPr lang="en-US" altLang="en-US" sz="3600" smtClean="0"/>
              <a:t>MCQs: Answers</a:t>
            </a:r>
          </a:p>
        </p:txBody>
      </p:sp>
      <p:sp>
        <p:nvSpPr>
          <p:cNvPr id="12293" name="Rectangle 5"/>
          <p:cNvSpPr>
            <a:spLocks noGrp="1" noChangeArrowheads="1"/>
          </p:cNvSpPr>
          <p:nvPr>
            <p:ph type="body" idx="1"/>
          </p:nvPr>
        </p:nvSpPr>
        <p:spPr/>
        <p:txBody>
          <a:bodyPr/>
          <a:lstStyle/>
          <a:p>
            <a:pPr>
              <a:buFont typeface="Times" panose="02020603050405020304" pitchFamily="18" charset="0"/>
              <a:buNone/>
            </a:pPr>
            <a:r>
              <a:rPr lang="en-US" altLang="en-US" sz="2400" dirty="0" smtClean="0"/>
              <a:t>2. According to the </a:t>
            </a:r>
            <a:r>
              <a:rPr lang="en-US" altLang="en-US" sz="2400" dirty="0" err="1" smtClean="0"/>
              <a:t>Prebisch</a:t>
            </a:r>
            <a:r>
              <a:rPr lang="en-US" altLang="en-US" sz="2400" dirty="0" smtClean="0"/>
              <a:t>-Singer thesis</a:t>
            </a:r>
          </a:p>
          <a:p>
            <a:pPr>
              <a:buFont typeface="Times" panose="02020603050405020304" pitchFamily="18" charset="0"/>
              <a:buNone/>
            </a:pPr>
            <a:r>
              <a:rPr lang="en-US" altLang="en-US" sz="2400" dirty="0" smtClean="0"/>
              <a:t>a. demand for primary products has steadily fallen.</a:t>
            </a:r>
          </a:p>
          <a:p>
            <a:pPr>
              <a:buFont typeface="Times" panose="02020603050405020304" pitchFamily="18" charset="0"/>
              <a:buNone/>
            </a:pPr>
            <a:r>
              <a:rPr lang="en-US" altLang="en-US" sz="2400" dirty="0" smtClean="0"/>
              <a:t>b. profits of primary producers have steadily fallen.</a:t>
            </a:r>
          </a:p>
          <a:p>
            <a:pPr>
              <a:buFont typeface="Times" panose="02020603050405020304" pitchFamily="18" charset="0"/>
              <a:buNone/>
            </a:pPr>
            <a:r>
              <a:rPr lang="en-US" altLang="en-US" sz="2400" dirty="0" smtClean="0"/>
              <a:t>c. primary producers’ terms of trade have steadily fallen.</a:t>
            </a:r>
          </a:p>
          <a:p>
            <a:pPr>
              <a:buFont typeface="Times" panose="02020603050405020304" pitchFamily="18" charset="0"/>
              <a:buNone/>
            </a:pPr>
            <a:r>
              <a:rPr lang="en-US" altLang="en-US" sz="2400" dirty="0" smtClean="0"/>
              <a:t>d. prices of primary products have risen over time.</a:t>
            </a:r>
          </a:p>
          <a:p>
            <a:pPr eaLnBrk="1" hangingPunct="1">
              <a:lnSpc>
                <a:spcPct val="80000"/>
              </a:lnSpc>
              <a:buFont typeface="Times" panose="02020603050405020304" pitchFamily="18" charset="0"/>
              <a:buNone/>
            </a:pPr>
            <a:endParaRPr lang="en-US" altLang="en-US" sz="2400" dirty="0" smtClean="0"/>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1229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87263B1C-4DED-4DEE-9993-ECB48B256830}" type="slidenum">
              <a:rPr lang="en-US" altLang="en-US" sz="1800">
                <a:solidFill>
                  <a:srgbClr val="FAF199"/>
                </a:solidFill>
                <a:latin typeface="Arial" panose="020B0604020202020204" pitchFamily="34" charset="0"/>
              </a:rPr>
              <a:pPr/>
              <a:t>16</a:t>
            </a:fld>
            <a:endParaRPr lang="en-US" altLang="en-US" sz="1800">
              <a:solidFill>
                <a:srgbClr val="FAF199"/>
              </a:solidFill>
              <a:latin typeface="Arial" panose="020B0604020202020204" pitchFamily="34" charset="0"/>
            </a:endParaRPr>
          </a:p>
        </p:txBody>
      </p:sp>
      <p:sp>
        <p:nvSpPr>
          <p:cNvPr id="18436" name="Rectangle 4"/>
          <p:cNvSpPr>
            <a:spLocks noGrp="1" noChangeArrowheads="1"/>
          </p:cNvSpPr>
          <p:nvPr>
            <p:ph type="title"/>
          </p:nvPr>
        </p:nvSpPr>
        <p:spPr/>
        <p:txBody>
          <a:bodyPr/>
          <a:lstStyle/>
          <a:p>
            <a:pPr algn="ctr" eaLnBrk="1" hangingPunct="1"/>
            <a:r>
              <a:rPr lang="en-US" altLang="en-US" sz="3600" smtClean="0"/>
              <a:t>MCQs: Answers</a:t>
            </a:r>
          </a:p>
        </p:txBody>
      </p:sp>
      <p:sp>
        <p:nvSpPr>
          <p:cNvPr id="12293" name="Rectangle 5"/>
          <p:cNvSpPr>
            <a:spLocks noGrp="1" noChangeArrowheads="1"/>
          </p:cNvSpPr>
          <p:nvPr>
            <p:ph type="body" idx="1"/>
          </p:nvPr>
        </p:nvSpPr>
        <p:spPr/>
        <p:txBody>
          <a:bodyPr/>
          <a:lstStyle/>
          <a:p>
            <a:pPr>
              <a:buFont typeface="Times" panose="02020603050405020304" pitchFamily="18" charset="0"/>
              <a:buNone/>
            </a:pPr>
            <a:r>
              <a:rPr lang="en-US" altLang="en-US" sz="2400" dirty="0" smtClean="0"/>
              <a:t>3. The purpose of commodity buffer stocks is</a:t>
            </a:r>
          </a:p>
          <a:p>
            <a:pPr>
              <a:buFont typeface="Times" panose="02020603050405020304" pitchFamily="18" charset="0"/>
              <a:buNone/>
            </a:pPr>
            <a:r>
              <a:rPr lang="en-US" altLang="en-US" sz="2400" dirty="0" smtClean="0"/>
              <a:t>a. to moderate price fluctuations.</a:t>
            </a:r>
          </a:p>
          <a:p>
            <a:pPr>
              <a:buFont typeface="Times" panose="02020603050405020304" pitchFamily="18" charset="0"/>
              <a:buNone/>
            </a:pPr>
            <a:r>
              <a:rPr lang="en-US" altLang="en-US" sz="2400" dirty="0" smtClean="0"/>
              <a:t>b. to raise commodity prices.</a:t>
            </a:r>
          </a:p>
          <a:p>
            <a:pPr>
              <a:buFont typeface="Times" panose="02020603050405020304" pitchFamily="18" charset="0"/>
              <a:buNone/>
            </a:pPr>
            <a:r>
              <a:rPr lang="en-US" altLang="en-US" sz="2400" dirty="0" smtClean="0"/>
              <a:t>c. to encourage commodity substitution.</a:t>
            </a:r>
          </a:p>
          <a:p>
            <a:pPr>
              <a:buFont typeface="Times" panose="02020603050405020304" pitchFamily="18" charset="0"/>
              <a:buNone/>
            </a:pPr>
            <a:r>
              <a:rPr lang="en-US" altLang="en-US" sz="2400" dirty="0" smtClean="0"/>
              <a:t>d. to guarantee national security.</a:t>
            </a:r>
          </a:p>
          <a:p>
            <a:pPr eaLnBrk="1" hangingPunct="1">
              <a:lnSpc>
                <a:spcPct val="80000"/>
              </a:lnSpc>
              <a:buFont typeface="Times" panose="02020603050405020304" pitchFamily="18" charset="0"/>
              <a:buNone/>
            </a:pPr>
            <a:endParaRPr lang="en-US" altLang="en-US" sz="2400" dirty="0" smtClean="0"/>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1229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88DAA59C-308B-4530-B2E9-42E5EAEB1714}" type="slidenum">
              <a:rPr lang="en-US" altLang="en-US" sz="1800">
                <a:solidFill>
                  <a:srgbClr val="FAF199"/>
                </a:solidFill>
                <a:latin typeface="Arial" panose="020B0604020202020204" pitchFamily="34" charset="0"/>
              </a:rPr>
              <a:pPr/>
              <a:t>17</a:t>
            </a:fld>
            <a:endParaRPr lang="en-US" altLang="en-US" sz="1800">
              <a:solidFill>
                <a:srgbClr val="FAF199"/>
              </a:solidFill>
              <a:latin typeface="Arial" panose="020B0604020202020204" pitchFamily="34" charset="0"/>
            </a:endParaRPr>
          </a:p>
        </p:txBody>
      </p:sp>
      <p:sp>
        <p:nvSpPr>
          <p:cNvPr id="19460" name="Rectangle 4"/>
          <p:cNvSpPr>
            <a:spLocks noGrp="1" noChangeArrowheads="1"/>
          </p:cNvSpPr>
          <p:nvPr>
            <p:ph type="title"/>
          </p:nvPr>
        </p:nvSpPr>
        <p:spPr/>
        <p:txBody>
          <a:bodyPr/>
          <a:lstStyle/>
          <a:p>
            <a:pPr algn="ctr" eaLnBrk="1" hangingPunct="1"/>
            <a:r>
              <a:rPr lang="en-US" altLang="en-US" sz="3600" smtClean="0"/>
              <a:t>MCQs: Answers</a:t>
            </a:r>
          </a:p>
        </p:txBody>
      </p:sp>
      <p:sp>
        <p:nvSpPr>
          <p:cNvPr id="12293" name="Rectangle 5"/>
          <p:cNvSpPr>
            <a:spLocks noGrp="1" noChangeArrowheads="1"/>
          </p:cNvSpPr>
          <p:nvPr>
            <p:ph type="body" idx="1"/>
          </p:nvPr>
        </p:nvSpPr>
        <p:spPr/>
        <p:txBody>
          <a:bodyPr/>
          <a:lstStyle/>
          <a:p>
            <a:pPr>
              <a:buFont typeface="Times" panose="02020603050405020304" pitchFamily="18" charset="0"/>
              <a:buNone/>
            </a:pPr>
            <a:r>
              <a:rPr lang="en-US" altLang="en-US" sz="2400" dirty="0" smtClean="0"/>
              <a:t>4. Developing countries might be unable to respond smoothly to changing international price signals because of</a:t>
            </a:r>
          </a:p>
          <a:p>
            <a:pPr>
              <a:buFont typeface="Times" panose="02020603050405020304" pitchFamily="18" charset="0"/>
              <a:buNone/>
            </a:pPr>
            <a:r>
              <a:rPr lang="en-US" altLang="en-US" sz="2400" dirty="0" smtClean="0"/>
              <a:t>a. a lack of government regulation.</a:t>
            </a:r>
          </a:p>
          <a:p>
            <a:pPr>
              <a:buFont typeface="Times" panose="02020603050405020304" pitchFamily="18" charset="0"/>
              <a:buNone/>
            </a:pPr>
            <a:r>
              <a:rPr lang="en-US" altLang="en-US" sz="2400" dirty="0" smtClean="0"/>
              <a:t>b. an abundance of skilled labor.</a:t>
            </a:r>
          </a:p>
          <a:p>
            <a:pPr>
              <a:buFont typeface="Times" panose="02020603050405020304" pitchFamily="18" charset="0"/>
              <a:buNone/>
            </a:pPr>
            <a:r>
              <a:rPr lang="en-US" altLang="en-US" sz="2400" dirty="0" smtClean="0"/>
              <a:t>c. inelastic supply curves.</a:t>
            </a:r>
          </a:p>
          <a:p>
            <a:pPr>
              <a:buFont typeface="Times" panose="02020603050405020304" pitchFamily="18" charset="0"/>
              <a:buNone/>
            </a:pPr>
            <a:r>
              <a:rPr lang="en-US" altLang="en-US" sz="2400" dirty="0" smtClean="0"/>
              <a:t>d. limited foreign exchange.</a:t>
            </a:r>
          </a:p>
          <a:p>
            <a:pPr eaLnBrk="1" hangingPunct="1">
              <a:lnSpc>
                <a:spcPct val="80000"/>
              </a:lnSpc>
              <a:buFont typeface="Times" panose="02020603050405020304" pitchFamily="18" charset="0"/>
              <a:buNone/>
            </a:pPr>
            <a:endParaRPr lang="en-US" altLang="en-US" sz="2400" dirty="0" smtClean="0"/>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1229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DB457043-59CB-4E66-9F9D-9BC99E46296F}" type="slidenum">
              <a:rPr lang="en-US" altLang="en-US" sz="1800">
                <a:solidFill>
                  <a:srgbClr val="FAF199"/>
                </a:solidFill>
                <a:latin typeface="Arial" panose="020B0604020202020204" pitchFamily="34" charset="0"/>
              </a:rPr>
              <a:pPr/>
              <a:t>18</a:t>
            </a:fld>
            <a:endParaRPr lang="en-US" altLang="en-US" sz="1800">
              <a:solidFill>
                <a:srgbClr val="FAF199"/>
              </a:solidFill>
              <a:latin typeface="Arial" panose="020B0604020202020204" pitchFamily="34" charset="0"/>
            </a:endParaRPr>
          </a:p>
        </p:txBody>
      </p:sp>
      <p:sp>
        <p:nvSpPr>
          <p:cNvPr id="20484" name="Rectangle 4"/>
          <p:cNvSpPr>
            <a:spLocks noGrp="1" noChangeArrowheads="1"/>
          </p:cNvSpPr>
          <p:nvPr>
            <p:ph type="title"/>
          </p:nvPr>
        </p:nvSpPr>
        <p:spPr/>
        <p:txBody>
          <a:bodyPr/>
          <a:lstStyle/>
          <a:p>
            <a:pPr algn="ctr" eaLnBrk="1" hangingPunct="1"/>
            <a:r>
              <a:rPr lang="en-US" altLang="en-US" sz="3600" smtClean="0"/>
              <a:t>MCQs: Answers</a:t>
            </a:r>
          </a:p>
        </p:txBody>
      </p:sp>
      <p:sp>
        <p:nvSpPr>
          <p:cNvPr id="12293" name="Rectangle 5"/>
          <p:cNvSpPr>
            <a:spLocks noGrp="1" noChangeArrowheads="1"/>
          </p:cNvSpPr>
          <p:nvPr>
            <p:ph type="body" idx="1"/>
          </p:nvPr>
        </p:nvSpPr>
        <p:spPr/>
        <p:txBody>
          <a:bodyPr/>
          <a:lstStyle/>
          <a:p>
            <a:pPr>
              <a:buFont typeface="Times" panose="02020603050405020304" pitchFamily="18" charset="0"/>
              <a:buNone/>
            </a:pPr>
            <a:r>
              <a:rPr lang="en-US" altLang="en-US" sz="2400" dirty="0" smtClean="0"/>
              <a:t>5. Autarky as used in the text refers to</a:t>
            </a:r>
          </a:p>
          <a:p>
            <a:pPr>
              <a:buFont typeface="Times" panose="02020603050405020304" pitchFamily="18" charset="0"/>
              <a:buNone/>
            </a:pPr>
            <a:r>
              <a:rPr lang="en-US" altLang="en-US" sz="2400" dirty="0" smtClean="0"/>
              <a:t>a. an economy that does not trade.</a:t>
            </a:r>
          </a:p>
          <a:p>
            <a:pPr>
              <a:buFont typeface="Times" panose="02020603050405020304" pitchFamily="18" charset="0"/>
              <a:buNone/>
            </a:pPr>
            <a:r>
              <a:rPr lang="en-US" altLang="en-US" sz="2400" dirty="0" smtClean="0"/>
              <a:t>b. an economy that trades primary products in exchange for manufactures.</a:t>
            </a:r>
          </a:p>
          <a:p>
            <a:pPr>
              <a:buFont typeface="Times" panose="02020603050405020304" pitchFamily="18" charset="0"/>
              <a:buNone/>
            </a:pPr>
            <a:r>
              <a:rPr lang="en-US" altLang="en-US" sz="2400" dirty="0" smtClean="0"/>
              <a:t>c. developing-country dictatorships.</a:t>
            </a:r>
          </a:p>
          <a:p>
            <a:pPr>
              <a:buFont typeface="Times" panose="02020603050405020304" pitchFamily="18" charset="0"/>
              <a:buNone/>
            </a:pPr>
            <a:r>
              <a:rPr lang="en-US" altLang="en-US" sz="2400" dirty="0" smtClean="0"/>
              <a:t>d. the caste system and related social structures.</a:t>
            </a:r>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1229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5497E7A8-D828-4CB8-BE3D-B1350C4A9324}" type="slidenum">
              <a:rPr lang="en-US" altLang="en-US" sz="1800">
                <a:solidFill>
                  <a:srgbClr val="FAF199"/>
                </a:solidFill>
                <a:latin typeface="Arial" panose="020B0604020202020204" pitchFamily="34" charset="0"/>
              </a:rPr>
              <a:pPr/>
              <a:t>19</a:t>
            </a:fld>
            <a:endParaRPr lang="en-US" altLang="en-US" sz="1800">
              <a:solidFill>
                <a:srgbClr val="FAF199"/>
              </a:solidFill>
              <a:latin typeface="Arial" panose="020B0604020202020204" pitchFamily="34" charset="0"/>
            </a:endParaRPr>
          </a:p>
        </p:txBody>
      </p:sp>
      <p:sp>
        <p:nvSpPr>
          <p:cNvPr id="21508" name="Rectangle 4"/>
          <p:cNvSpPr>
            <a:spLocks noGrp="1" noChangeArrowheads="1"/>
          </p:cNvSpPr>
          <p:nvPr>
            <p:ph type="title"/>
          </p:nvPr>
        </p:nvSpPr>
        <p:spPr/>
        <p:txBody>
          <a:bodyPr/>
          <a:lstStyle/>
          <a:p>
            <a:pPr algn="ctr" eaLnBrk="1" hangingPunct="1"/>
            <a:r>
              <a:rPr lang="en-US" altLang="en-US" sz="3600" smtClean="0"/>
              <a:t>MCQs: Answers</a:t>
            </a:r>
          </a:p>
        </p:txBody>
      </p:sp>
      <p:sp>
        <p:nvSpPr>
          <p:cNvPr id="12293" name="Rectangle 5"/>
          <p:cNvSpPr>
            <a:spLocks noGrp="1" noChangeArrowheads="1"/>
          </p:cNvSpPr>
          <p:nvPr>
            <p:ph type="body" idx="1"/>
          </p:nvPr>
        </p:nvSpPr>
        <p:spPr/>
        <p:txBody>
          <a:bodyPr/>
          <a:lstStyle/>
          <a:p>
            <a:pPr>
              <a:buFont typeface="Times" panose="02020603050405020304" pitchFamily="18" charset="0"/>
              <a:buNone/>
            </a:pPr>
            <a:r>
              <a:rPr lang="en-US" altLang="en-US" sz="2400" dirty="0" smtClean="0"/>
              <a:t>6. The opening of export markets for primary products can provide employment for previously underutilized land and labor. The term for this is</a:t>
            </a:r>
          </a:p>
          <a:p>
            <a:pPr>
              <a:buFont typeface="Times" panose="02020603050405020304" pitchFamily="18" charset="0"/>
              <a:buNone/>
            </a:pPr>
            <a:r>
              <a:rPr lang="en-US" altLang="en-US" sz="2400" dirty="0" smtClean="0"/>
              <a:t>a. vent for surplus.</a:t>
            </a:r>
          </a:p>
          <a:p>
            <a:pPr>
              <a:buFont typeface="Times" panose="02020603050405020304" pitchFamily="18" charset="0"/>
              <a:buNone/>
            </a:pPr>
            <a:r>
              <a:rPr lang="en-US" altLang="en-US" sz="2400" dirty="0" smtClean="0"/>
              <a:t>b. comparative advantage.</a:t>
            </a:r>
          </a:p>
          <a:p>
            <a:pPr>
              <a:buFont typeface="Times" panose="02020603050405020304" pitchFamily="18" charset="0"/>
              <a:buNone/>
            </a:pPr>
            <a:r>
              <a:rPr lang="en-US" altLang="en-US" sz="2400" dirty="0" smtClean="0"/>
              <a:t>c. </a:t>
            </a:r>
            <a:r>
              <a:rPr lang="en-US" altLang="en-US" sz="2400" dirty="0" err="1" smtClean="0"/>
              <a:t>Prebisch</a:t>
            </a:r>
            <a:r>
              <a:rPr lang="en-US" altLang="en-US" sz="2400" dirty="0" smtClean="0"/>
              <a:t>-Singer thesis.</a:t>
            </a:r>
          </a:p>
          <a:p>
            <a:pPr>
              <a:buFont typeface="Times" panose="02020603050405020304" pitchFamily="18" charset="0"/>
              <a:buNone/>
            </a:pPr>
            <a:r>
              <a:rPr lang="en-US" altLang="en-US" sz="2400" dirty="0" smtClean="0"/>
              <a:t>d. barter trade.</a:t>
            </a:r>
          </a:p>
          <a:p>
            <a:pPr eaLnBrk="1" hangingPunct="1">
              <a:lnSpc>
                <a:spcPct val="80000"/>
              </a:lnSpc>
              <a:buFont typeface="Times" panose="02020603050405020304" pitchFamily="18" charset="0"/>
              <a:buNone/>
            </a:pPr>
            <a:endParaRPr lang="en-US" altLang="en-US" sz="2400" dirty="0" smtClean="0"/>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1229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12A376F0-CA57-47E3-AEDC-427C0DE036F3}" type="slidenum">
              <a:rPr lang="en-US" altLang="en-US" sz="1800">
                <a:solidFill>
                  <a:srgbClr val="FAF199"/>
                </a:solidFill>
                <a:latin typeface="Arial" panose="020B0604020202020204" pitchFamily="34" charset="0"/>
              </a:rPr>
              <a:pPr/>
              <a:t>2</a:t>
            </a:fld>
            <a:endParaRPr lang="en-US" altLang="en-US" sz="1800">
              <a:solidFill>
                <a:srgbClr val="FAF199"/>
              </a:solidFill>
              <a:latin typeface="Arial" panose="020B0604020202020204" pitchFamily="34" charset="0"/>
            </a:endParaRPr>
          </a:p>
        </p:txBody>
      </p:sp>
      <p:sp>
        <p:nvSpPr>
          <p:cNvPr id="4100" name="Rectangle 4"/>
          <p:cNvSpPr>
            <a:spLocks noGrp="1" noChangeArrowheads="1"/>
          </p:cNvSpPr>
          <p:nvPr>
            <p:ph type="title"/>
          </p:nvPr>
        </p:nvSpPr>
        <p:spPr/>
        <p:txBody>
          <a:bodyPr/>
          <a:lstStyle/>
          <a:p>
            <a:pPr algn="ctr" eaLnBrk="1" hangingPunct="1"/>
            <a:r>
              <a:rPr lang="en-US" altLang="en-US" sz="3600" smtClean="0"/>
              <a:t>Outline</a:t>
            </a:r>
          </a:p>
        </p:txBody>
      </p:sp>
      <p:sp>
        <p:nvSpPr>
          <p:cNvPr id="3077" name="Rectangle 5"/>
          <p:cNvSpPr>
            <a:spLocks noGrp="1" noChangeArrowheads="1"/>
          </p:cNvSpPr>
          <p:nvPr>
            <p:ph type="body" idx="1"/>
          </p:nvPr>
        </p:nvSpPr>
        <p:spPr/>
        <p:txBody>
          <a:bodyPr/>
          <a:lstStyle/>
          <a:p>
            <a:pPr eaLnBrk="1" hangingPunct="1">
              <a:lnSpc>
                <a:spcPct val="80000"/>
              </a:lnSpc>
            </a:pPr>
            <a:endParaRPr lang="en-US" altLang="en-US" sz="2800" smtClean="0"/>
          </a:p>
          <a:p>
            <a:pPr eaLnBrk="1" hangingPunct="1">
              <a:lnSpc>
                <a:spcPct val="80000"/>
              </a:lnSpc>
            </a:pPr>
            <a:r>
              <a:rPr lang="en-US" altLang="en-US" sz="2800" smtClean="0"/>
              <a:t>Multiple-Choice Questions</a:t>
            </a:r>
          </a:p>
          <a:p>
            <a:pPr eaLnBrk="1" hangingPunct="1">
              <a:lnSpc>
                <a:spcPct val="80000"/>
              </a:lnSpc>
            </a:pPr>
            <a:r>
              <a:rPr lang="en-US" altLang="en-US" sz="2800" smtClean="0"/>
              <a:t>Questions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1" end="1"/>
                                            </p:txEl>
                                          </p:spTgt>
                                        </p:tgtEl>
                                        <p:attrNameLst>
                                          <p:attrName>style.visibility</p:attrName>
                                        </p:attrNameLst>
                                      </p:cBhvr>
                                      <p:to>
                                        <p:strVal val="visible"/>
                                      </p:to>
                                    </p:set>
                                    <p:anim calcmode="lin" valueType="num">
                                      <p:cBhvr additive="base">
                                        <p:cTn id="7"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7">
                                            <p:txEl>
                                              <p:pRg st="2" end="2"/>
                                            </p:txEl>
                                          </p:spTgt>
                                        </p:tgtEl>
                                        <p:attrNameLst>
                                          <p:attrName>style.visibility</p:attrName>
                                        </p:attrNameLst>
                                      </p:cBhvr>
                                      <p:to>
                                        <p:strVal val="visible"/>
                                      </p:to>
                                    </p:set>
                                    <p:anim calcmode="lin" valueType="num">
                                      <p:cBhvr additive="base">
                                        <p:cTn id="13"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D274BFAD-9251-4463-84B3-87393161CAB5}" type="slidenum">
              <a:rPr lang="en-US" altLang="en-US" sz="1800">
                <a:solidFill>
                  <a:srgbClr val="FAF199"/>
                </a:solidFill>
                <a:latin typeface="Arial" panose="020B0604020202020204" pitchFamily="34" charset="0"/>
              </a:rPr>
              <a:pPr/>
              <a:t>20</a:t>
            </a:fld>
            <a:endParaRPr lang="en-US" altLang="en-US" sz="1800">
              <a:solidFill>
                <a:srgbClr val="FAF199"/>
              </a:solidFill>
              <a:latin typeface="Arial" panose="020B0604020202020204" pitchFamily="34" charset="0"/>
            </a:endParaRPr>
          </a:p>
        </p:txBody>
      </p:sp>
      <p:sp>
        <p:nvSpPr>
          <p:cNvPr id="22532" name="Rectangle 4"/>
          <p:cNvSpPr>
            <a:spLocks noGrp="1" noChangeArrowheads="1"/>
          </p:cNvSpPr>
          <p:nvPr>
            <p:ph type="title"/>
          </p:nvPr>
        </p:nvSpPr>
        <p:spPr/>
        <p:txBody>
          <a:bodyPr/>
          <a:lstStyle/>
          <a:p>
            <a:pPr algn="ctr" eaLnBrk="1" hangingPunct="1"/>
            <a:r>
              <a:rPr lang="en-US" altLang="en-US" sz="3600" smtClean="0"/>
              <a:t>MCQs: Answers</a:t>
            </a:r>
          </a:p>
        </p:txBody>
      </p:sp>
      <p:sp>
        <p:nvSpPr>
          <p:cNvPr id="12293" name="Rectangle 5"/>
          <p:cNvSpPr>
            <a:spLocks noGrp="1" noChangeArrowheads="1"/>
          </p:cNvSpPr>
          <p:nvPr>
            <p:ph type="body" idx="1"/>
          </p:nvPr>
        </p:nvSpPr>
        <p:spPr/>
        <p:txBody>
          <a:bodyPr/>
          <a:lstStyle/>
          <a:p>
            <a:pPr>
              <a:buFont typeface="Times" panose="02020603050405020304" pitchFamily="18" charset="0"/>
              <a:buNone/>
            </a:pPr>
            <a:r>
              <a:rPr lang="en-US" altLang="en-US" sz="2000" smtClean="0"/>
              <a:t>7. Which of the following statements is true?</a:t>
            </a:r>
          </a:p>
          <a:p>
            <a:pPr>
              <a:buFont typeface="Times" panose="02020603050405020304" pitchFamily="18" charset="0"/>
              <a:buNone/>
            </a:pPr>
            <a:r>
              <a:rPr lang="en-US" altLang="en-US" sz="2000" smtClean="0"/>
              <a:t>a. Larger countries (in terms of size) tend to be more open (in terms of larger share of exports in GDP) than smaller countries and developing countries tend to be less open than developed economies.</a:t>
            </a:r>
          </a:p>
          <a:p>
            <a:pPr>
              <a:buFont typeface="Times" panose="02020603050405020304" pitchFamily="18" charset="0"/>
              <a:buNone/>
            </a:pPr>
            <a:r>
              <a:rPr lang="en-US" altLang="en-US" sz="2000" smtClean="0"/>
              <a:t>b. Larger countries (in terms of size) tend to be less open (in terms of lower share of exports in GDP) than smaller countries and developing countries tend to be less open than developed economies.</a:t>
            </a:r>
          </a:p>
          <a:p>
            <a:pPr>
              <a:buFont typeface="Times" panose="02020603050405020304" pitchFamily="18" charset="0"/>
              <a:buNone/>
            </a:pPr>
            <a:r>
              <a:rPr lang="en-US" altLang="en-US" sz="2000" smtClean="0"/>
              <a:t>c. Larger countries (in terms of size) tend to be more open (in terms of larger share of exports in GDP) than smaller countries and developing countries tend to be more open than developed economies.</a:t>
            </a:r>
          </a:p>
          <a:p>
            <a:pPr>
              <a:buFont typeface="Times" panose="02020603050405020304" pitchFamily="18" charset="0"/>
              <a:buNone/>
            </a:pPr>
            <a:r>
              <a:rPr lang="en-US" altLang="en-US" sz="2000" smtClean="0"/>
              <a:t>d. Larger countries (in terms of size) tend to be less open (in terms of lower share of exports in GDP) than smaller countries and developing countries tend to be more open than developed economies.</a:t>
            </a:r>
          </a:p>
          <a:p>
            <a:pPr eaLnBrk="1" hangingPunct="1">
              <a:lnSpc>
                <a:spcPct val="80000"/>
              </a:lnSpc>
              <a:buFont typeface="Times" panose="02020603050405020304" pitchFamily="18" charset="0"/>
              <a:buNone/>
            </a:pPr>
            <a:endParaRPr lang="en-US" altLang="en-US" sz="2000" smtClean="0"/>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1229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198A25A7-5ED7-4D9C-A039-368A3F333E9E}" type="slidenum">
              <a:rPr lang="en-US" altLang="en-US" sz="1800">
                <a:solidFill>
                  <a:srgbClr val="FAF199"/>
                </a:solidFill>
                <a:latin typeface="Arial" panose="020B0604020202020204" pitchFamily="34" charset="0"/>
              </a:rPr>
              <a:pPr/>
              <a:t>21</a:t>
            </a:fld>
            <a:endParaRPr lang="en-US" altLang="en-US" sz="1800">
              <a:solidFill>
                <a:srgbClr val="FAF199"/>
              </a:solidFill>
              <a:latin typeface="Arial" panose="020B0604020202020204" pitchFamily="34" charset="0"/>
            </a:endParaRPr>
          </a:p>
        </p:txBody>
      </p:sp>
      <p:sp>
        <p:nvSpPr>
          <p:cNvPr id="23556" name="Rectangle 4"/>
          <p:cNvSpPr>
            <a:spLocks noGrp="1" noChangeArrowheads="1"/>
          </p:cNvSpPr>
          <p:nvPr>
            <p:ph type="title"/>
          </p:nvPr>
        </p:nvSpPr>
        <p:spPr/>
        <p:txBody>
          <a:bodyPr/>
          <a:lstStyle/>
          <a:p>
            <a:pPr algn="ctr" eaLnBrk="1" hangingPunct="1"/>
            <a:r>
              <a:rPr lang="en-US" altLang="en-US" sz="3600" smtClean="0"/>
              <a:t>MCQs: Answers</a:t>
            </a:r>
          </a:p>
        </p:txBody>
      </p:sp>
      <p:sp>
        <p:nvSpPr>
          <p:cNvPr id="12293" name="Rectangle 5"/>
          <p:cNvSpPr>
            <a:spLocks noGrp="1" noChangeArrowheads="1"/>
          </p:cNvSpPr>
          <p:nvPr>
            <p:ph type="body" idx="1"/>
          </p:nvPr>
        </p:nvSpPr>
        <p:spPr/>
        <p:txBody>
          <a:bodyPr/>
          <a:lstStyle/>
          <a:p>
            <a:pPr>
              <a:buFont typeface="Times" panose="02020603050405020304" pitchFamily="18" charset="0"/>
              <a:buNone/>
            </a:pPr>
            <a:r>
              <a:rPr lang="en-US" altLang="en-US" sz="2400" dirty="0" smtClean="0"/>
              <a:t>8. The dependence on the export of one or two primary products for a majority of the revenue from exports is most severe in countries in</a:t>
            </a:r>
          </a:p>
          <a:p>
            <a:pPr>
              <a:buFont typeface="Times" panose="02020603050405020304" pitchFamily="18" charset="0"/>
              <a:buNone/>
            </a:pPr>
            <a:r>
              <a:rPr lang="en-US" altLang="en-US" sz="2400" dirty="0" smtClean="0"/>
              <a:t>a. South Asia.</a:t>
            </a:r>
          </a:p>
          <a:p>
            <a:pPr>
              <a:buFont typeface="Times" panose="02020603050405020304" pitchFamily="18" charset="0"/>
              <a:buNone/>
            </a:pPr>
            <a:r>
              <a:rPr lang="en-US" altLang="en-US" sz="2400" dirty="0" smtClean="0"/>
              <a:t>b. East Asia.</a:t>
            </a:r>
          </a:p>
          <a:p>
            <a:pPr>
              <a:buFont typeface="Times" panose="02020603050405020304" pitchFamily="18" charset="0"/>
              <a:buNone/>
            </a:pPr>
            <a:r>
              <a:rPr lang="en-US" altLang="en-US" sz="2400" dirty="0" smtClean="0"/>
              <a:t>c. Sub-Saharan Africa.</a:t>
            </a:r>
          </a:p>
          <a:p>
            <a:pPr>
              <a:buFont typeface="Times" panose="02020603050405020304" pitchFamily="18" charset="0"/>
              <a:buNone/>
            </a:pPr>
            <a:r>
              <a:rPr lang="en-US" altLang="en-US" sz="2400" dirty="0" smtClean="0"/>
              <a:t>d. Latin America.</a:t>
            </a:r>
          </a:p>
          <a:p>
            <a:pPr eaLnBrk="1" hangingPunct="1">
              <a:lnSpc>
                <a:spcPct val="80000"/>
              </a:lnSpc>
              <a:buFont typeface="Times" panose="02020603050405020304" pitchFamily="18" charset="0"/>
              <a:buNone/>
            </a:pPr>
            <a:endParaRPr lang="en-US" altLang="en-US" sz="2400" dirty="0" smtClean="0"/>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1229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88ACD123-DC01-43FB-B176-957DFB1759C1}" type="slidenum">
              <a:rPr lang="en-US" altLang="en-US" sz="1800">
                <a:solidFill>
                  <a:srgbClr val="FAF199"/>
                </a:solidFill>
                <a:latin typeface="Arial" panose="020B0604020202020204" pitchFamily="34" charset="0"/>
              </a:rPr>
              <a:pPr/>
              <a:t>22</a:t>
            </a:fld>
            <a:endParaRPr lang="en-US" altLang="en-US" sz="1800">
              <a:solidFill>
                <a:srgbClr val="FAF199"/>
              </a:solidFill>
              <a:latin typeface="Arial" panose="020B0604020202020204" pitchFamily="34" charset="0"/>
            </a:endParaRPr>
          </a:p>
        </p:txBody>
      </p:sp>
      <p:sp>
        <p:nvSpPr>
          <p:cNvPr id="24580" name="Rectangle 4"/>
          <p:cNvSpPr>
            <a:spLocks noGrp="1" noChangeArrowheads="1"/>
          </p:cNvSpPr>
          <p:nvPr>
            <p:ph type="title"/>
          </p:nvPr>
        </p:nvSpPr>
        <p:spPr/>
        <p:txBody>
          <a:bodyPr/>
          <a:lstStyle/>
          <a:p>
            <a:pPr algn="ctr" eaLnBrk="1" hangingPunct="1"/>
            <a:r>
              <a:rPr lang="en-US" altLang="en-US" sz="3600" smtClean="0"/>
              <a:t>MCQs: Answers</a:t>
            </a:r>
          </a:p>
        </p:txBody>
      </p:sp>
      <p:sp>
        <p:nvSpPr>
          <p:cNvPr id="12293" name="Rectangle 5"/>
          <p:cNvSpPr>
            <a:spLocks noGrp="1" noChangeArrowheads="1"/>
          </p:cNvSpPr>
          <p:nvPr>
            <p:ph type="body" idx="1"/>
          </p:nvPr>
        </p:nvSpPr>
        <p:spPr/>
        <p:txBody>
          <a:bodyPr/>
          <a:lstStyle/>
          <a:p>
            <a:pPr>
              <a:buFont typeface="Times" panose="02020603050405020304" pitchFamily="18" charset="0"/>
              <a:buNone/>
            </a:pPr>
            <a:r>
              <a:rPr lang="en-US" altLang="en-US" sz="2400" dirty="0" smtClean="0"/>
              <a:t>9. The nominal rate of protection shows the extent to which the domestic price of imported goods exceeds</a:t>
            </a:r>
          </a:p>
          <a:p>
            <a:pPr>
              <a:buFont typeface="Times" panose="02020603050405020304" pitchFamily="18" charset="0"/>
              <a:buNone/>
            </a:pPr>
            <a:r>
              <a:rPr lang="en-US" altLang="en-US" sz="2400" dirty="0" smtClean="0"/>
              <a:t>a. what the price would be without tariffs.</a:t>
            </a:r>
          </a:p>
          <a:p>
            <a:pPr>
              <a:buFont typeface="Times" panose="02020603050405020304" pitchFamily="18" charset="0"/>
              <a:buNone/>
            </a:pPr>
            <a:r>
              <a:rPr lang="en-US" altLang="en-US" sz="2400" dirty="0" smtClean="0"/>
              <a:t>b. the cost of intermediate inputs.</a:t>
            </a:r>
          </a:p>
          <a:p>
            <a:pPr>
              <a:buFont typeface="Times" panose="02020603050405020304" pitchFamily="18" charset="0"/>
              <a:buNone/>
            </a:pPr>
            <a:r>
              <a:rPr lang="en-US" altLang="en-US" sz="2400" dirty="0" smtClean="0"/>
              <a:t>c. the social opportunity costs of the good.</a:t>
            </a:r>
          </a:p>
          <a:p>
            <a:pPr>
              <a:buFont typeface="Times" panose="02020603050405020304" pitchFamily="18" charset="0"/>
              <a:buNone/>
            </a:pPr>
            <a:r>
              <a:rPr lang="en-US" altLang="en-US" sz="2400" dirty="0" smtClean="0"/>
              <a:t>d. the no-trade equilibrium price.</a:t>
            </a:r>
          </a:p>
          <a:p>
            <a:pPr eaLnBrk="1" hangingPunct="1">
              <a:lnSpc>
                <a:spcPct val="80000"/>
              </a:lnSpc>
              <a:buFont typeface="Times" panose="02020603050405020304" pitchFamily="18" charset="0"/>
              <a:buNone/>
            </a:pPr>
            <a:endParaRPr lang="en-US" altLang="en-US" sz="2400" dirty="0" smtClean="0"/>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12293">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6B7C1346-650D-46F8-B1B1-F08197CC0A2E}" type="slidenum">
              <a:rPr lang="en-US" altLang="en-US" sz="1800">
                <a:solidFill>
                  <a:srgbClr val="FAF199"/>
                </a:solidFill>
                <a:latin typeface="Arial" panose="020B0604020202020204" pitchFamily="34" charset="0"/>
              </a:rPr>
              <a:pPr/>
              <a:t>23</a:t>
            </a:fld>
            <a:endParaRPr lang="en-US" altLang="en-US" sz="1800">
              <a:solidFill>
                <a:srgbClr val="FAF199"/>
              </a:solidFill>
              <a:latin typeface="Arial" panose="020B0604020202020204" pitchFamily="34" charset="0"/>
            </a:endParaRPr>
          </a:p>
        </p:txBody>
      </p:sp>
      <p:sp>
        <p:nvSpPr>
          <p:cNvPr id="25604" name="Rectangle 4"/>
          <p:cNvSpPr>
            <a:spLocks noGrp="1" noChangeArrowheads="1"/>
          </p:cNvSpPr>
          <p:nvPr>
            <p:ph type="title"/>
          </p:nvPr>
        </p:nvSpPr>
        <p:spPr/>
        <p:txBody>
          <a:bodyPr/>
          <a:lstStyle/>
          <a:p>
            <a:pPr algn="ctr" eaLnBrk="1" hangingPunct="1"/>
            <a:r>
              <a:rPr lang="en-US" altLang="en-US" sz="3600" smtClean="0"/>
              <a:t>MCQs: Answers</a:t>
            </a:r>
          </a:p>
        </p:txBody>
      </p:sp>
      <p:sp>
        <p:nvSpPr>
          <p:cNvPr id="12293" name="Rectangle 5"/>
          <p:cNvSpPr>
            <a:spLocks noGrp="1" noChangeArrowheads="1"/>
          </p:cNvSpPr>
          <p:nvPr>
            <p:ph type="body" idx="1"/>
          </p:nvPr>
        </p:nvSpPr>
        <p:spPr/>
        <p:txBody>
          <a:bodyPr/>
          <a:lstStyle/>
          <a:p>
            <a:pPr>
              <a:buFont typeface="Times" panose="02020603050405020304" pitchFamily="18" charset="0"/>
              <a:buNone/>
            </a:pPr>
            <a:r>
              <a:rPr lang="en-US" altLang="en-US" sz="2400" dirty="0" smtClean="0"/>
              <a:t>10. The effective rate of protection is</a:t>
            </a:r>
          </a:p>
          <a:p>
            <a:pPr>
              <a:buFont typeface="Times" panose="02020603050405020304" pitchFamily="18" charset="0"/>
              <a:buNone/>
            </a:pPr>
            <a:r>
              <a:rPr lang="en-US" altLang="en-US" sz="2400" dirty="0" smtClean="0"/>
              <a:t>a. value added with protection divided by value added without protection.</a:t>
            </a:r>
          </a:p>
          <a:p>
            <a:pPr>
              <a:buFont typeface="Times" panose="02020603050405020304" pitchFamily="18" charset="0"/>
              <a:buNone/>
            </a:pPr>
            <a:r>
              <a:rPr lang="en-US" altLang="en-US" sz="2400" dirty="0" smtClean="0"/>
              <a:t>b. value added with protection.</a:t>
            </a:r>
          </a:p>
          <a:p>
            <a:pPr>
              <a:buFont typeface="Times" panose="02020603050405020304" pitchFamily="18" charset="0"/>
              <a:buNone/>
            </a:pPr>
            <a:r>
              <a:rPr lang="en-US" altLang="en-US" sz="2400" dirty="0" smtClean="0"/>
              <a:t>c. value added without protection.</a:t>
            </a:r>
          </a:p>
          <a:p>
            <a:pPr>
              <a:buFont typeface="Times" panose="02020603050405020304" pitchFamily="18" charset="0"/>
              <a:buNone/>
            </a:pPr>
            <a:r>
              <a:rPr lang="en-US" altLang="en-US" sz="2400" dirty="0" smtClean="0"/>
              <a:t>d. (value added with protection minus value added without protection) divided by value added without protection</a:t>
            </a:r>
            <a:r>
              <a:rPr lang="en-US" altLang="en-US" sz="2400" dirty="0" smtClean="0"/>
              <a:t>.</a:t>
            </a:r>
          </a:p>
          <a:p>
            <a:pPr>
              <a:buFont typeface="Times" panose="02020603050405020304" pitchFamily="18" charset="0"/>
              <a:buNone/>
            </a:pPr>
            <a:endParaRPr lang="en-US" altLang="en-US" sz="2400" dirty="0" smtClean="0"/>
          </a:p>
          <a:p>
            <a:pPr eaLnBrk="1" hangingPunct="1">
              <a:lnSpc>
                <a:spcPct val="80000"/>
              </a:lnSpc>
              <a:buFont typeface="Times" panose="02020603050405020304" pitchFamily="18" charset="0"/>
              <a:buNone/>
            </a:pPr>
            <a:endParaRPr lang="en-US" altLang="en-US" sz="2400" dirty="0" smtClean="0"/>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12293">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97EA19EE-3CBC-43B4-8CB5-2A5511F66077}" type="slidenum">
              <a:rPr lang="en-US" altLang="en-US" sz="1800">
                <a:solidFill>
                  <a:srgbClr val="FAF199"/>
                </a:solidFill>
                <a:latin typeface="Arial" panose="020B0604020202020204" pitchFamily="34" charset="0"/>
              </a:rPr>
              <a:pPr/>
              <a:t>24</a:t>
            </a:fld>
            <a:endParaRPr lang="en-US" altLang="en-US" sz="1800">
              <a:solidFill>
                <a:srgbClr val="FAF199"/>
              </a:solidFill>
              <a:latin typeface="Arial" panose="020B0604020202020204" pitchFamily="34" charset="0"/>
            </a:endParaRPr>
          </a:p>
        </p:txBody>
      </p:sp>
      <p:sp>
        <p:nvSpPr>
          <p:cNvPr id="26628" name="Rectangle 4"/>
          <p:cNvSpPr>
            <a:spLocks noGrp="1" noChangeArrowheads="1"/>
          </p:cNvSpPr>
          <p:nvPr>
            <p:ph type="title"/>
          </p:nvPr>
        </p:nvSpPr>
        <p:spPr/>
        <p:txBody>
          <a:bodyPr/>
          <a:lstStyle/>
          <a:p>
            <a:pPr algn="ctr" eaLnBrk="1" hangingPunct="1"/>
            <a:r>
              <a:rPr lang="en-US" altLang="en-US" sz="3600" smtClean="0"/>
              <a:t>Questions</a:t>
            </a:r>
          </a:p>
        </p:txBody>
      </p:sp>
      <p:sp>
        <p:nvSpPr>
          <p:cNvPr id="26629" name="Rectangle 5"/>
          <p:cNvSpPr>
            <a:spLocks noGrp="1" noChangeArrowheads="1"/>
          </p:cNvSpPr>
          <p:nvPr>
            <p:ph type="body" idx="1"/>
          </p:nvPr>
        </p:nvSpPr>
        <p:spPr/>
        <p:txBody>
          <a:bodyPr/>
          <a:lstStyle/>
          <a:p>
            <a:pPr eaLnBrk="1" hangingPunct="1">
              <a:lnSpc>
                <a:spcPct val="80000"/>
              </a:lnSpc>
            </a:pPr>
            <a:r>
              <a:rPr lang="en-US" altLang="en-US" sz="2800" smtClean="0"/>
              <a:t>In that section, while working in groups of two, you will have to think of the extensive answer and provide it orally. </a:t>
            </a:r>
          </a:p>
          <a:p>
            <a:pPr eaLnBrk="1" hangingPunct="1">
              <a:lnSpc>
                <a:spcPct val="80000"/>
              </a:lnSpc>
            </a:pPr>
            <a:endParaRPr lang="en-US" altLang="en-US" sz="2800" smtClean="0"/>
          </a:p>
          <a:p>
            <a:pPr eaLnBrk="1" hangingPunct="1">
              <a:lnSpc>
                <a:spcPct val="80000"/>
              </a:lnSpc>
            </a:pPr>
            <a:r>
              <a:rPr lang="en-US" altLang="en-US" sz="2800" smtClean="0"/>
              <a:t>With the instructor moderating, there may be discussions in that part of the session.</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6BF80A3B-D92B-4D93-991E-9A55EE2117E6}" type="slidenum">
              <a:rPr lang="en-US" altLang="en-US" sz="1800">
                <a:solidFill>
                  <a:srgbClr val="FAF199"/>
                </a:solidFill>
                <a:latin typeface="Arial" panose="020B0604020202020204" pitchFamily="34" charset="0"/>
              </a:rPr>
              <a:pPr/>
              <a:t>25</a:t>
            </a:fld>
            <a:endParaRPr lang="en-US" altLang="en-US" sz="1800">
              <a:solidFill>
                <a:srgbClr val="FAF199"/>
              </a:solidFill>
              <a:latin typeface="Arial" panose="020B0604020202020204" pitchFamily="34" charset="0"/>
            </a:endParaRPr>
          </a:p>
        </p:txBody>
      </p:sp>
      <p:sp>
        <p:nvSpPr>
          <p:cNvPr id="27652" name="Rectangle 4"/>
          <p:cNvSpPr>
            <a:spLocks noGrp="1" noChangeArrowheads="1"/>
          </p:cNvSpPr>
          <p:nvPr>
            <p:ph type="title"/>
          </p:nvPr>
        </p:nvSpPr>
        <p:spPr/>
        <p:txBody>
          <a:bodyPr/>
          <a:lstStyle/>
          <a:p>
            <a:pPr algn="ctr" eaLnBrk="1" hangingPunct="1"/>
            <a:r>
              <a:rPr lang="en-US" altLang="en-US" sz="3600" smtClean="0"/>
              <a:t>Questions</a:t>
            </a:r>
          </a:p>
        </p:txBody>
      </p:sp>
      <p:sp>
        <p:nvSpPr>
          <p:cNvPr id="3077"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1. What are the terms of trade? What factors lead them to change over time?</a:t>
            </a:r>
          </a:p>
          <a:p>
            <a:pPr eaLnBrk="1" hangingPunct="1">
              <a:lnSpc>
                <a:spcPct val="80000"/>
              </a:lnSpc>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3BE75507-1FB5-4F05-96DE-A13307CFC07B}" type="slidenum">
              <a:rPr lang="en-US" altLang="en-US" sz="1800">
                <a:solidFill>
                  <a:srgbClr val="FAF199"/>
                </a:solidFill>
                <a:latin typeface="Arial" panose="020B0604020202020204" pitchFamily="34" charset="0"/>
              </a:rPr>
              <a:pPr/>
              <a:t>26</a:t>
            </a:fld>
            <a:endParaRPr lang="en-US" altLang="en-US" sz="1800">
              <a:solidFill>
                <a:srgbClr val="FAF199"/>
              </a:solidFill>
              <a:latin typeface="Arial" panose="020B0604020202020204" pitchFamily="34" charset="0"/>
            </a:endParaRPr>
          </a:p>
        </p:txBody>
      </p:sp>
      <p:sp>
        <p:nvSpPr>
          <p:cNvPr id="28676" name="Rectangle 4"/>
          <p:cNvSpPr>
            <a:spLocks noGrp="1" noChangeArrowheads="1"/>
          </p:cNvSpPr>
          <p:nvPr>
            <p:ph type="title"/>
          </p:nvPr>
        </p:nvSpPr>
        <p:spPr/>
        <p:txBody>
          <a:bodyPr/>
          <a:lstStyle/>
          <a:p>
            <a:pPr algn="ctr" eaLnBrk="1" hangingPunct="1"/>
            <a:r>
              <a:rPr lang="en-US" altLang="en-US" sz="3600" smtClean="0"/>
              <a:t>Questions</a:t>
            </a:r>
          </a:p>
        </p:txBody>
      </p:sp>
      <p:sp>
        <p:nvSpPr>
          <p:cNvPr id="3077" name="Rectangle 5"/>
          <p:cNvSpPr>
            <a:spLocks noGrp="1" noChangeArrowheads="1"/>
          </p:cNvSpPr>
          <p:nvPr>
            <p:ph type="body" idx="1"/>
          </p:nvPr>
        </p:nvSpPr>
        <p:spPr/>
        <p:txBody>
          <a:bodyPr/>
          <a:lstStyle/>
          <a:p>
            <a:pPr eaLnBrk="1" hangingPunct="1">
              <a:lnSpc>
                <a:spcPct val="80000"/>
              </a:lnSpc>
              <a:buFont typeface="Times" panose="02020603050405020304" pitchFamily="18" charset="0"/>
              <a:buNone/>
            </a:pPr>
            <a:r>
              <a:rPr lang="en-US" altLang="en-US" sz="2400" smtClean="0"/>
              <a:t>2. Briefly explain the major argument of the factor endowment trade theory.</a:t>
            </a:r>
          </a:p>
          <a:p>
            <a:pPr eaLnBrk="1" hangingPunct="1">
              <a:lnSpc>
                <a:spcPct val="80000"/>
              </a:lnSpc>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48E2EFCA-FE26-4547-983A-DB6C1A6AF9DC}" type="slidenum">
              <a:rPr lang="en-US" altLang="en-US" sz="1800">
                <a:solidFill>
                  <a:srgbClr val="FAF199"/>
                </a:solidFill>
                <a:latin typeface="Arial" panose="020B0604020202020204" pitchFamily="34" charset="0"/>
              </a:rPr>
              <a:pPr/>
              <a:t>27</a:t>
            </a:fld>
            <a:endParaRPr lang="en-US" altLang="en-US" sz="1800">
              <a:solidFill>
                <a:srgbClr val="FAF199"/>
              </a:solidFill>
              <a:latin typeface="Arial" panose="020B0604020202020204" pitchFamily="34" charset="0"/>
            </a:endParaRPr>
          </a:p>
        </p:txBody>
      </p:sp>
      <p:sp>
        <p:nvSpPr>
          <p:cNvPr id="29700" name="Rectangle 4"/>
          <p:cNvSpPr>
            <a:spLocks noGrp="1" noChangeArrowheads="1"/>
          </p:cNvSpPr>
          <p:nvPr>
            <p:ph type="title"/>
          </p:nvPr>
        </p:nvSpPr>
        <p:spPr/>
        <p:txBody>
          <a:bodyPr/>
          <a:lstStyle/>
          <a:p>
            <a:pPr algn="ctr" eaLnBrk="1" hangingPunct="1"/>
            <a:r>
              <a:rPr lang="en-US" altLang="en-US" sz="3600" smtClean="0"/>
              <a:t>Questions</a:t>
            </a:r>
          </a:p>
        </p:txBody>
      </p:sp>
      <p:sp>
        <p:nvSpPr>
          <p:cNvPr id="3077"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3. You are a lobbyist hired by a less developed country to try to prevent a developed country from increasing trade barriers against labor-intensive manufactured imports such as textiles. Make your case, arguing from both developed- and developing-country perspectives, in terms of who gains and who loses.</a:t>
            </a:r>
          </a:p>
          <a:p>
            <a:pPr eaLnBrk="1" hangingPunct="1">
              <a:lnSpc>
                <a:spcPct val="80000"/>
              </a:lnSpc>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F8B91191-3993-4934-8296-7537D23966C2}" type="slidenum">
              <a:rPr lang="en-US" altLang="en-US" sz="1800">
                <a:solidFill>
                  <a:srgbClr val="FAF199"/>
                </a:solidFill>
                <a:latin typeface="Arial" panose="020B0604020202020204" pitchFamily="34" charset="0"/>
              </a:rPr>
              <a:pPr/>
              <a:t>28</a:t>
            </a:fld>
            <a:endParaRPr lang="en-US" altLang="en-US" sz="1800">
              <a:solidFill>
                <a:srgbClr val="FAF199"/>
              </a:solidFill>
              <a:latin typeface="Arial" panose="020B0604020202020204" pitchFamily="34" charset="0"/>
            </a:endParaRPr>
          </a:p>
        </p:txBody>
      </p:sp>
      <p:sp>
        <p:nvSpPr>
          <p:cNvPr id="30724" name="Rectangle 4"/>
          <p:cNvSpPr>
            <a:spLocks noGrp="1" noChangeArrowheads="1"/>
          </p:cNvSpPr>
          <p:nvPr>
            <p:ph type="title"/>
          </p:nvPr>
        </p:nvSpPr>
        <p:spPr/>
        <p:txBody>
          <a:bodyPr/>
          <a:lstStyle/>
          <a:p>
            <a:pPr algn="ctr" eaLnBrk="1" hangingPunct="1"/>
            <a:r>
              <a:rPr lang="en-US" altLang="en-US" sz="3600" smtClean="0"/>
              <a:t>Questions</a:t>
            </a:r>
          </a:p>
        </p:txBody>
      </p:sp>
      <p:sp>
        <p:nvSpPr>
          <p:cNvPr id="3077"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4. Explain why a country’s gains from trade may not accrue to nationals. Indicate the differential effects on GNP and GDP.</a:t>
            </a:r>
          </a:p>
          <a:p>
            <a:pPr eaLnBrk="1" hangingPunct="1">
              <a:lnSpc>
                <a:spcPct val="80000"/>
              </a:lnSpc>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C238B12D-0ACB-4D4B-9973-AFE7DDD9D74E}" type="slidenum">
              <a:rPr lang="en-US" altLang="en-US" sz="1800">
                <a:solidFill>
                  <a:srgbClr val="FAF199"/>
                </a:solidFill>
                <a:latin typeface="Arial" panose="020B0604020202020204" pitchFamily="34" charset="0"/>
              </a:rPr>
              <a:pPr/>
              <a:t>29</a:t>
            </a:fld>
            <a:endParaRPr lang="en-US" altLang="en-US" sz="1800">
              <a:solidFill>
                <a:srgbClr val="FAF199"/>
              </a:solidFill>
              <a:latin typeface="Arial" panose="020B0604020202020204" pitchFamily="34" charset="0"/>
            </a:endParaRPr>
          </a:p>
        </p:txBody>
      </p:sp>
      <p:sp>
        <p:nvSpPr>
          <p:cNvPr id="31748" name="Rectangle 4"/>
          <p:cNvSpPr>
            <a:spLocks noGrp="1" noChangeArrowheads="1"/>
          </p:cNvSpPr>
          <p:nvPr>
            <p:ph type="title"/>
          </p:nvPr>
        </p:nvSpPr>
        <p:spPr/>
        <p:txBody>
          <a:bodyPr/>
          <a:lstStyle/>
          <a:p>
            <a:pPr algn="ctr" eaLnBrk="1" hangingPunct="1"/>
            <a:r>
              <a:rPr lang="en-US" altLang="en-US" sz="3600" smtClean="0"/>
              <a:t>Questions</a:t>
            </a:r>
          </a:p>
        </p:txBody>
      </p:sp>
      <p:sp>
        <p:nvSpPr>
          <p:cNvPr id="3077"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5. What are the key ingredients of Taiwan’s successful entry into world markets? What lessons can other developing countries draw from Taiwan’s experience with global markets?</a:t>
            </a:r>
          </a:p>
          <a:p>
            <a:pPr eaLnBrk="1" hangingPunct="1">
              <a:lnSpc>
                <a:spcPct val="80000"/>
              </a:lnSpc>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2D6E891B-D688-42A8-BD25-43D2B29B2FC9}" type="slidenum">
              <a:rPr lang="en-US" altLang="en-US" sz="1800">
                <a:solidFill>
                  <a:srgbClr val="FAF199"/>
                </a:solidFill>
                <a:latin typeface="Arial" panose="020B0604020202020204" pitchFamily="34" charset="0"/>
              </a:rPr>
              <a:pPr/>
              <a:t>3</a:t>
            </a:fld>
            <a:endParaRPr lang="en-US" altLang="en-US" sz="1800">
              <a:solidFill>
                <a:srgbClr val="FAF199"/>
              </a:solidFill>
              <a:latin typeface="Arial" panose="020B0604020202020204" pitchFamily="34" charset="0"/>
            </a:endParaRPr>
          </a:p>
        </p:txBody>
      </p:sp>
      <p:sp>
        <p:nvSpPr>
          <p:cNvPr id="5124" name="Rectangle 4"/>
          <p:cNvSpPr>
            <a:spLocks noGrp="1" noChangeArrowheads="1"/>
          </p:cNvSpPr>
          <p:nvPr>
            <p:ph type="title"/>
          </p:nvPr>
        </p:nvSpPr>
        <p:spPr/>
        <p:txBody>
          <a:bodyPr/>
          <a:lstStyle/>
          <a:p>
            <a:pPr algn="ctr" eaLnBrk="1" hangingPunct="1"/>
            <a:r>
              <a:rPr lang="en-US" altLang="en-US" sz="3600" smtClean="0"/>
              <a:t>MCQs</a:t>
            </a:r>
          </a:p>
        </p:txBody>
      </p:sp>
      <p:sp>
        <p:nvSpPr>
          <p:cNvPr id="5125" name="Rectangle 5"/>
          <p:cNvSpPr>
            <a:spLocks noGrp="1" noChangeArrowheads="1"/>
          </p:cNvSpPr>
          <p:nvPr>
            <p:ph type="body" idx="1"/>
          </p:nvPr>
        </p:nvSpPr>
        <p:spPr/>
        <p:txBody>
          <a:bodyPr/>
          <a:lstStyle/>
          <a:p>
            <a:pPr eaLnBrk="1" hangingPunct="1">
              <a:lnSpc>
                <a:spcPct val="80000"/>
              </a:lnSpc>
            </a:pPr>
            <a:r>
              <a:rPr lang="en-US" altLang="en-US" sz="2800" smtClean="0"/>
              <a:t>In that section, while working individually, you will have to select one best-fitting answer from options provided. </a:t>
            </a:r>
          </a:p>
          <a:p>
            <a:pPr eaLnBrk="1" hangingPunct="1">
              <a:lnSpc>
                <a:spcPct val="80000"/>
              </a:lnSpc>
            </a:pPr>
            <a:endParaRPr lang="en-US" altLang="en-US" sz="2800" smtClean="0"/>
          </a:p>
          <a:p>
            <a:pPr eaLnBrk="1" hangingPunct="1">
              <a:lnSpc>
                <a:spcPct val="80000"/>
              </a:lnSpc>
            </a:pPr>
            <a:r>
              <a:rPr lang="en-US" altLang="en-US" sz="2800" smtClean="0"/>
              <a:t>You will be given not more than 45 seconds for 1 question. The yellow-to-orange bar will indicate the time elapsing.</a:t>
            </a:r>
          </a:p>
          <a:p>
            <a:pPr eaLnBrk="1" hangingPunct="1">
              <a:lnSpc>
                <a:spcPct val="80000"/>
              </a:lnSpc>
            </a:pPr>
            <a:endParaRPr lang="en-US" altLang="en-US" sz="2800" smtClean="0"/>
          </a:p>
          <a:p>
            <a:pPr eaLnBrk="1" hangingPunct="1">
              <a:lnSpc>
                <a:spcPct val="80000"/>
              </a:lnSpc>
            </a:pPr>
            <a:r>
              <a:rPr lang="en-US" altLang="en-US" sz="2800" smtClean="0"/>
              <a:t>After this part, you will be given the right answers so that you can check and assess your performance.</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61FD78CD-2B72-4ED9-81BF-02CDCDA860D7}" type="slidenum">
              <a:rPr lang="en-US" altLang="en-US" sz="1800">
                <a:solidFill>
                  <a:srgbClr val="FAF199"/>
                </a:solidFill>
                <a:latin typeface="Arial" panose="020B0604020202020204" pitchFamily="34" charset="0"/>
              </a:rPr>
              <a:pPr/>
              <a:t>30</a:t>
            </a:fld>
            <a:endParaRPr lang="en-US" altLang="en-US" sz="1800">
              <a:solidFill>
                <a:srgbClr val="FAF199"/>
              </a:solidFill>
              <a:latin typeface="Arial" panose="020B0604020202020204" pitchFamily="34" charset="0"/>
            </a:endParaRPr>
          </a:p>
        </p:txBody>
      </p:sp>
      <p:sp>
        <p:nvSpPr>
          <p:cNvPr id="32772" name="Rectangle 4"/>
          <p:cNvSpPr>
            <a:spLocks noGrp="1" noChangeArrowheads="1"/>
          </p:cNvSpPr>
          <p:nvPr>
            <p:ph type="title"/>
          </p:nvPr>
        </p:nvSpPr>
        <p:spPr/>
        <p:txBody>
          <a:bodyPr/>
          <a:lstStyle/>
          <a:p>
            <a:pPr algn="ctr" eaLnBrk="1" hangingPunct="1"/>
            <a:r>
              <a:rPr lang="en-US" altLang="en-US" sz="3600" smtClean="0"/>
              <a:t>Questions</a:t>
            </a:r>
          </a:p>
        </p:txBody>
      </p:sp>
      <p:sp>
        <p:nvSpPr>
          <p:cNvPr id="3077"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6. Many developing countries have a static comparative advantage in the production of one or two primary products. In what ways might specialization in these products contribute to growth and development? In what ways might this fail to contribute?</a:t>
            </a:r>
          </a:p>
          <a:p>
            <a:pPr eaLnBrk="1" hangingPunct="1">
              <a:lnSpc>
                <a:spcPct val="80000"/>
              </a:lnSpc>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90000"/>
                                        <p:tgtEl>
                                          <p:spTgt spid="6"/>
                                        </p:tgtEl>
                                      </p:cBhvr>
                                    </p:animEffect>
                                  </p:childTnLst>
                                </p:cTn>
                              </p:par>
                            </p:childTnLst>
                          </p:cTn>
                        </p:par>
                        <p:par>
                          <p:cTn id="12" fill="hold" nodeType="afterGroup">
                            <p:stCondLst>
                              <p:cond delay="90000"/>
                            </p:stCondLst>
                            <p:childTnLst>
                              <p:par>
                                <p:cTn id="13" presetID="1"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p:bldP spid="6"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021BA89C-230C-4D76-A66E-B77A6B180E1C}" type="slidenum">
              <a:rPr lang="en-US" altLang="en-US" sz="1800">
                <a:solidFill>
                  <a:srgbClr val="FAF199"/>
                </a:solidFill>
                <a:latin typeface="Arial" panose="020B0604020202020204" pitchFamily="34" charset="0"/>
              </a:rPr>
              <a:pPr/>
              <a:t>4</a:t>
            </a:fld>
            <a:endParaRPr lang="en-US" altLang="en-US" sz="1800">
              <a:solidFill>
                <a:srgbClr val="FAF199"/>
              </a:solidFill>
              <a:latin typeface="Arial" panose="020B0604020202020204" pitchFamily="34" charset="0"/>
            </a:endParaRPr>
          </a:p>
        </p:txBody>
      </p:sp>
      <p:sp>
        <p:nvSpPr>
          <p:cNvPr id="6148" name="Rectangle 4"/>
          <p:cNvSpPr>
            <a:spLocks noGrp="1" noChangeArrowheads="1"/>
          </p:cNvSpPr>
          <p:nvPr>
            <p:ph type="title"/>
          </p:nvPr>
        </p:nvSpPr>
        <p:spPr/>
        <p:txBody>
          <a:bodyPr/>
          <a:lstStyle/>
          <a:p>
            <a:pPr algn="ctr" eaLnBrk="1" hangingPunct="1"/>
            <a:r>
              <a:rPr lang="en-US" altLang="en-US" sz="3600" smtClean="0"/>
              <a:t>MCQs</a:t>
            </a:r>
          </a:p>
        </p:txBody>
      </p:sp>
      <p:sp>
        <p:nvSpPr>
          <p:cNvPr id="6149"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1. The ratio of a country’s average export price to its average import price is</a:t>
            </a:r>
          </a:p>
          <a:p>
            <a:pPr>
              <a:buFont typeface="Times" panose="02020603050405020304" pitchFamily="18" charset="0"/>
              <a:buNone/>
            </a:pPr>
            <a:r>
              <a:rPr lang="en-US" altLang="en-US" sz="2400" smtClean="0"/>
              <a:t>a. its absolute advantage.</a:t>
            </a:r>
          </a:p>
          <a:p>
            <a:pPr>
              <a:buFont typeface="Times" panose="02020603050405020304" pitchFamily="18" charset="0"/>
              <a:buNone/>
            </a:pPr>
            <a:r>
              <a:rPr lang="en-US" altLang="en-US" sz="2400" smtClean="0"/>
              <a:t>b. its comparative advantage.</a:t>
            </a:r>
          </a:p>
          <a:p>
            <a:pPr>
              <a:buFont typeface="Times" panose="02020603050405020304" pitchFamily="18" charset="0"/>
              <a:buNone/>
            </a:pPr>
            <a:r>
              <a:rPr lang="en-US" altLang="en-US" sz="2400" smtClean="0"/>
              <a:t>c. its terms of trade.</a:t>
            </a:r>
          </a:p>
          <a:p>
            <a:pPr>
              <a:buFont typeface="Times" panose="02020603050405020304" pitchFamily="18" charset="0"/>
              <a:buNone/>
            </a:pPr>
            <a:r>
              <a:rPr lang="en-US" altLang="en-US" sz="2400" smtClean="0"/>
              <a:t>d. its exchange rate.</a:t>
            </a:r>
          </a:p>
          <a:p>
            <a:pPr eaLnBrk="1" hangingPunct="1">
              <a:lnSpc>
                <a:spcPct val="80000"/>
              </a:lnSpc>
              <a:buFont typeface="Times" panose="02020603050405020304" pitchFamily="18" charset="0"/>
              <a:buNone/>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94F8C605-F0EB-4F77-887C-605FE42F1D6D}" type="slidenum">
              <a:rPr lang="en-US" altLang="en-US" sz="1800">
                <a:solidFill>
                  <a:srgbClr val="FAF199"/>
                </a:solidFill>
                <a:latin typeface="Arial" panose="020B0604020202020204" pitchFamily="34" charset="0"/>
              </a:rPr>
              <a:pPr/>
              <a:t>5</a:t>
            </a:fld>
            <a:endParaRPr lang="en-US" altLang="en-US" sz="1800">
              <a:solidFill>
                <a:srgbClr val="FAF199"/>
              </a:solidFill>
              <a:latin typeface="Arial" panose="020B0604020202020204" pitchFamily="34" charset="0"/>
            </a:endParaRPr>
          </a:p>
        </p:txBody>
      </p:sp>
      <p:sp>
        <p:nvSpPr>
          <p:cNvPr id="7172" name="Rectangle 4"/>
          <p:cNvSpPr>
            <a:spLocks noGrp="1" noChangeArrowheads="1"/>
          </p:cNvSpPr>
          <p:nvPr>
            <p:ph type="title"/>
          </p:nvPr>
        </p:nvSpPr>
        <p:spPr/>
        <p:txBody>
          <a:bodyPr/>
          <a:lstStyle/>
          <a:p>
            <a:pPr algn="ctr" eaLnBrk="1" hangingPunct="1"/>
            <a:r>
              <a:rPr lang="en-US" altLang="en-US" sz="3600" smtClean="0"/>
              <a:t>MCQs</a:t>
            </a:r>
          </a:p>
        </p:txBody>
      </p:sp>
      <p:sp>
        <p:nvSpPr>
          <p:cNvPr id="7173"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2. According to the Prebisch-Singer thesis</a:t>
            </a:r>
          </a:p>
          <a:p>
            <a:pPr>
              <a:buFont typeface="Times" panose="02020603050405020304" pitchFamily="18" charset="0"/>
              <a:buNone/>
            </a:pPr>
            <a:r>
              <a:rPr lang="en-US" altLang="en-US" sz="2400" smtClean="0"/>
              <a:t>a. demand for primary products has steadily fallen.</a:t>
            </a:r>
          </a:p>
          <a:p>
            <a:pPr>
              <a:buFont typeface="Times" panose="02020603050405020304" pitchFamily="18" charset="0"/>
              <a:buNone/>
            </a:pPr>
            <a:r>
              <a:rPr lang="en-US" altLang="en-US" sz="2400" smtClean="0"/>
              <a:t>b. profits of primary producers have steadily fallen.</a:t>
            </a:r>
          </a:p>
          <a:p>
            <a:pPr>
              <a:buFont typeface="Times" panose="02020603050405020304" pitchFamily="18" charset="0"/>
              <a:buNone/>
            </a:pPr>
            <a:r>
              <a:rPr lang="en-US" altLang="en-US" sz="2400" smtClean="0"/>
              <a:t>c. primary producers’ terms of trade have steadily fallen.</a:t>
            </a:r>
          </a:p>
          <a:p>
            <a:pPr>
              <a:buFont typeface="Times" panose="02020603050405020304" pitchFamily="18" charset="0"/>
              <a:buNone/>
            </a:pPr>
            <a:r>
              <a:rPr lang="en-US" altLang="en-US" sz="2400" smtClean="0"/>
              <a:t>d. prices of primary products have risen over time.</a:t>
            </a:r>
          </a:p>
          <a:p>
            <a:pPr eaLnBrk="1" hangingPunct="1">
              <a:lnSpc>
                <a:spcPct val="80000"/>
              </a:lnSpc>
              <a:buFont typeface="Times" panose="02020603050405020304" pitchFamily="18" charset="0"/>
              <a:buNone/>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074F5493-F2F6-4D73-AACD-3AE804DFBF58}" type="slidenum">
              <a:rPr lang="en-US" altLang="en-US" sz="1800">
                <a:solidFill>
                  <a:srgbClr val="FAF199"/>
                </a:solidFill>
                <a:latin typeface="Arial" panose="020B0604020202020204" pitchFamily="34" charset="0"/>
              </a:rPr>
              <a:pPr/>
              <a:t>6</a:t>
            </a:fld>
            <a:endParaRPr lang="en-US" altLang="en-US" sz="1800">
              <a:solidFill>
                <a:srgbClr val="FAF199"/>
              </a:solidFill>
              <a:latin typeface="Arial" panose="020B0604020202020204" pitchFamily="34" charset="0"/>
            </a:endParaRPr>
          </a:p>
        </p:txBody>
      </p:sp>
      <p:sp>
        <p:nvSpPr>
          <p:cNvPr id="8196" name="Rectangle 4"/>
          <p:cNvSpPr>
            <a:spLocks noGrp="1" noChangeArrowheads="1"/>
          </p:cNvSpPr>
          <p:nvPr>
            <p:ph type="title"/>
          </p:nvPr>
        </p:nvSpPr>
        <p:spPr/>
        <p:txBody>
          <a:bodyPr/>
          <a:lstStyle/>
          <a:p>
            <a:pPr algn="ctr" eaLnBrk="1" hangingPunct="1"/>
            <a:r>
              <a:rPr lang="en-US" altLang="en-US" sz="3600" smtClean="0"/>
              <a:t>MCQs</a:t>
            </a:r>
          </a:p>
        </p:txBody>
      </p:sp>
      <p:sp>
        <p:nvSpPr>
          <p:cNvPr id="8197"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3. The purpose of commodity buffer stocks is</a:t>
            </a:r>
          </a:p>
          <a:p>
            <a:pPr>
              <a:buFont typeface="Times" panose="02020603050405020304" pitchFamily="18" charset="0"/>
              <a:buNone/>
            </a:pPr>
            <a:r>
              <a:rPr lang="en-US" altLang="en-US" sz="2400" smtClean="0"/>
              <a:t>a. to moderate price fluctuations.</a:t>
            </a:r>
          </a:p>
          <a:p>
            <a:pPr>
              <a:buFont typeface="Times" panose="02020603050405020304" pitchFamily="18" charset="0"/>
              <a:buNone/>
            </a:pPr>
            <a:r>
              <a:rPr lang="en-US" altLang="en-US" sz="2400" smtClean="0"/>
              <a:t>b. to raise commodity prices.</a:t>
            </a:r>
          </a:p>
          <a:p>
            <a:pPr>
              <a:buFont typeface="Times" panose="02020603050405020304" pitchFamily="18" charset="0"/>
              <a:buNone/>
            </a:pPr>
            <a:r>
              <a:rPr lang="en-US" altLang="en-US" sz="2400" smtClean="0"/>
              <a:t>c. to encourage commodity substitution.</a:t>
            </a:r>
          </a:p>
          <a:p>
            <a:pPr>
              <a:buFont typeface="Times" panose="02020603050405020304" pitchFamily="18" charset="0"/>
              <a:buNone/>
            </a:pPr>
            <a:r>
              <a:rPr lang="en-US" altLang="en-US" sz="2400" smtClean="0"/>
              <a:t>d. to guarantee national security.</a:t>
            </a:r>
          </a:p>
          <a:p>
            <a:pPr eaLnBrk="1" hangingPunct="1">
              <a:lnSpc>
                <a:spcPct val="80000"/>
              </a:lnSpc>
              <a:buFont typeface="Times" panose="02020603050405020304" pitchFamily="18" charset="0"/>
              <a:buNone/>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16808F2D-B5EF-4D1D-93A8-5586848E8315}" type="slidenum">
              <a:rPr lang="en-US" altLang="en-US" sz="1800">
                <a:solidFill>
                  <a:srgbClr val="FAF199"/>
                </a:solidFill>
                <a:latin typeface="Arial" panose="020B0604020202020204" pitchFamily="34" charset="0"/>
              </a:rPr>
              <a:pPr/>
              <a:t>7</a:t>
            </a:fld>
            <a:endParaRPr lang="en-US" altLang="en-US" sz="1800">
              <a:solidFill>
                <a:srgbClr val="FAF199"/>
              </a:solidFill>
              <a:latin typeface="Arial" panose="020B0604020202020204" pitchFamily="34" charset="0"/>
            </a:endParaRPr>
          </a:p>
        </p:txBody>
      </p:sp>
      <p:sp>
        <p:nvSpPr>
          <p:cNvPr id="9220" name="Rectangle 4"/>
          <p:cNvSpPr>
            <a:spLocks noGrp="1" noChangeArrowheads="1"/>
          </p:cNvSpPr>
          <p:nvPr>
            <p:ph type="title"/>
          </p:nvPr>
        </p:nvSpPr>
        <p:spPr/>
        <p:txBody>
          <a:bodyPr/>
          <a:lstStyle/>
          <a:p>
            <a:pPr algn="ctr" eaLnBrk="1" hangingPunct="1"/>
            <a:r>
              <a:rPr lang="en-US" altLang="en-US" sz="3600" smtClean="0"/>
              <a:t>MCQs</a:t>
            </a:r>
          </a:p>
        </p:txBody>
      </p:sp>
      <p:sp>
        <p:nvSpPr>
          <p:cNvPr id="9221"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4. Developing countries might be unable to respond smoothly to changing international price signals</a:t>
            </a:r>
          </a:p>
          <a:p>
            <a:pPr>
              <a:buFont typeface="Times" panose="02020603050405020304" pitchFamily="18" charset="0"/>
              <a:buNone/>
            </a:pPr>
            <a:r>
              <a:rPr lang="en-US" altLang="en-US" sz="2400" smtClean="0"/>
              <a:t>because of</a:t>
            </a:r>
          </a:p>
          <a:p>
            <a:pPr>
              <a:buFont typeface="Times" panose="02020603050405020304" pitchFamily="18" charset="0"/>
              <a:buNone/>
            </a:pPr>
            <a:r>
              <a:rPr lang="en-US" altLang="en-US" sz="2400" smtClean="0"/>
              <a:t>a. a lack of government regulation.</a:t>
            </a:r>
          </a:p>
          <a:p>
            <a:pPr>
              <a:buFont typeface="Times" panose="02020603050405020304" pitchFamily="18" charset="0"/>
              <a:buNone/>
            </a:pPr>
            <a:r>
              <a:rPr lang="en-US" altLang="en-US" sz="2400" smtClean="0"/>
              <a:t>b. an abundance of skilled labor.</a:t>
            </a:r>
          </a:p>
          <a:p>
            <a:pPr>
              <a:buFont typeface="Times" panose="02020603050405020304" pitchFamily="18" charset="0"/>
              <a:buNone/>
            </a:pPr>
            <a:r>
              <a:rPr lang="en-US" altLang="en-US" sz="2400" smtClean="0"/>
              <a:t>c. inelastic supply curves.</a:t>
            </a:r>
          </a:p>
          <a:p>
            <a:pPr>
              <a:buFont typeface="Times" panose="02020603050405020304" pitchFamily="18" charset="0"/>
              <a:buNone/>
            </a:pPr>
            <a:r>
              <a:rPr lang="en-US" altLang="en-US" sz="2400" smtClean="0"/>
              <a:t>d. limited foreign exchange.</a:t>
            </a:r>
          </a:p>
          <a:p>
            <a:pPr eaLnBrk="1" hangingPunct="1">
              <a:lnSpc>
                <a:spcPct val="80000"/>
              </a:lnSpc>
              <a:buFont typeface="Times" panose="02020603050405020304" pitchFamily="18" charset="0"/>
              <a:buNone/>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F0AF0FFE-5CBF-43F6-936C-34EF8070BD56}" type="slidenum">
              <a:rPr lang="en-US" altLang="en-US" sz="1800">
                <a:solidFill>
                  <a:srgbClr val="FAF199"/>
                </a:solidFill>
                <a:latin typeface="Arial" panose="020B0604020202020204" pitchFamily="34" charset="0"/>
              </a:rPr>
              <a:pPr/>
              <a:t>8</a:t>
            </a:fld>
            <a:endParaRPr lang="en-US" altLang="en-US" sz="1800">
              <a:solidFill>
                <a:srgbClr val="FAF199"/>
              </a:solidFill>
              <a:latin typeface="Arial" panose="020B0604020202020204" pitchFamily="34" charset="0"/>
            </a:endParaRPr>
          </a:p>
        </p:txBody>
      </p:sp>
      <p:sp>
        <p:nvSpPr>
          <p:cNvPr id="10244" name="Rectangle 4"/>
          <p:cNvSpPr>
            <a:spLocks noGrp="1" noChangeArrowheads="1"/>
          </p:cNvSpPr>
          <p:nvPr>
            <p:ph type="title"/>
          </p:nvPr>
        </p:nvSpPr>
        <p:spPr/>
        <p:txBody>
          <a:bodyPr/>
          <a:lstStyle/>
          <a:p>
            <a:pPr algn="ctr" eaLnBrk="1" hangingPunct="1"/>
            <a:r>
              <a:rPr lang="en-US" altLang="en-US" sz="3600" smtClean="0"/>
              <a:t>MCQs</a:t>
            </a:r>
          </a:p>
        </p:txBody>
      </p:sp>
      <p:sp>
        <p:nvSpPr>
          <p:cNvPr id="10245"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5. Autarky as used in the text refers to</a:t>
            </a:r>
          </a:p>
          <a:p>
            <a:pPr>
              <a:buFont typeface="Times" panose="02020603050405020304" pitchFamily="18" charset="0"/>
              <a:buNone/>
            </a:pPr>
            <a:r>
              <a:rPr lang="en-US" altLang="en-US" sz="2400" smtClean="0"/>
              <a:t>a. an economy that does not trade.</a:t>
            </a:r>
          </a:p>
          <a:p>
            <a:pPr>
              <a:buFont typeface="Times" panose="02020603050405020304" pitchFamily="18" charset="0"/>
              <a:buNone/>
            </a:pPr>
            <a:r>
              <a:rPr lang="en-US" altLang="en-US" sz="2400" smtClean="0"/>
              <a:t>b. an economy that trades primary products in exchange for manufactures.</a:t>
            </a:r>
          </a:p>
          <a:p>
            <a:pPr>
              <a:buFont typeface="Times" panose="02020603050405020304" pitchFamily="18" charset="0"/>
              <a:buNone/>
            </a:pPr>
            <a:r>
              <a:rPr lang="en-US" altLang="en-US" sz="2400" smtClean="0"/>
              <a:t>c. developing-country dictatorships.</a:t>
            </a:r>
          </a:p>
          <a:p>
            <a:pPr>
              <a:buFont typeface="Times" panose="02020603050405020304" pitchFamily="18" charset="0"/>
              <a:buNone/>
            </a:pPr>
            <a:r>
              <a:rPr lang="en-US" altLang="en-US" sz="2400" smtClean="0"/>
              <a:t>d. the caste system and related social structures.</a:t>
            </a:r>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Copyright © 2009 Pearson Addison-Wesley. All rights reserved.</a:t>
            </a:r>
          </a:p>
        </p:txBody>
      </p:sp>
      <p:sp>
        <p:nvSpPr>
          <p:cNvPr id="5" name="Slide Number Placeholder 4"/>
          <p:cNvSpPr>
            <a:spLocks noGrp="1"/>
          </p:cNvSpPr>
          <p:nvPr>
            <p:ph type="sldNum" sz="quarter" idx="11"/>
          </p:nvPr>
        </p:nvSpPr>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800">
                <a:solidFill>
                  <a:srgbClr val="FAF199"/>
                </a:solidFill>
                <a:latin typeface="Arial" panose="020B0604020202020204" pitchFamily="34" charset="0"/>
              </a:rPr>
              <a:t>12-</a:t>
            </a:r>
            <a:fld id="{163DDA88-3EDF-4B42-93BD-DD17915568B1}" type="slidenum">
              <a:rPr lang="en-US" altLang="en-US" sz="1800">
                <a:solidFill>
                  <a:srgbClr val="FAF199"/>
                </a:solidFill>
                <a:latin typeface="Arial" panose="020B0604020202020204" pitchFamily="34" charset="0"/>
              </a:rPr>
              <a:pPr/>
              <a:t>9</a:t>
            </a:fld>
            <a:endParaRPr lang="en-US" altLang="en-US" sz="1800">
              <a:solidFill>
                <a:srgbClr val="FAF199"/>
              </a:solidFill>
              <a:latin typeface="Arial" panose="020B0604020202020204" pitchFamily="34" charset="0"/>
            </a:endParaRPr>
          </a:p>
        </p:txBody>
      </p:sp>
      <p:sp>
        <p:nvSpPr>
          <p:cNvPr id="11268" name="Rectangle 4"/>
          <p:cNvSpPr>
            <a:spLocks noGrp="1" noChangeArrowheads="1"/>
          </p:cNvSpPr>
          <p:nvPr>
            <p:ph type="title"/>
          </p:nvPr>
        </p:nvSpPr>
        <p:spPr/>
        <p:txBody>
          <a:bodyPr/>
          <a:lstStyle/>
          <a:p>
            <a:pPr algn="ctr" eaLnBrk="1" hangingPunct="1"/>
            <a:r>
              <a:rPr lang="en-US" altLang="en-US" sz="3600" smtClean="0"/>
              <a:t>MCQs</a:t>
            </a:r>
          </a:p>
        </p:txBody>
      </p:sp>
      <p:sp>
        <p:nvSpPr>
          <p:cNvPr id="11269" name="Rectangle 5"/>
          <p:cNvSpPr>
            <a:spLocks noGrp="1" noChangeArrowheads="1"/>
          </p:cNvSpPr>
          <p:nvPr>
            <p:ph type="body" idx="1"/>
          </p:nvPr>
        </p:nvSpPr>
        <p:spPr/>
        <p:txBody>
          <a:bodyPr/>
          <a:lstStyle/>
          <a:p>
            <a:pPr>
              <a:buFont typeface="Times" panose="02020603050405020304" pitchFamily="18" charset="0"/>
              <a:buNone/>
            </a:pPr>
            <a:r>
              <a:rPr lang="en-US" altLang="en-US" sz="2400" smtClean="0"/>
              <a:t>6. The opening of export markets for primary products can provide employment for previously underutilized land and labor. The term for this is</a:t>
            </a:r>
          </a:p>
          <a:p>
            <a:pPr>
              <a:buFont typeface="Times" panose="02020603050405020304" pitchFamily="18" charset="0"/>
              <a:buNone/>
            </a:pPr>
            <a:r>
              <a:rPr lang="en-US" altLang="en-US" sz="2400" smtClean="0"/>
              <a:t>a. vent for surplus.</a:t>
            </a:r>
          </a:p>
          <a:p>
            <a:pPr>
              <a:buFont typeface="Times" panose="02020603050405020304" pitchFamily="18" charset="0"/>
              <a:buNone/>
            </a:pPr>
            <a:r>
              <a:rPr lang="en-US" altLang="en-US" sz="2400" smtClean="0"/>
              <a:t>b. comparative advantage.</a:t>
            </a:r>
          </a:p>
          <a:p>
            <a:pPr>
              <a:buFont typeface="Times" panose="02020603050405020304" pitchFamily="18" charset="0"/>
              <a:buNone/>
            </a:pPr>
            <a:r>
              <a:rPr lang="en-US" altLang="en-US" sz="2400" smtClean="0"/>
              <a:t>c. Prebisch-Singer thesis.</a:t>
            </a:r>
          </a:p>
          <a:p>
            <a:pPr>
              <a:buFont typeface="Times" panose="02020603050405020304" pitchFamily="18" charset="0"/>
              <a:buNone/>
            </a:pPr>
            <a:r>
              <a:rPr lang="en-US" altLang="en-US" sz="2400" smtClean="0"/>
              <a:t>d. barter trade.</a:t>
            </a:r>
          </a:p>
          <a:p>
            <a:pPr eaLnBrk="1" hangingPunct="1">
              <a:lnSpc>
                <a:spcPct val="80000"/>
              </a:lnSpc>
              <a:buFont typeface="Times" panose="02020603050405020304" pitchFamily="18" charset="0"/>
              <a:buNone/>
            </a:pPr>
            <a:endParaRPr lang="en-US" altLang="en-US" sz="2400" smtClean="0"/>
          </a:p>
        </p:txBody>
      </p:sp>
      <p:sp>
        <p:nvSpPr>
          <p:cNvPr id="6" name="Rectangle 3"/>
          <p:cNvSpPr>
            <a:spLocks noChangeArrowheads="1"/>
          </p:cNvSpPr>
          <p:nvPr/>
        </p:nvSpPr>
        <p:spPr bwMode="auto">
          <a:xfrm>
            <a:off x="0" y="5800725"/>
            <a:ext cx="8999538" cy="252413"/>
          </a:xfrm>
          <a:prstGeom prst="rect">
            <a:avLst/>
          </a:prstGeom>
          <a:gradFill rotWithShape="1">
            <a:gsLst>
              <a:gs pos="0">
                <a:srgbClr val="FFFF66"/>
              </a:gs>
              <a:gs pos="100000">
                <a:srgbClr val="FF3300"/>
              </a:gs>
            </a:gsLst>
            <a:lin ang="0" scaled="1"/>
          </a:gradFill>
          <a:ln>
            <a:noFill/>
          </a:ln>
          <a:extLs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endParaRPr lang="en-US" altLang="en-US"/>
          </a:p>
        </p:txBody>
      </p:sp>
      <p:sp>
        <p:nvSpPr>
          <p:cNvPr id="7" name="Text Box 5"/>
          <p:cNvSpPr txBox="1">
            <a:spLocks noChangeArrowheads="1"/>
          </p:cNvSpPr>
          <p:nvPr/>
        </p:nvSpPr>
        <p:spPr bwMode="auto">
          <a:xfrm>
            <a:off x="3881438" y="4652963"/>
            <a:ext cx="127000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r>
              <a:rPr lang="en-GB" altLang="en-US" sz="4800"/>
              <a:t>End</a:t>
            </a:r>
          </a:p>
        </p:txBody>
      </p:sp>
    </p:spTree>
  </p:cSld>
  <p:clrMapOvr>
    <a:masterClrMapping/>
  </p:clrMapOvr>
  <p:transition advTm="45000">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45000"/>
                                        <p:tgtEl>
                                          <p:spTgt spid="6"/>
                                        </p:tgtEl>
                                      </p:cBhvr>
                                    </p:animEffect>
                                  </p:childTnLst>
                                </p:cTn>
                              </p:par>
                            </p:childTnLst>
                          </p:cTn>
                        </p:par>
                        <p:par>
                          <p:cTn id="8" fill="hold" nodeType="afterGroup">
                            <p:stCondLst>
                              <p:cond delay="45000"/>
                            </p:stCondLst>
                            <p:childTnLst>
                              <p:par>
                                <p:cTn id="9" presetID="1"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childTnLst>
                                  <p:subTnLst>
                                    <p:audio>
                                      <p:cMediaNode vol="100000">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theme/theme1.xml><?xml version="1.0" encoding="utf-8"?>
<a:theme xmlns:a="http://schemas.openxmlformats.org/drawingml/2006/main" name="Rejda_template">
  <a:themeElements>
    <a:clrScheme name="Rejda_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Rejda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Rejda_templat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Rejda_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Rejda_templat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Rejda_templat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Rejda_templat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Rejda_templat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Rejda_templat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TodaroSmith_EconDev_ch01</Template>
  <TotalTime>641</TotalTime>
  <Words>1871</Words>
  <Application>Microsoft Office PowerPoint</Application>
  <PresentationFormat>On-screen Show (4:3)</PresentationFormat>
  <Paragraphs>224</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Times</vt:lpstr>
      <vt:lpstr>Times New Roman</vt:lpstr>
      <vt:lpstr>Rejda_template</vt:lpstr>
      <vt:lpstr>Tutorial on Chapter 12</vt:lpstr>
      <vt:lpstr>Outline</vt:lpstr>
      <vt:lpstr>MCQs</vt:lpstr>
      <vt:lpstr>MCQs</vt:lpstr>
      <vt:lpstr>MCQs</vt:lpstr>
      <vt:lpstr>MCQs</vt:lpstr>
      <vt:lpstr>MCQs</vt:lpstr>
      <vt:lpstr>MCQs</vt:lpstr>
      <vt:lpstr>MCQs</vt:lpstr>
      <vt:lpstr>MCQs</vt:lpstr>
      <vt:lpstr>MCQs</vt:lpstr>
      <vt:lpstr>MCQs</vt:lpstr>
      <vt:lpstr>MCQs</vt:lpstr>
      <vt:lpstr>MCQs: Answers</vt:lpstr>
      <vt:lpstr>MCQs: Answers</vt:lpstr>
      <vt:lpstr>MCQs: Answers</vt:lpstr>
      <vt:lpstr>MCQs: Answers</vt:lpstr>
      <vt:lpstr>MCQs: Answers</vt:lpstr>
      <vt:lpstr>MCQs: Answers</vt:lpstr>
      <vt:lpstr>MCQs: Answers</vt:lpstr>
      <vt:lpstr>MCQs: Answers</vt:lpstr>
      <vt:lpstr>MCQs: Answers</vt:lpstr>
      <vt:lpstr>MCQs: Answers</vt:lpstr>
      <vt:lpstr>Questions</vt:lpstr>
      <vt:lpstr>Questions</vt:lpstr>
      <vt:lpstr>Questions</vt:lpstr>
      <vt:lpstr>Questions</vt:lpstr>
      <vt:lpstr>Questions</vt:lpstr>
      <vt:lpstr>Questions</vt:lpstr>
      <vt:lpstr>Questions</vt:lpstr>
    </vt:vector>
  </TitlesOfParts>
  <Company>© 2009 Pearson Addison-Wesley. All rights reserved.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9</dc:title>
  <dc:subject>Agricultural Transformation and Rural Development</dc:subject>
  <dc:creator>Michael P. Todaro</dc:creator>
  <cp:lastModifiedBy>Reviewer</cp:lastModifiedBy>
  <cp:revision>109</cp:revision>
  <dcterms:created xsi:type="dcterms:W3CDTF">1999-06-16T14:44:28Z</dcterms:created>
  <dcterms:modified xsi:type="dcterms:W3CDTF">2021-11-23T06:36:57Z</dcterms:modified>
</cp:coreProperties>
</file>