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</p:sldIdLst>
  <p:sldSz cx="9144000" cy="6858000" type="screen4x3"/>
  <p:notesSz cx="7099300" cy="10234613"/>
  <p:embeddedFontLst>
    <p:embeddedFont>
      <p:font typeface="Wingdings 2" panose="05020102010507070707" pitchFamily="18" charset="2"/>
      <p:regular r:id="rId24"/>
    </p:embeddedFont>
    <p:embeddedFont>
      <p:font typeface="Lucida Sans" panose="020B0602030504020204" pitchFamily="34" charset="0"/>
      <p:regular r:id="rId25"/>
      <p:bold r:id="rId26"/>
      <p:italic r:id="rId27"/>
      <p:boldItalic r:id="rId28"/>
    </p:embeddedFont>
    <p:embeddedFont>
      <p:font typeface="Wingdings 3" panose="05040102010807070707" pitchFamily="18" charset="2"/>
      <p:regular r:id="rId29"/>
    </p:embeddedFont>
    <p:embeddedFont>
      <p:font typeface="Book Antiqua" panose="02040602050305030304" pitchFamily="18" charset="0"/>
      <p:regular r:id="rId30"/>
      <p:bold r:id="rId31"/>
      <p:italic r:id="rId32"/>
      <p:boldItalic r:id="rId33"/>
    </p:embeddedFont>
  </p:embeddedFontLst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6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0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34D9BEAA-D4E1-49D1-BC85-3620212FE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97418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Presentation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Monday, September 7, 2009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kumimoji="0" sz="1300"/>
            </a:lvl1pPr>
          </a:lstStyle>
          <a:p>
            <a:pPr>
              <a:defRPr/>
            </a:pPr>
            <a:r>
              <a:rPr lang="en-US"/>
              <a:t>ECN 3184-1 Eldar Madumarov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kumimoji="0" sz="1300"/>
            </a:lvl1pPr>
          </a:lstStyle>
          <a:p>
            <a:fld id="{1380667C-0228-4D43-A47F-CE25460F88B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3854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Wingdings" pitchFamily="2" charset="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F705CA-5E1E-4EFD-AAEF-723DB5FDE93C}" type="slidenum">
              <a:rPr kumimoji="0" lang="en-US" altLang="en-US" sz="1300"/>
              <a:pPr/>
              <a:t>1</a:t>
            </a:fld>
            <a:endParaRPr kumimoji="0" lang="en-US" altLang="en-US" sz="130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253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937535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11966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11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4120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26358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141488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53408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737471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17142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243383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253781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19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6018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039E2F8-68E3-4E15-A4D4-8155D7790D35}" type="slidenum">
              <a:rPr kumimoji="0" lang="en-US" altLang="en-US" sz="1300"/>
              <a:pPr/>
              <a:t>2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82159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20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256545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3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927179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4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68167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5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43289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6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731837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7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03329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8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577114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en-US" smtClean="0"/>
          </a:p>
        </p:txBody>
      </p:sp>
      <p:sp>
        <p:nvSpPr>
          <p:cNvPr id="2458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Presentation</a:t>
            </a:r>
          </a:p>
        </p:txBody>
      </p:sp>
      <p:sp>
        <p:nvSpPr>
          <p:cNvPr id="2458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Monday, September 7, 2009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en-US" altLang="en-US" sz="1300" smtClean="0"/>
              <a:t>ECN 3184-1 Eldar Madumarov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A81E69-C567-4902-A47B-BDA3601FC989}" type="slidenum">
              <a:rPr kumimoji="0" lang="en-US" altLang="en-US" sz="1300"/>
              <a:pPr/>
              <a:t>9</a:t>
            </a:fld>
            <a:endParaRPr kumimoji="0"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250951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2649D-BE3C-4969-86BB-53417E3F8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9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988D-5244-4B19-92E7-9235ECB3F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29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E211-24CC-4D99-8A63-511C79AD2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00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3F229-9CC5-449A-93E3-06163D3FB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6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608DE-1AF5-43D4-9EC0-425217CD3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9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02006-C21D-4F20-83A8-B4C215158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239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7ED75-13DF-4BDC-BDC5-6612EADBF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4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A8FE8-66DE-4503-A237-DDD0FAEC7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9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D8DD9-257C-4B3F-AEE1-3E553FF41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06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86558-0C8E-465B-8F07-96869E8C3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611B-BAEE-4F88-B7BE-A99823B0C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62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000000"/>
                </a:solidFill>
              </a:defRPr>
            </a:lvl1pPr>
          </a:lstStyle>
          <a:p>
            <a:fld id="{65A5FB8C-9B0A-47A7-851E-1F92562C22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Lucida Sans" panose="020B0602030504020204" pitchFamily="34" charset="0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Sans" panose="020B0602030504020204" pitchFamily="34" charset="0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Book Antiqua" panose="02040602050305030304" pitchFamily="18" charset="0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2" panose="05020102010507070707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Lucida Sans" panose="020B0602030504020204" pitchFamily="34" charset="0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sz="2200" dirty="0" smtClean="0">
                <a:effectLst/>
                <a:latin typeface="+mj-lt"/>
              </a:rPr>
              <a:t>ECN2102 macroeconomics (3 Credits/5 ECTS)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cap="small" dirty="0" smtClean="0">
                <a:latin typeface="+mj-lt"/>
              </a:rPr>
              <a:t>Training (Chapter 12)</a:t>
            </a:r>
            <a:endParaRPr lang="en-US" sz="3900" cap="small" dirty="0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40005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Week 13 (Session 32)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Instructor: Eldar Madumarov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4932040" y="6072188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 smtClean="0"/>
              <a:t>November </a:t>
            </a:r>
            <a:r>
              <a:rPr lang="en-US" altLang="en-US" dirty="0" smtClean="0"/>
              <a:t>15, 2023</a:t>
            </a:r>
            <a:endParaRPr lang="en-US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7) When a cost-push inflation starts</a:t>
            </a:r>
          </a:p>
          <a:p>
            <a:pPr>
              <a:buNone/>
              <a:defRPr/>
            </a:pPr>
            <a:r>
              <a:rPr lang="en-US" dirty="0"/>
              <a:t>A) the price level rises and real GDP decreases.</a:t>
            </a:r>
          </a:p>
          <a:p>
            <a:pPr>
              <a:buNone/>
              <a:defRPr/>
            </a:pPr>
            <a:r>
              <a:rPr lang="en-US" dirty="0"/>
              <a:t>B) real GDP rises faster than the quantity of money.</a:t>
            </a:r>
          </a:p>
          <a:p>
            <a:pPr>
              <a:buNone/>
              <a:defRPr/>
            </a:pPr>
            <a:r>
              <a:rPr lang="en-US" dirty="0"/>
              <a:t>C) the price level falls and the money wages rises.</a:t>
            </a:r>
          </a:p>
          <a:p>
            <a:pPr>
              <a:buNone/>
              <a:defRPr/>
            </a:pPr>
            <a:r>
              <a:rPr lang="en-US" dirty="0"/>
              <a:t>D) the short-run aggregate supply curve shifts rightward.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441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7292" y="1600200"/>
            <a:ext cx="4169415" cy="47085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338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8) In the above, which figure shows the start of a cost-push inflation?</a:t>
            </a:r>
          </a:p>
          <a:p>
            <a:pPr>
              <a:buNone/>
              <a:defRPr/>
            </a:pPr>
            <a:r>
              <a:rPr lang="en-US" dirty="0" smtClean="0"/>
              <a:t>A) Figure </a:t>
            </a:r>
            <a:r>
              <a:rPr lang="en-US" dirty="0"/>
              <a:t>A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B</a:t>
            </a:r>
            <a:r>
              <a:rPr lang="en-US" dirty="0"/>
              <a:t>) Figure B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C</a:t>
            </a:r>
            <a:r>
              <a:rPr lang="en-US" dirty="0"/>
              <a:t>) Figure C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D</a:t>
            </a:r>
            <a:r>
              <a:rPr lang="en-US" dirty="0"/>
              <a:t>) Figure D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37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9) When the price level is rising and simultaneously real GDP is decreasing</a:t>
            </a:r>
          </a:p>
          <a:p>
            <a:pPr>
              <a:buNone/>
              <a:defRPr/>
            </a:pPr>
            <a:r>
              <a:rPr lang="en-US" dirty="0" smtClean="0"/>
              <a:t>A) stagflation </a:t>
            </a:r>
            <a:r>
              <a:rPr lang="en-US" dirty="0"/>
              <a:t>occurs.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B</a:t>
            </a:r>
            <a:r>
              <a:rPr lang="en-US" dirty="0"/>
              <a:t>) the Fed has increased the discount rate.</a:t>
            </a:r>
          </a:p>
          <a:p>
            <a:pPr>
              <a:buNone/>
              <a:defRPr/>
            </a:pPr>
            <a:r>
              <a:rPr lang="en-US" dirty="0"/>
              <a:t>C) there is an expansionary gap.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D</a:t>
            </a:r>
            <a:r>
              <a:rPr lang="en-US" dirty="0"/>
              <a:t>) the natural unemployment rate increases.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65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10) Demand-pull inflation occurs when</a:t>
            </a:r>
          </a:p>
          <a:p>
            <a:pPr>
              <a:buNone/>
              <a:defRPr/>
            </a:pPr>
            <a:r>
              <a:rPr lang="en-US" dirty="0"/>
              <a:t>A) aggregate demand increases persistently.</a:t>
            </a:r>
          </a:p>
          <a:p>
            <a:pPr>
              <a:buNone/>
              <a:defRPr/>
            </a:pPr>
            <a:r>
              <a:rPr lang="en-US" dirty="0"/>
              <a:t>B) oil prices increase substantially.</a:t>
            </a:r>
          </a:p>
          <a:p>
            <a:pPr>
              <a:buNone/>
              <a:defRPr/>
            </a:pPr>
            <a:r>
              <a:rPr lang="en-US" dirty="0"/>
              <a:t>C) the government increases its expenditures.</a:t>
            </a:r>
          </a:p>
          <a:p>
            <a:pPr>
              <a:buNone/>
              <a:defRPr/>
            </a:pPr>
            <a:r>
              <a:rPr lang="en-US" dirty="0"/>
              <a:t>D) aggregate supply and aggregate demand decrease persistently.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238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11) During a deflation, the inflation rate is</a:t>
            </a:r>
          </a:p>
          <a:p>
            <a:pPr>
              <a:buNone/>
              <a:defRPr/>
            </a:pPr>
            <a:r>
              <a:rPr lang="en-US" dirty="0" smtClean="0"/>
              <a:t>A) positive </a:t>
            </a:r>
            <a:r>
              <a:rPr lang="en-US" dirty="0"/>
              <a:t>and not changing.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B</a:t>
            </a:r>
            <a:r>
              <a:rPr lang="en-US" dirty="0"/>
              <a:t>) negative.</a:t>
            </a:r>
          </a:p>
          <a:p>
            <a:pPr>
              <a:buNone/>
              <a:defRPr/>
            </a:pPr>
            <a:r>
              <a:rPr lang="en-US" dirty="0"/>
              <a:t>C) positive and rising.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D</a:t>
            </a:r>
            <a:r>
              <a:rPr lang="en-US" dirty="0"/>
              <a:t>) positive and falling.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41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12) Suppose the velocity of circulation increases by 2 percent and potential GDP grows by 4 percent</a:t>
            </a:r>
            <a:r>
              <a:rPr lang="en-US" dirty="0" smtClean="0"/>
              <a:t>. The </a:t>
            </a:r>
            <a:r>
              <a:rPr lang="en-US" dirty="0"/>
              <a:t>trend inflation rate will equal zero if the quantity of money grows by</a:t>
            </a:r>
          </a:p>
          <a:p>
            <a:pPr>
              <a:buNone/>
              <a:defRPr/>
            </a:pPr>
            <a:r>
              <a:rPr lang="en-US" dirty="0" smtClean="0"/>
              <a:t>A) 0 </a:t>
            </a:r>
            <a:r>
              <a:rPr lang="en-US" dirty="0"/>
              <a:t>percent.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B</a:t>
            </a:r>
            <a:r>
              <a:rPr lang="en-US" dirty="0"/>
              <a:t>) -2 percent.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C</a:t>
            </a:r>
            <a:r>
              <a:rPr lang="en-US" dirty="0"/>
              <a:t>) 2 percent.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D</a:t>
            </a:r>
            <a:r>
              <a:rPr lang="en-US" dirty="0"/>
              <a:t>) 4 percent.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56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13) Suppose the velocity of circulation increases by </a:t>
            </a:r>
            <a:r>
              <a:rPr lang="en-US" dirty="0" smtClean="0"/>
              <a:t>3 </a:t>
            </a:r>
            <a:r>
              <a:rPr lang="en-US" dirty="0"/>
              <a:t>percent and potential GDP grows </a:t>
            </a:r>
            <a:r>
              <a:rPr lang="en-US"/>
              <a:t>by </a:t>
            </a:r>
            <a:r>
              <a:rPr lang="en-US" smtClean="0"/>
              <a:t>4 </a:t>
            </a:r>
            <a:r>
              <a:rPr lang="en-US" dirty="0"/>
              <a:t>percent</a:t>
            </a:r>
            <a:r>
              <a:rPr lang="en-US" dirty="0" smtClean="0"/>
              <a:t>. The </a:t>
            </a:r>
            <a:r>
              <a:rPr lang="en-US" dirty="0"/>
              <a:t>trend inflation rate will equal zero if the quantity of money grows by</a:t>
            </a:r>
          </a:p>
          <a:p>
            <a:pPr>
              <a:buNone/>
              <a:defRPr/>
            </a:pPr>
            <a:r>
              <a:rPr lang="en-US" dirty="0" smtClean="0"/>
              <a:t>A) 4 </a:t>
            </a:r>
            <a:r>
              <a:rPr lang="en-US" dirty="0"/>
              <a:t>percent.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B</a:t>
            </a:r>
            <a:r>
              <a:rPr lang="en-US" dirty="0"/>
              <a:t>) 3 percent.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C</a:t>
            </a:r>
            <a:r>
              <a:rPr lang="en-US" dirty="0"/>
              <a:t>) 1 percent.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D</a:t>
            </a:r>
            <a:r>
              <a:rPr lang="en-US" dirty="0"/>
              <a:t>) 0 percent.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297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14) A Phillips curve shows the relationship between the</a:t>
            </a:r>
          </a:p>
          <a:p>
            <a:pPr>
              <a:buNone/>
              <a:defRPr/>
            </a:pPr>
            <a:r>
              <a:rPr lang="en-US" dirty="0" smtClean="0"/>
              <a:t>A) inflation </a:t>
            </a:r>
            <a:r>
              <a:rPr lang="en-US" dirty="0"/>
              <a:t>rate and real GDP.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B</a:t>
            </a:r>
            <a:r>
              <a:rPr lang="en-US" dirty="0"/>
              <a:t>) price level and real GDP.</a:t>
            </a:r>
          </a:p>
          <a:p>
            <a:pPr>
              <a:buNone/>
              <a:defRPr/>
            </a:pPr>
            <a:r>
              <a:rPr lang="en-US" dirty="0"/>
              <a:t>C) inflation rate and the unemployment rate. 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D</a:t>
            </a:r>
            <a:r>
              <a:rPr lang="en-US" dirty="0"/>
              <a:t>) unemployment rate and real GDP.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162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15) Suppose that last year the economy of </a:t>
            </a:r>
            <a:r>
              <a:rPr lang="en-US" sz="2600" dirty="0" err="1"/>
              <a:t>Suffera</a:t>
            </a:r>
            <a:r>
              <a:rPr lang="en-US" sz="2600" dirty="0"/>
              <a:t> was experiencing an expected inflation rate of </a:t>
            </a:r>
            <a:r>
              <a:rPr lang="en-US" sz="2600" dirty="0" smtClean="0"/>
              <a:t>8 percent </a:t>
            </a:r>
            <a:r>
              <a:rPr lang="en-US" sz="2600" dirty="0"/>
              <a:t>and unemployment rate of 12 percent. An unexpected increase in the inflation rate would</a:t>
            </a:r>
          </a:p>
          <a:p>
            <a:pPr>
              <a:buNone/>
              <a:defRPr/>
            </a:pPr>
            <a:r>
              <a:rPr lang="en-US" sz="2600" dirty="0"/>
              <a:t>A) increase the unemployment rate.</a:t>
            </a:r>
          </a:p>
          <a:p>
            <a:pPr>
              <a:buNone/>
              <a:defRPr/>
            </a:pPr>
            <a:r>
              <a:rPr lang="en-US" sz="2600" dirty="0"/>
              <a:t>B) increase the inflation rate but have no effect on the unemployment rate.</a:t>
            </a:r>
          </a:p>
          <a:p>
            <a:pPr>
              <a:buNone/>
              <a:defRPr/>
            </a:pPr>
            <a:r>
              <a:rPr lang="en-US" sz="2600" dirty="0"/>
              <a:t>C) increase the inflation rate and decrease the unemployment rate.</a:t>
            </a:r>
          </a:p>
          <a:p>
            <a:pPr>
              <a:buNone/>
              <a:defRPr/>
            </a:pPr>
            <a:r>
              <a:rPr lang="en-US" sz="2600" dirty="0"/>
              <a:t>D) None of the above answers is correct.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830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" panose="05000000000000000000" pitchFamily="2" charset="2"/>
              <a:buChar char="§"/>
            </a:pPr>
            <a:r>
              <a:rPr lang="en-US" altLang="en-US" sz="2600" dirty="0" smtClean="0">
                <a:latin typeface="Arial" panose="020B0604020202020204" pitchFamily="34" charset="0"/>
              </a:rPr>
              <a:t>Training (Chapter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5B4A1D-B3B6-48BD-85FE-58D67F3CE265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16) The long-run Phillips curve is</a:t>
            </a:r>
          </a:p>
          <a:p>
            <a:pPr>
              <a:buNone/>
              <a:defRPr/>
            </a:pPr>
            <a:r>
              <a:rPr lang="en-US" dirty="0"/>
              <a:t>A) the horizontal sum of the short-run Phillips curves.</a:t>
            </a:r>
          </a:p>
          <a:p>
            <a:pPr>
              <a:buNone/>
              <a:defRPr/>
            </a:pPr>
            <a:r>
              <a:rPr lang="en-US" dirty="0"/>
              <a:t>B) vertical at potential GDP.</a:t>
            </a:r>
          </a:p>
          <a:p>
            <a:pPr>
              <a:buNone/>
              <a:defRPr/>
            </a:pPr>
            <a:r>
              <a:rPr lang="en-US" dirty="0"/>
              <a:t>C) the vertical sum of the short-run Phillips curves.</a:t>
            </a:r>
          </a:p>
          <a:p>
            <a:pPr>
              <a:buNone/>
              <a:defRPr/>
            </a:pPr>
            <a:r>
              <a:rPr lang="en-US" dirty="0"/>
              <a:t>D) vertical at the natural unemployment rate.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160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1) The Keynesian explanation of the business cycle is based on</a:t>
            </a:r>
          </a:p>
          <a:p>
            <a:pPr>
              <a:buNone/>
              <a:defRPr/>
            </a:pPr>
            <a:r>
              <a:rPr lang="en-US" sz="2600" dirty="0"/>
              <a:t>A) fluctuations in business confidence.</a:t>
            </a:r>
          </a:p>
          <a:p>
            <a:pPr>
              <a:buNone/>
              <a:defRPr/>
            </a:pPr>
            <a:r>
              <a:rPr lang="en-US" sz="2600" dirty="0"/>
              <a:t>B) shifts in monetary policy undertaken by the Federal Reserve.</a:t>
            </a:r>
          </a:p>
          <a:p>
            <a:pPr>
              <a:buNone/>
              <a:defRPr/>
            </a:pPr>
            <a:r>
              <a:rPr lang="en-US" sz="2600" dirty="0"/>
              <a:t>C) unstable inflationary expectations.</a:t>
            </a:r>
          </a:p>
          <a:p>
            <a:pPr>
              <a:buNone/>
              <a:defRPr/>
            </a:pPr>
            <a:r>
              <a:rPr lang="en-US" sz="2600" dirty="0"/>
              <a:t>D) the inability of government policy-makers to predict the future course of the economy.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3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08023" y="1600200"/>
            <a:ext cx="4927954" cy="470852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4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00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2) In the above figure, suppose that the economy has moved from point A to point C. According to </a:t>
            </a:r>
            <a:r>
              <a:rPr lang="en-US" sz="2600" dirty="0" smtClean="0"/>
              <a:t>the monetarist </a:t>
            </a:r>
            <a:r>
              <a:rPr lang="en-US" sz="2600" dirty="0"/>
              <a:t>theory of the business cycle, what could have caused this movement?</a:t>
            </a:r>
          </a:p>
          <a:p>
            <a:pPr>
              <a:buNone/>
              <a:defRPr/>
            </a:pPr>
            <a:r>
              <a:rPr lang="en-US" sz="2600" dirty="0"/>
              <a:t>A) an increase in the growth rate of the quantity of money</a:t>
            </a:r>
          </a:p>
          <a:p>
            <a:pPr>
              <a:buNone/>
              <a:defRPr/>
            </a:pPr>
            <a:r>
              <a:rPr lang="en-US" sz="2600" dirty="0"/>
              <a:t>B) an increase in the money wage rate</a:t>
            </a:r>
          </a:p>
          <a:p>
            <a:pPr>
              <a:buNone/>
              <a:defRPr/>
            </a:pPr>
            <a:r>
              <a:rPr lang="en-US" sz="2600" dirty="0"/>
              <a:t>C) a decrease in the growth rate of the quantity of money</a:t>
            </a:r>
          </a:p>
          <a:p>
            <a:pPr>
              <a:buNone/>
              <a:defRPr/>
            </a:pPr>
            <a:r>
              <a:rPr lang="en-US" sz="2600" dirty="0"/>
              <a:t>D) an increase in uncertainty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58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3) In the above figure, suppose that the economy has moved from point D to point B. According to </a:t>
            </a:r>
            <a:r>
              <a:rPr lang="en-US" sz="2600" dirty="0" smtClean="0"/>
              <a:t>the monetarist </a:t>
            </a:r>
            <a:r>
              <a:rPr lang="en-US" sz="2600" dirty="0"/>
              <a:t>theory of the business cycle, what could have caused this movement?</a:t>
            </a:r>
          </a:p>
          <a:p>
            <a:pPr>
              <a:buNone/>
              <a:defRPr/>
            </a:pPr>
            <a:r>
              <a:rPr lang="en-US" sz="2600" dirty="0"/>
              <a:t>A) an increase in uncertainty about future sales and profits</a:t>
            </a:r>
          </a:p>
          <a:p>
            <a:pPr>
              <a:buNone/>
              <a:defRPr/>
            </a:pPr>
            <a:r>
              <a:rPr lang="en-US" sz="2600" dirty="0"/>
              <a:t>B) a decrease in the money wage rate</a:t>
            </a:r>
          </a:p>
          <a:p>
            <a:pPr>
              <a:buNone/>
              <a:defRPr/>
            </a:pPr>
            <a:r>
              <a:rPr lang="en-US" sz="2600" dirty="0"/>
              <a:t>C) an increase in the money wage rate</a:t>
            </a:r>
          </a:p>
          <a:p>
            <a:pPr>
              <a:buNone/>
              <a:defRPr/>
            </a:pPr>
            <a:r>
              <a:rPr lang="en-US" sz="2600" dirty="0"/>
              <a:t>D) an increase in the growth rate of the quantity of money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649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4) The business cycle impulse in the new classical theory of the business cycle is</a:t>
            </a:r>
          </a:p>
          <a:p>
            <a:pPr>
              <a:buNone/>
              <a:defRPr/>
            </a:pPr>
            <a:r>
              <a:rPr lang="en-US" sz="2600" dirty="0"/>
              <a:t>A) fluctuations in investment coupled with rigid wages.</a:t>
            </a:r>
          </a:p>
          <a:p>
            <a:pPr>
              <a:buNone/>
              <a:defRPr/>
            </a:pPr>
            <a:r>
              <a:rPr lang="en-US" sz="2600" dirty="0"/>
              <a:t>B) fluctuations in money growth with rigid wages.</a:t>
            </a:r>
          </a:p>
          <a:p>
            <a:pPr>
              <a:buNone/>
              <a:defRPr/>
            </a:pPr>
            <a:r>
              <a:rPr lang="en-US" sz="2600" dirty="0"/>
              <a:t>C) unexpected changes in aggregate demand.</a:t>
            </a:r>
          </a:p>
          <a:p>
            <a:pPr>
              <a:buNone/>
              <a:defRPr/>
            </a:pPr>
            <a:r>
              <a:rPr lang="en-US" sz="2600" dirty="0"/>
              <a:t>D) expected changes in aggregate demand.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033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600" dirty="0"/>
              <a:t>5) According to the new classical theory, ________ policy changes have no effect on real GDP </a:t>
            </a:r>
            <a:r>
              <a:rPr lang="en-US" sz="2600" dirty="0" smtClean="0"/>
              <a:t>and according </a:t>
            </a:r>
            <a:r>
              <a:rPr lang="en-US" sz="2600" dirty="0"/>
              <a:t>to the new Keynesian theory, ________ policy changes have an effect on real GDP.</a:t>
            </a:r>
          </a:p>
          <a:p>
            <a:pPr>
              <a:buNone/>
              <a:defRPr/>
            </a:pPr>
            <a:r>
              <a:rPr lang="en-US" sz="2600" dirty="0" smtClean="0"/>
              <a:t>A) unexpected</a:t>
            </a:r>
            <a:r>
              <a:rPr lang="en-US" sz="2600" dirty="0"/>
              <a:t>; expected </a:t>
            </a:r>
            <a:endParaRPr lang="en-US" sz="2600" dirty="0" smtClean="0"/>
          </a:p>
          <a:p>
            <a:pPr>
              <a:buNone/>
              <a:defRPr/>
            </a:pPr>
            <a:r>
              <a:rPr lang="en-US" sz="2600" dirty="0" smtClean="0"/>
              <a:t>B</a:t>
            </a:r>
            <a:r>
              <a:rPr lang="en-US" sz="2600" dirty="0"/>
              <a:t>) fiscal; fiscal</a:t>
            </a:r>
          </a:p>
          <a:p>
            <a:pPr>
              <a:buNone/>
              <a:defRPr/>
            </a:pPr>
            <a:r>
              <a:rPr lang="en-US" sz="2600" dirty="0"/>
              <a:t>C) expected; expected </a:t>
            </a:r>
            <a:endParaRPr lang="en-US" sz="2600" dirty="0" smtClean="0"/>
          </a:p>
          <a:p>
            <a:pPr>
              <a:buNone/>
              <a:defRPr/>
            </a:pPr>
            <a:r>
              <a:rPr lang="en-US" sz="2600" dirty="0" smtClean="0"/>
              <a:t>D</a:t>
            </a:r>
            <a:r>
              <a:rPr lang="en-US" sz="2600" dirty="0"/>
              <a:t>) fiscal; monetary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572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>
              <a:defRPr/>
            </a:pPr>
            <a:r>
              <a:rPr lang="en-US" dirty="0" smtClean="0">
                <a:latin typeface="+mj-lt"/>
              </a:rPr>
              <a:t>Training (Chapter 12)</a:t>
            </a:r>
            <a:endParaRPr lang="en-US" dirty="0">
              <a:latin typeface="+mj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dirty="0"/>
              <a:t>6) Demand-pull inflation starts with</a:t>
            </a:r>
          </a:p>
          <a:p>
            <a:pPr>
              <a:buNone/>
              <a:defRPr/>
            </a:pPr>
            <a:r>
              <a:rPr lang="en-US" dirty="0"/>
              <a:t>A) an increase in aggregate demand.</a:t>
            </a:r>
          </a:p>
          <a:p>
            <a:pPr>
              <a:buNone/>
              <a:defRPr/>
            </a:pPr>
            <a:r>
              <a:rPr lang="en-US" dirty="0"/>
              <a:t>B) an increase in short-run aggregate supply.</a:t>
            </a:r>
          </a:p>
          <a:p>
            <a:pPr>
              <a:buNone/>
              <a:defRPr/>
            </a:pPr>
            <a:r>
              <a:rPr lang="en-US" dirty="0"/>
              <a:t>C) a decrease in aggregate demand.</a:t>
            </a:r>
          </a:p>
          <a:p>
            <a:pPr>
              <a:buNone/>
              <a:defRPr/>
            </a:pPr>
            <a:r>
              <a:rPr lang="en-US" dirty="0"/>
              <a:t>D) a decrease in short-run aggregate supply.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11/15/2023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ECN2102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E562D-AB3D-471D-A8BF-DB6CCF3C1FFE}" type="slidenum">
              <a:rPr kumimoji="0" lang="en-US" altLang="en-US" sz="1200">
                <a:solidFill>
                  <a:srgbClr val="000000"/>
                </a:solidFill>
              </a:rPr>
              <a:pPr eaLnBrk="1" hangingPunct="1"/>
              <a:t>9</a:t>
            </a:fld>
            <a:endParaRPr kumimoji="0"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76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extSlide"/>
  <p:tag name="BRANCHTO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6310</TotalTime>
  <Words>1245</Words>
  <Application>Microsoft Office PowerPoint</Application>
  <PresentationFormat>On-screen Show (4:3)</PresentationFormat>
  <Paragraphs>242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Wingdings 2</vt:lpstr>
      <vt:lpstr>Wingdings</vt:lpstr>
      <vt:lpstr>Lucida Sans</vt:lpstr>
      <vt:lpstr>Wingdings 3</vt:lpstr>
      <vt:lpstr>Times New Roman</vt:lpstr>
      <vt:lpstr>Book Antiqua</vt:lpstr>
      <vt:lpstr>Apex</vt:lpstr>
      <vt:lpstr>ECN2102 macroeconomics (3 Credits/5 ECTS)  Training (Chapter 12)</vt:lpstr>
      <vt:lpstr>Outline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  <vt:lpstr>Training (Chapter 12)</vt:lpstr>
    </vt:vector>
  </TitlesOfParts>
  <Company>Florida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ECN3184 Econometric Methods (3 Credits) Section 1 Two-Variable  Regression Analysis</dc:title>
  <dc:creator>Madumarov Eldar</dc:creator>
  <cp:lastModifiedBy>Eldar Madumarov</cp:lastModifiedBy>
  <cp:revision>447</cp:revision>
  <dcterms:created xsi:type="dcterms:W3CDTF">1998-07-20T20:52:32Z</dcterms:created>
  <dcterms:modified xsi:type="dcterms:W3CDTF">2023-11-13T03:35:23Z</dcterms:modified>
</cp:coreProperties>
</file>