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p:sldMasterIdLst>
    <p:sldMasterId id="2147483684" r:id="rId1"/>
  </p:sldMasterIdLst>
  <p:notesMasterIdLst>
    <p:notesMasterId r:id="rId26"/>
  </p:notesMasterIdLst>
  <p:handoutMasterIdLst>
    <p:handoutMasterId r:id="rId27"/>
  </p:handoutMasterIdLst>
  <p:sldIdLst>
    <p:sldId id="256" r:id="rId2"/>
    <p:sldId id="455" r:id="rId3"/>
    <p:sldId id="472" r:id="rId4"/>
    <p:sldId id="473" r:id="rId5"/>
    <p:sldId id="474" r:id="rId6"/>
    <p:sldId id="475" r:id="rId7"/>
    <p:sldId id="476" r:id="rId8"/>
    <p:sldId id="477" r:id="rId9"/>
    <p:sldId id="456" r:id="rId10"/>
    <p:sldId id="457" r:id="rId11"/>
    <p:sldId id="458" r:id="rId12"/>
    <p:sldId id="459" r:id="rId13"/>
    <p:sldId id="460" r:id="rId14"/>
    <p:sldId id="461" r:id="rId15"/>
    <p:sldId id="462" r:id="rId16"/>
    <p:sldId id="463" r:id="rId17"/>
    <p:sldId id="464" r:id="rId18"/>
    <p:sldId id="465" r:id="rId19"/>
    <p:sldId id="466" r:id="rId20"/>
    <p:sldId id="467" r:id="rId21"/>
    <p:sldId id="468" r:id="rId22"/>
    <p:sldId id="469" r:id="rId23"/>
    <p:sldId id="470" r:id="rId24"/>
    <p:sldId id="471" r:id="rId25"/>
  </p:sldIdLst>
  <p:sldSz cx="9144000" cy="6858000" type="screen4x3"/>
  <p:notesSz cx="7099300" cy="10234613"/>
  <p:embeddedFontLst>
    <p:embeddedFont>
      <p:font typeface="Book Antiqua" panose="02040602050305030304" pitchFamily="18" charset="0"/>
      <p:regular r:id="rId28"/>
      <p:bold r:id="rId29"/>
      <p:italic r:id="rId30"/>
      <p:boldItalic r:id="rId31"/>
    </p:embeddedFont>
    <p:embeddedFont>
      <p:font typeface="Lucida Sans" panose="020B0602030504020204" pitchFamily="34" charset="0"/>
      <p:regular r:id="rId32"/>
      <p:bold r:id="rId33"/>
      <p:italic r:id="rId34"/>
      <p:boldItalic r:id="rId35"/>
    </p:embeddedFont>
    <p:embeddedFont>
      <p:font typeface="Wingdings 2" panose="05020102010507070707" pitchFamily="18" charset="2"/>
      <p:regular r:id="rId36"/>
    </p:embeddedFont>
    <p:embeddedFont>
      <p:font typeface="Wingdings 3" panose="05040102010807070707" pitchFamily="18" charset="2"/>
      <p:regular r:id="rId37"/>
    </p:embeddedFont>
  </p:embeddedFontLst>
  <p:custDataLst>
    <p:tags r:id="rId38"/>
  </p:custDataLst>
  <p:defaultTextStyle>
    <a:defPPr>
      <a:defRPr lang="en-US"/>
    </a:defPPr>
    <a:lvl1pPr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336699"/>
    <a:srgbClr val="008080"/>
    <a:srgbClr val="009999"/>
    <a:srgbClr val="FF9966"/>
    <a:srgbClr val="99FFFF"/>
    <a:srgbClr val="CCEC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626" autoAdjust="0"/>
  </p:normalViewPr>
  <p:slideViewPr>
    <p:cSldViewPr>
      <p:cViewPr varScale="1">
        <p:scale>
          <a:sx n="86" d="100"/>
          <a:sy n="86" d="100"/>
        </p:scale>
        <p:origin x="233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3" d="100"/>
          <a:sy n="53" d="100"/>
        </p:scale>
        <p:origin x="-2604" y="-10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font" Target="fonts/font7.fntdata"/><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2.fntdata"/><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5.fntdata"/><Relationship Id="rId37" Type="http://schemas.openxmlformats.org/officeDocument/2006/relationships/font" Target="fonts/font10.fntdata"/><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1.fntdata"/><Relationship Id="rId36" Type="http://schemas.openxmlformats.org/officeDocument/2006/relationships/font" Target="fonts/font9.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font" Target="fonts/font3.fntdata"/><Relationship Id="rId35" Type="http://schemas.openxmlformats.org/officeDocument/2006/relationships/font" Target="fonts/font8.fntdata"/><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6.fntdata"/><Relationship Id="rId38"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eaLnBrk="0" hangingPunct="0">
              <a:defRPr kumimoji="0" sz="1300"/>
            </a:lvl1pPr>
          </a:lstStyle>
          <a:p>
            <a:pPr>
              <a:defRPr/>
            </a:pPr>
            <a:r>
              <a:rPr lang="en-US"/>
              <a:t>Presentation</a:t>
            </a:r>
          </a:p>
        </p:txBody>
      </p:sp>
      <p:sp>
        <p:nvSpPr>
          <p:cNvPr id="14339" name="Rectangle 3"/>
          <p:cNvSpPr>
            <a:spLocks noGrp="1" noChangeArrowheads="1"/>
          </p:cNvSpPr>
          <p:nvPr>
            <p:ph type="dt" sz="quarter" idx="1"/>
          </p:nvPr>
        </p:nvSpPr>
        <p:spPr bwMode="auto">
          <a:xfrm>
            <a:off x="4022725"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eaLnBrk="0" hangingPunct="0">
              <a:defRPr kumimoji="0" sz="1300"/>
            </a:lvl1pPr>
          </a:lstStyle>
          <a:p>
            <a:pPr>
              <a:defRPr/>
            </a:pPr>
            <a:r>
              <a:rPr lang="en-US"/>
              <a:t>Monday, September 7, 2009</a:t>
            </a:r>
          </a:p>
        </p:txBody>
      </p:sp>
      <p:sp>
        <p:nvSpPr>
          <p:cNvPr id="14340" name="Rectangle 4"/>
          <p:cNvSpPr>
            <a:spLocks noGrp="1" noChangeArrowheads="1"/>
          </p:cNvSpPr>
          <p:nvPr>
            <p:ph type="ftr" sz="quarter" idx="2"/>
          </p:nvPr>
        </p:nvSpPr>
        <p:spPr bwMode="auto">
          <a:xfrm>
            <a:off x="0"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eaLnBrk="0" hangingPunct="0">
              <a:defRPr kumimoji="0" sz="1300"/>
            </a:lvl1pPr>
          </a:lstStyle>
          <a:p>
            <a:pPr>
              <a:defRPr/>
            </a:pPr>
            <a:r>
              <a:rPr lang="en-US"/>
              <a:t>ECN 3184-1 Eldar Madumarov</a:t>
            </a:r>
          </a:p>
        </p:txBody>
      </p:sp>
      <p:sp>
        <p:nvSpPr>
          <p:cNvPr id="14341" name="Rectangle 5"/>
          <p:cNvSpPr>
            <a:spLocks noGrp="1" noChangeArrowheads="1"/>
          </p:cNvSpPr>
          <p:nvPr>
            <p:ph type="sldNum" sz="quarter" idx="3"/>
          </p:nvPr>
        </p:nvSpPr>
        <p:spPr bwMode="auto">
          <a:xfrm>
            <a:off x="4022725"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eaLnBrk="0" hangingPunct="0">
              <a:defRPr kumimoji="0" sz="1300"/>
            </a:lvl1pPr>
          </a:lstStyle>
          <a:p>
            <a:fld id="{6294719F-BF3D-4F9A-A71D-7298FEA96CBE}" type="slidenum">
              <a:rPr lang="en-US" altLang="en-US"/>
              <a:pPr/>
              <a:t>‹#›</a:t>
            </a:fld>
            <a:endParaRPr lang="en-US" altLang="en-US"/>
          </a:p>
        </p:txBody>
      </p:sp>
    </p:spTree>
    <p:extLst>
      <p:ext uri="{BB962C8B-B14F-4D97-AF65-F5344CB8AC3E}">
        <p14:creationId xmlns:p14="http://schemas.microsoft.com/office/powerpoint/2010/main" val="79823756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eaLnBrk="0" hangingPunct="0">
              <a:defRPr kumimoji="0" sz="1300"/>
            </a:lvl1pPr>
          </a:lstStyle>
          <a:p>
            <a:pPr>
              <a:defRPr/>
            </a:pPr>
            <a:r>
              <a:rPr lang="en-US"/>
              <a:t>Presentation</a:t>
            </a:r>
          </a:p>
        </p:txBody>
      </p:sp>
      <p:sp>
        <p:nvSpPr>
          <p:cNvPr id="2058" name="Rectangle 10"/>
          <p:cNvSpPr>
            <a:spLocks noGrp="1" noChangeArrowheads="1"/>
          </p:cNvSpPr>
          <p:nvPr>
            <p:ph type="body" sz="quarter" idx="3"/>
          </p:nvPr>
        </p:nvSpPr>
        <p:spPr bwMode="auto">
          <a:xfrm>
            <a:off x="946150" y="4862513"/>
            <a:ext cx="5207000" cy="4603750"/>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9" name="Rectangle 11"/>
          <p:cNvSpPr>
            <a:spLocks noGrp="1" noChangeArrowheads="1"/>
          </p:cNvSpPr>
          <p:nvPr>
            <p:ph type="dt" idx="1"/>
          </p:nvPr>
        </p:nvSpPr>
        <p:spPr bwMode="auto">
          <a:xfrm>
            <a:off x="4022725"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eaLnBrk="0" hangingPunct="0">
              <a:defRPr kumimoji="0" sz="1300"/>
            </a:lvl1pPr>
          </a:lstStyle>
          <a:p>
            <a:pPr>
              <a:defRPr/>
            </a:pPr>
            <a:r>
              <a:rPr lang="en-US"/>
              <a:t>Monday, September 7, 2009</a:t>
            </a:r>
          </a:p>
        </p:txBody>
      </p:sp>
      <p:sp>
        <p:nvSpPr>
          <p:cNvPr id="2060" name="Rectangle 12"/>
          <p:cNvSpPr>
            <a:spLocks noGrp="1" noChangeArrowheads="1"/>
          </p:cNvSpPr>
          <p:nvPr>
            <p:ph type="ftr" sz="quarter" idx="4"/>
          </p:nvPr>
        </p:nvSpPr>
        <p:spPr bwMode="auto">
          <a:xfrm>
            <a:off x="0"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eaLnBrk="0" hangingPunct="0">
              <a:defRPr kumimoji="0" sz="1300"/>
            </a:lvl1pPr>
          </a:lstStyle>
          <a:p>
            <a:pPr>
              <a:defRPr/>
            </a:pPr>
            <a:r>
              <a:rPr lang="en-US"/>
              <a:t>ECN 3184-1 Eldar Madumarov</a:t>
            </a:r>
          </a:p>
        </p:txBody>
      </p:sp>
      <p:sp>
        <p:nvSpPr>
          <p:cNvPr id="2061" name="Rectangle 13"/>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eaLnBrk="0" hangingPunct="0">
              <a:defRPr kumimoji="0" sz="1300"/>
            </a:lvl1pPr>
          </a:lstStyle>
          <a:p>
            <a:fld id="{B65C5749-4BB0-4696-B722-455B4881640A}" type="slidenum">
              <a:rPr lang="en-US" altLang="en-US"/>
              <a:pPr/>
              <a:t>‹#›</a:t>
            </a:fld>
            <a:endParaRPr lang="en-US" altLang="en-US"/>
          </a:p>
        </p:txBody>
      </p:sp>
      <p:sp>
        <p:nvSpPr>
          <p:cNvPr id="8" name="Slide Image Placeholder 7"/>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pPr lvl="0"/>
            <a:endParaRPr lang="en-US" noProof="0"/>
          </a:p>
        </p:txBody>
      </p:sp>
    </p:spTree>
    <p:extLst>
      <p:ext uri="{BB962C8B-B14F-4D97-AF65-F5344CB8AC3E}">
        <p14:creationId xmlns:p14="http://schemas.microsoft.com/office/powerpoint/2010/main" val="657613259"/>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Wingdings" pitchFamily="2" charset="2"/>
        <a:ea typeface="+mn-ea"/>
        <a:cs typeface="+mn-cs"/>
      </a:defRPr>
    </a:lvl1pPr>
    <a:lvl2pPr marL="457200" algn="l" rtl="0" eaLnBrk="0" fontAlgn="base" hangingPunct="0">
      <a:spcBef>
        <a:spcPct val="30000"/>
      </a:spcBef>
      <a:spcAft>
        <a:spcPct val="0"/>
      </a:spcAft>
      <a:defRPr kumimoji="1" sz="1200" kern="1200">
        <a:solidFill>
          <a:schemeClr val="tx1"/>
        </a:solidFill>
        <a:latin typeface="Wingdings" pitchFamily="2" charset="2"/>
        <a:ea typeface="+mn-ea"/>
        <a:cs typeface="+mn-cs"/>
      </a:defRPr>
    </a:lvl2pPr>
    <a:lvl3pPr marL="914400" algn="l" rtl="0" eaLnBrk="0" fontAlgn="base" hangingPunct="0">
      <a:spcBef>
        <a:spcPct val="30000"/>
      </a:spcBef>
      <a:spcAft>
        <a:spcPct val="0"/>
      </a:spcAft>
      <a:defRPr kumimoji="1" sz="1200" kern="1200">
        <a:solidFill>
          <a:schemeClr val="tx1"/>
        </a:solidFill>
        <a:latin typeface="Wingdings" pitchFamily="2" charset="2"/>
        <a:ea typeface="+mn-ea"/>
        <a:cs typeface="+mn-cs"/>
      </a:defRPr>
    </a:lvl3pPr>
    <a:lvl4pPr marL="1371600" algn="l" rtl="0" eaLnBrk="0" fontAlgn="base" hangingPunct="0">
      <a:spcBef>
        <a:spcPct val="30000"/>
      </a:spcBef>
      <a:spcAft>
        <a:spcPct val="0"/>
      </a:spcAft>
      <a:defRPr kumimoji="1" sz="1200" kern="1200">
        <a:solidFill>
          <a:schemeClr val="tx1"/>
        </a:solidFill>
        <a:latin typeface="Wingdings" pitchFamily="2" charset="2"/>
        <a:ea typeface="+mn-ea"/>
        <a:cs typeface="+mn-cs"/>
      </a:defRPr>
    </a:lvl4pPr>
    <a:lvl5pPr marL="1828800" algn="l" rtl="0" eaLnBrk="0" fontAlgn="base" hangingPunct="0">
      <a:spcBef>
        <a:spcPct val="30000"/>
      </a:spcBef>
      <a:spcAft>
        <a:spcPct val="0"/>
      </a:spcAft>
      <a:defRPr kumimoji="1" sz="1200" kern="1200">
        <a:solidFill>
          <a:schemeClr val="tx1"/>
        </a:solidFill>
        <a:latin typeface="Wingdings" pitchFamily="2" charset="2"/>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xfrm>
            <a:off x="990600" y="768350"/>
            <a:ext cx="5118100" cy="3838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7652"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7653"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77BDC83E-23AF-4754-9A76-924BA1EB6ECD}" type="slidenum">
              <a:rPr kumimoji="0" lang="en-US" altLang="en-US" sz="1300"/>
              <a:pPr/>
              <a:t>1</a:t>
            </a:fld>
            <a:endParaRPr kumimoji="0" lang="en-US" altLang="en-US" sz="1300"/>
          </a:p>
        </p:txBody>
      </p:sp>
      <p:sp>
        <p:nvSpPr>
          <p:cNvPr id="276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7655"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Tree>
    <p:extLst>
      <p:ext uri="{BB962C8B-B14F-4D97-AF65-F5344CB8AC3E}">
        <p14:creationId xmlns:p14="http://schemas.microsoft.com/office/powerpoint/2010/main" val="28892764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98D90D26-7330-4F20-B5CA-1C6FE287206E}" type="slidenum">
              <a:rPr kumimoji="0" lang="en-US" altLang="en-US" sz="1300"/>
              <a:pPr/>
              <a:t>10</a:t>
            </a:fld>
            <a:endParaRPr kumimoji="0" lang="en-US" altLang="en-US" sz="1300"/>
          </a:p>
        </p:txBody>
      </p:sp>
    </p:spTree>
    <p:extLst>
      <p:ext uri="{BB962C8B-B14F-4D97-AF65-F5344CB8AC3E}">
        <p14:creationId xmlns:p14="http://schemas.microsoft.com/office/powerpoint/2010/main" val="16813694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78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78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78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789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307AAEE0-EF06-400A-A6EE-8C04FE552A05}" type="slidenum">
              <a:rPr kumimoji="0" lang="en-US" altLang="en-US" sz="1300"/>
              <a:pPr/>
              <a:t>11</a:t>
            </a:fld>
            <a:endParaRPr kumimoji="0" lang="en-US" altLang="en-US" sz="1300"/>
          </a:p>
        </p:txBody>
      </p:sp>
    </p:spTree>
    <p:extLst>
      <p:ext uri="{BB962C8B-B14F-4D97-AF65-F5344CB8AC3E}">
        <p14:creationId xmlns:p14="http://schemas.microsoft.com/office/powerpoint/2010/main" val="2537921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0A41BE90-FA3B-4505-A6C0-A47F3D9CE908}" type="slidenum">
              <a:rPr kumimoji="0" lang="en-US" altLang="en-US" sz="1300"/>
              <a:pPr/>
              <a:t>12</a:t>
            </a:fld>
            <a:endParaRPr kumimoji="0" lang="en-US" altLang="en-US" sz="1300"/>
          </a:p>
        </p:txBody>
      </p:sp>
    </p:spTree>
    <p:extLst>
      <p:ext uri="{BB962C8B-B14F-4D97-AF65-F5344CB8AC3E}">
        <p14:creationId xmlns:p14="http://schemas.microsoft.com/office/powerpoint/2010/main" val="13019190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994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994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994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994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6C9A320D-006B-407E-89BD-9F51EFFF2ECD}" type="slidenum">
              <a:rPr kumimoji="0" lang="en-US" altLang="en-US" sz="1300"/>
              <a:pPr/>
              <a:t>13</a:t>
            </a:fld>
            <a:endParaRPr kumimoji="0" lang="en-US" altLang="en-US" sz="1300"/>
          </a:p>
        </p:txBody>
      </p:sp>
    </p:spTree>
    <p:extLst>
      <p:ext uri="{BB962C8B-B14F-4D97-AF65-F5344CB8AC3E}">
        <p14:creationId xmlns:p14="http://schemas.microsoft.com/office/powerpoint/2010/main" val="11927860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C8B0C040-F5EC-4917-93B5-BA07BCC59E2F}" type="slidenum">
              <a:rPr kumimoji="0" lang="en-US" altLang="en-US" sz="1300"/>
              <a:pPr/>
              <a:t>14</a:t>
            </a:fld>
            <a:endParaRPr kumimoji="0" lang="en-US" altLang="en-US" sz="1300"/>
          </a:p>
        </p:txBody>
      </p:sp>
    </p:spTree>
    <p:extLst>
      <p:ext uri="{BB962C8B-B14F-4D97-AF65-F5344CB8AC3E}">
        <p14:creationId xmlns:p14="http://schemas.microsoft.com/office/powerpoint/2010/main" val="26506878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198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198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199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199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19FD4E26-8D13-465A-A49C-E57A990C4A0C}" type="slidenum">
              <a:rPr kumimoji="0" lang="en-US" altLang="en-US" sz="1300"/>
              <a:pPr/>
              <a:t>15</a:t>
            </a:fld>
            <a:endParaRPr kumimoji="0" lang="en-US" altLang="en-US" sz="1300"/>
          </a:p>
        </p:txBody>
      </p:sp>
    </p:spTree>
    <p:extLst>
      <p:ext uri="{BB962C8B-B14F-4D97-AF65-F5344CB8AC3E}">
        <p14:creationId xmlns:p14="http://schemas.microsoft.com/office/powerpoint/2010/main" val="25206932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30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30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30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30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13619BE3-B174-4B7B-BF90-22D32620B82A}" type="slidenum">
              <a:rPr kumimoji="0" lang="en-US" altLang="en-US" sz="1300"/>
              <a:pPr/>
              <a:t>16</a:t>
            </a:fld>
            <a:endParaRPr kumimoji="0" lang="en-US" altLang="en-US" sz="1300"/>
          </a:p>
        </p:txBody>
      </p:sp>
    </p:spTree>
    <p:extLst>
      <p:ext uri="{BB962C8B-B14F-4D97-AF65-F5344CB8AC3E}">
        <p14:creationId xmlns:p14="http://schemas.microsoft.com/office/powerpoint/2010/main" val="31026811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403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403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403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403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CF1A7569-B2F2-414B-82B6-98FEF9BD79F2}" type="slidenum">
              <a:rPr kumimoji="0" lang="en-US" altLang="en-US" sz="1300"/>
              <a:pPr/>
              <a:t>17</a:t>
            </a:fld>
            <a:endParaRPr kumimoji="0" lang="en-US" altLang="en-US" sz="1300"/>
          </a:p>
        </p:txBody>
      </p:sp>
    </p:spTree>
    <p:extLst>
      <p:ext uri="{BB962C8B-B14F-4D97-AF65-F5344CB8AC3E}">
        <p14:creationId xmlns:p14="http://schemas.microsoft.com/office/powerpoint/2010/main" val="23724818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506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506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506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712DA479-DCDF-4EC2-8FD0-4413D512CAB2}" type="slidenum">
              <a:rPr kumimoji="0" lang="en-US" altLang="en-US" sz="1300"/>
              <a:pPr/>
              <a:t>18</a:t>
            </a:fld>
            <a:endParaRPr kumimoji="0" lang="en-US" altLang="en-US" sz="1300"/>
          </a:p>
        </p:txBody>
      </p:sp>
    </p:spTree>
    <p:extLst>
      <p:ext uri="{BB962C8B-B14F-4D97-AF65-F5344CB8AC3E}">
        <p14:creationId xmlns:p14="http://schemas.microsoft.com/office/powerpoint/2010/main" val="23598893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60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60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60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60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73B64706-3502-4407-8903-4A76A290412F}" type="slidenum">
              <a:rPr kumimoji="0" lang="en-US" altLang="en-US" sz="1300"/>
              <a:pPr/>
              <a:t>19</a:t>
            </a:fld>
            <a:endParaRPr kumimoji="0" lang="en-US" altLang="en-US" sz="1300"/>
          </a:p>
        </p:txBody>
      </p:sp>
    </p:spTree>
    <p:extLst>
      <p:ext uri="{BB962C8B-B14F-4D97-AF65-F5344CB8AC3E}">
        <p14:creationId xmlns:p14="http://schemas.microsoft.com/office/powerpoint/2010/main" val="71131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0BC4E7D9-F9AC-4881-B23F-35C97999C235}" type="slidenum">
              <a:rPr kumimoji="0" lang="en-US" altLang="en-US" sz="1300"/>
              <a:pPr/>
              <a:t>2</a:t>
            </a:fld>
            <a:endParaRPr kumimoji="0" lang="en-US" altLang="en-US" sz="1300"/>
          </a:p>
        </p:txBody>
      </p:sp>
    </p:spTree>
    <p:extLst>
      <p:ext uri="{BB962C8B-B14F-4D97-AF65-F5344CB8AC3E}">
        <p14:creationId xmlns:p14="http://schemas.microsoft.com/office/powerpoint/2010/main" val="320894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71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71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71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71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9AB8FA27-FA50-4A11-AE15-FE6753AFF99D}" type="slidenum">
              <a:rPr kumimoji="0" lang="en-US" altLang="en-US" sz="1300"/>
              <a:pPr/>
              <a:t>20</a:t>
            </a:fld>
            <a:endParaRPr kumimoji="0" lang="en-US" altLang="en-US" sz="1300"/>
          </a:p>
        </p:txBody>
      </p:sp>
    </p:spTree>
    <p:extLst>
      <p:ext uri="{BB962C8B-B14F-4D97-AF65-F5344CB8AC3E}">
        <p14:creationId xmlns:p14="http://schemas.microsoft.com/office/powerpoint/2010/main" val="22116048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81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81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81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81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7D2F6331-C080-40B9-A13C-3B8AA321F1E4}" type="slidenum">
              <a:rPr kumimoji="0" lang="en-US" altLang="en-US" sz="1300"/>
              <a:pPr/>
              <a:t>21</a:t>
            </a:fld>
            <a:endParaRPr kumimoji="0" lang="en-US" altLang="en-US" sz="1300"/>
          </a:p>
        </p:txBody>
      </p:sp>
    </p:spTree>
    <p:extLst>
      <p:ext uri="{BB962C8B-B14F-4D97-AF65-F5344CB8AC3E}">
        <p14:creationId xmlns:p14="http://schemas.microsoft.com/office/powerpoint/2010/main" val="29918833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915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915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915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915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577144E4-6DE4-4E09-817F-570CF00318F2}" type="slidenum">
              <a:rPr kumimoji="0" lang="en-US" altLang="en-US" sz="1300"/>
              <a:pPr/>
              <a:t>22</a:t>
            </a:fld>
            <a:endParaRPr kumimoji="0" lang="en-US" altLang="en-US" sz="1300"/>
          </a:p>
        </p:txBody>
      </p:sp>
    </p:spTree>
    <p:extLst>
      <p:ext uri="{BB962C8B-B14F-4D97-AF65-F5344CB8AC3E}">
        <p14:creationId xmlns:p14="http://schemas.microsoft.com/office/powerpoint/2010/main" val="20525296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501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501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501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501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726E54DE-7C7F-44EE-BCD0-6AD7F3164556}" type="slidenum">
              <a:rPr kumimoji="0" lang="en-US" altLang="en-US" sz="1300"/>
              <a:pPr/>
              <a:t>23</a:t>
            </a:fld>
            <a:endParaRPr kumimoji="0" lang="en-US" altLang="en-US" sz="1300"/>
          </a:p>
        </p:txBody>
      </p:sp>
    </p:spTree>
    <p:extLst>
      <p:ext uri="{BB962C8B-B14F-4D97-AF65-F5344CB8AC3E}">
        <p14:creationId xmlns:p14="http://schemas.microsoft.com/office/powerpoint/2010/main" val="17561598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5120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5120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5120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5120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0A4C3613-FA07-4734-9AED-1EFD4A22757E}" type="slidenum">
              <a:rPr kumimoji="0" lang="en-US" altLang="en-US" sz="1300"/>
              <a:pPr/>
              <a:t>24</a:t>
            </a:fld>
            <a:endParaRPr kumimoji="0" lang="en-US" altLang="en-US" sz="1300"/>
          </a:p>
        </p:txBody>
      </p:sp>
    </p:spTree>
    <p:extLst>
      <p:ext uri="{BB962C8B-B14F-4D97-AF65-F5344CB8AC3E}">
        <p14:creationId xmlns:p14="http://schemas.microsoft.com/office/powerpoint/2010/main" val="2105171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3701F9E8-2E34-41DE-8275-3A164BBF1F1B}" type="slidenum">
              <a:rPr kumimoji="0" lang="en-US" altLang="en-US" sz="1300"/>
              <a:pPr/>
              <a:t>3</a:t>
            </a:fld>
            <a:endParaRPr kumimoji="0" lang="en-US" altLang="en-US" sz="1300"/>
          </a:p>
        </p:txBody>
      </p:sp>
    </p:spTree>
    <p:extLst>
      <p:ext uri="{BB962C8B-B14F-4D97-AF65-F5344CB8AC3E}">
        <p14:creationId xmlns:p14="http://schemas.microsoft.com/office/powerpoint/2010/main" val="2479042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5058F617-BDA1-4974-85EE-9FA357ACBB2D}" type="slidenum">
              <a:rPr kumimoji="0" lang="en-US" altLang="en-US" sz="1300"/>
              <a:pPr/>
              <a:t>4</a:t>
            </a:fld>
            <a:endParaRPr kumimoji="0" lang="en-US" altLang="en-US" sz="1300"/>
          </a:p>
        </p:txBody>
      </p:sp>
    </p:spTree>
    <p:extLst>
      <p:ext uri="{BB962C8B-B14F-4D97-AF65-F5344CB8AC3E}">
        <p14:creationId xmlns:p14="http://schemas.microsoft.com/office/powerpoint/2010/main" val="2924483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174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174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175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175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CE77BECE-F7AC-411E-91CB-12DCDA8E506A}" type="slidenum">
              <a:rPr kumimoji="0" lang="en-US" altLang="en-US" sz="1300"/>
              <a:pPr/>
              <a:t>5</a:t>
            </a:fld>
            <a:endParaRPr kumimoji="0" lang="en-US" altLang="en-US" sz="1300"/>
          </a:p>
        </p:txBody>
      </p:sp>
    </p:spTree>
    <p:extLst>
      <p:ext uri="{BB962C8B-B14F-4D97-AF65-F5344CB8AC3E}">
        <p14:creationId xmlns:p14="http://schemas.microsoft.com/office/powerpoint/2010/main" val="3916816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277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277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277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277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F50C18D7-672B-4BB0-A9F3-897680328CE7}" type="slidenum">
              <a:rPr kumimoji="0" lang="en-US" altLang="en-US" sz="1300"/>
              <a:pPr/>
              <a:t>6</a:t>
            </a:fld>
            <a:endParaRPr kumimoji="0" lang="en-US" altLang="en-US" sz="1300"/>
          </a:p>
        </p:txBody>
      </p:sp>
    </p:spTree>
    <p:extLst>
      <p:ext uri="{BB962C8B-B14F-4D97-AF65-F5344CB8AC3E}">
        <p14:creationId xmlns:p14="http://schemas.microsoft.com/office/powerpoint/2010/main" val="3989507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379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379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379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379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06D4BACC-701E-4E9E-8158-6A91C13EEB29}" type="slidenum">
              <a:rPr kumimoji="0" lang="en-US" altLang="en-US" sz="1300"/>
              <a:pPr/>
              <a:t>7</a:t>
            </a:fld>
            <a:endParaRPr kumimoji="0" lang="en-US" altLang="en-US" sz="1300"/>
          </a:p>
        </p:txBody>
      </p:sp>
    </p:spTree>
    <p:extLst>
      <p:ext uri="{BB962C8B-B14F-4D97-AF65-F5344CB8AC3E}">
        <p14:creationId xmlns:p14="http://schemas.microsoft.com/office/powerpoint/2010/main" val="26598640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E22E254B-3100-4320-B65F-30A67273E8BF}" type="slidenum">
              <a:rPr kumimoji="0" lang="en-US" altLang="en-US" sz="1300"/>
              <a:pPr/>
              <a:t>8</a:t>
            </a:fld>
            <a:endParaRPr kumimoji="0" lang="en-US" altLang="en-US" sz="1300"/>
          </a:p>
        </p:txBody>
      </p:sp>
    </p:spTree>
    <p:extLst>
      <p:ext uri="{BB962C8B-B14F-4D97-AF65-F5344CB8AC3E}">
        <p14:creationId xmlns:p14="http://schemas.microsoft.com/office/powerpoint/2010/main" val="621224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584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584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584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584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DC9116F9-DF64-475F-AED3-28E25B5D37E7}" type="slidenum">
              <a:rPr kumimoji="0" lang="en-US" altLang="en-US" sz="1300"/>
              <a:pPr/>
              <a:t>9</a:t>
            </a:fld>
            <a:endParaRPr kumimoji="0" lang="en-US" altLang="en-US" sz="1300"/>
          </a:p>
        </p:txBody>
      </p:sp>
    </p:spTree>
    <p:extLst>
      <p:ext uri="{BB962C8B-B14F-4D97-AF65-F5344CB8AC3E}">
        <p14:creationId xmlns:p14="http://schemas.microsoft.com/office/powerpoint/2010/main" val="1363032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13"/>
          <p:cNvSpPr>
            <a:spLocks noGrp="1"/>
          </p:cNvSpPr>
          <p:nvPr>
            <p:ph type="dt" sz="half" idx="10"/>
          </p:nvPr>
        </p:nvSpPr>
        <p:spPr/>
        <p:txBody>
          <a:bodyPr/>
          <a:lstStyle>
            <a:lvl1pPr>
              <a:defRPr/>
            </a:lvl1pPr>
          </a:lstStyle>
          <a:p>
            <a:pPr>
              <a:defRPr/>
            </a:pPr>
            <a:r>
              <a:rPr lang="en-US"/>
              <a:t>11/29/2024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315CBBDA-D76C-44E0-93CF-33D213AE64DC}" type="slidenum">
              <a:rPr lang="en-US" altLang="en-US"/>
              <a:pPr/>
              <a:t>‹#›</a:t>
            </a:fld>
            <a:endParaRPr lang="en-US" altLang="en-US"/>
          </a:p>
        </p:txBody>
      </p:sp>
    </p:spTree>
    <p:extLst>
      <p:ext uri="{BB962C8B-B14F-4D97-AF65-F5344CB8AC3E}">
        <p14:creationId xmlns:p14="http://schemas.microsoft.com/office/powerpoint/2010/main" val="3837759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11/29/2024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1E19A46A-A3E7-4289-8EDB-DE931E18AB5D}" type="slidenum">
              <a:rPr lang="en-US" altLang="en-US"/>
              <a:pPr/>
              <a:t>‹#›</a:t>
            </a:fld>
            <a:endParaRPr lang="en-US" altLang="en-US"/>
          </a:p>
        </p:txBody>
      </p:sp>
    </p:spTree>
    <p:extLst>
      <p:ext uri="{BB962C8B-B14F-4D97-AF65-F5344CB8AC3E}">
        <p14:creationId xmlns:p14="http://schemas.microsoft.com/office/powerpoint/2010/main" val="1799520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11/29/2024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18BAEAA2-B375-4502-8E97-4F47DC244168}" type="slidenum">
              <a:rPr lang="en-US" altLang="en-US"/>
              <a:pPr/>
              <a:t>‹#›</a:t>
            </a:fld>
            <a:endParaRPr lang="en-US" altLang="en-US"/>
          </a:p>
        </p:txBody>
      </p:sp>
    </p:spTree>
    <p:extLst>
      <p:ext uri="{BB962C8B-B14F-4D97-AF65-F5344CB8AC3E}">
        <p14:creationId xmlns:p14="http://schemas.microsoft.com/office/powerpoint/2010/main" val="297697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11/29/2024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E12A515C-663E-4AD4-BB65-06AE7DACF4A7}" type="slidenum">
              <a:rPr lang="en-US" altLang="en-US"/>
              <a:pPr/>
              <a:t>‹#›</a:t>
            </a:fld>
            <a:endParaRPr lang="en-US" altLang="en-US"/>
          </a:p>
        </p:txBody>
      </p:sp>
    </p:spTree>
    <p:extLst>
      <p:ext uri="{BB962C8B-B14F-4D97-AF65-F5344CB8AC3E}">
        <p14:creationId xmlns:p14="http://schemas.microsoft.com/office/powerpoint/2010/main" val="2127893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13"/>
          <p:cNvSpPr>
            <a:spLocks noGrp="1"/>
          </p:cNvSpPr>
          <p:nvPr>
            <p:ph type="dt" sz="half" idx="10"/>
          </p:nvPr>
        </p:nvSpPr>
        <p:spPr/>
        <p:txBody>
          <a:bodyPr/>
          <a:lstStyle>
            <a:lvl1pPr>
              <a:defRPr/>
            </a:lvl1pPr>
          </a:lstStyle>
          <a:p>
            <a:pPr>
              <a:defRPr/>
            </a:pPr>
            <a:r>
              <a:rPr lang="en-US"/>
              <a:t>11/29/2024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BE18056F-7695-4AC2-9771-6D217AE0259F}" type="slidenum">
              <a:rPr lang="en-US" altLang="en-US"/>
              <a:pPr/>
              <a:t>‹#›</a:t>
            </a:fld>
            <a:endParaRPr lang="en-US" altLang="en-US"/>
          </a:p>
        </p:txBody>
      </p:sp>
    </p:spTree>
    <p:extLst>
      <p:ext uri="{BB962C8B-B14F-4D97-AF65-F5344CB8AC3E}">
        <p14:creationId xmlns:p14="http://schemas.microsoft.com/office/powerpoint/2010/main" val="2677730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t>11/29/2024</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A4788FC8-F465-4B98-A3B4-848A8F691175}" type="slidenum">
              <a:rPr lang="en-US" altLang="en-US"/>
              <a:pPr/>
              <a:t>‹#›</a:t>
            </a:fld>
            <a:endParaRPr lang="en-US" altLang="en-US"/>
          </a:p>
        </p:txBody>
      </p:sp>
    </p:spTree>
    <p:extLst>
      <p:ext uri="{BB962C8B-B14F-4D97-AF65-F5344CB8AC3E}">
        <p14:creationId xmlns:p14="http://schemas.microsoft.com/office/powerpoint/2010/main" val="1706378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r>
              <a:rPr lang="en-US"/>
              <a:t>11/29/2024</a:t>
            </a:r>
          </a:p>
        </p:txBody>
      </p:sp>
      <p:sp>
        <p:nvSpPr>
          <p:cNvPr id="8" name="Footer Placeholder 2"/>
          <p:cNvSpPr>
            <a:spLocks noGrp="1"/>
          </p:cNvSpPr>
          <p:nvPr>
            <p:ph type="ftr" sz="quarter" idx="11"/>
          </p:nvPr>
        </p:nvSpPr>
        <p:spPr/>
        <p:txBody>
          <a:bodyPr/>
          <a:lstStyle>
            <a:lvl1pPr>
              <a:defRPr/>
            </a:lvl1pPr>
          </a:lstStyle>
          <a:p>
            <a:pPr>
              <a:defRPr/>
            </a:pPr>
            <a:r>
              <a:rPr lang="en-US"/>
              <a:t>ECN2102</a:t>
            </a:r>
          </a:p>
        </p:txBody>
      </p:sp>
      <p:sp>
        <p:nvSpPr>
          <p:cNvPr id="9" name="Slide Number Placeholder 22"/>
          <p:cNvSpPr>
            <a:spLocks noGrp="1"/>
          </p:cNvSpPr>
          <p:nvPr>
            <p:ph type="sldNum" sz="quarter" idx="12"/>
          </p:nvPr>
        </p:nvSpPr>
        <p:spPr/>
        <p:txBody>
          <a:bodyPr/>
          <a:lstStyle>
            <a:lvl1pPr>
              <a:defRPr/>
            </a:lvl1pPr>
          </a:lstStyle>
          <a:p>
            <a:fld id="{70226041-D6D9-40C5-BEBB-66AF3FFAE407}" type="slidenum">
              <a:rPr lang="en-US" altLang="en-US"/>
              <a:pPr/>
              <a:t>‹#›</a:t>
            </a:fld>
            <a:endParaRPr lang="en-US" altLang="en-US"/>
          </a:p>
        </p:txBody>
      </p:sp>
    </p:spTree>
    <p:extLst>
      <p:ext uri="{BB962C8B-B14F-4D97-AF65-F5344CB8AC3E}">
        <p14:creationId xmlns:p14="http://schemas.microsoft.com/office/powerpoint/2010/main" val="778290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r>
              <a:rPr lang="en-US"/>
              <a:t>11/29/2024</a:t>
            </a:r>
          </a:p>
        </p:txBody>
      </p:sp>
      <p:sp>
        <p:nvSpPr>
          <p:cNvPr id="4" name="Footer Placeholder 2"/>
          <p:cNvSpPr>
            <a:spLocks noGrp="1"/>
          </p:cNvSpPr>
          <p:nvPr>
            <p:ph type="ftr" sz="quarter" idx="11"/>
          </p:nvPr>
        </p:nvSpPr>
        <p:spPr/>
        <p:txBody>
          <a:bodyPr/>
          <a:lstStyle>
            <a:lvl1pPr>
              <a:defRPr/>
            </a:lvl1pPr>
          </a:lstStyle>
          <a:p>
            <a:pPr>
              <a:defRPr/>
            </a:pPr>
            <a:r>
              <a:rPr lang="en-US"/>
              <a:t>ECN2102</a:t>
            </a:r>
          </a:p>
        </p:txBody>
      </p:sp>
      <p:sp>
        <p:nvSpPr>
          <p:cNvPr id="5" name="Slide Number Placeholder 22"/>
          <p:cNvSpPr>
            <a:spLocks noGrp="1"/>
          </p:cNvSpPr>
          <p:nvPr>
            <p:ph type="sldNum" sz="quarter" idx="12"/>
          </p:nvPr>
        </p:nvSpPr>
        <p:spPr/>
        <p:txBody>
          <a:bodyPr/>
          <a:lstStyle>
            <a:lvl1pPr>
              <a:defRPr/>
            </a:lvl1pPr>
          </a:lstStyle>
          <a:p>
            <a:fld id="{C90BF12D-D8CA-469E-9D67-1ACB30B74A8C}" type="slidenum">
              <a:rPr lang="en-US" altLang="en-US"/>
              <a:pPr/>
              <a:t>‹#›</a:t>
            </a:fld>
            <a:endParaRPr lang="en-US" altLang="en-US"/>
          </a:p>
        </p:txBody>
      </p:sp>
    </p:spTree>
    <p:extLst>
      <p:ext uri="{BB962C8B-B14F-4D97-AF65-F5344CB8AC3E}">
        <p14:creationId xmlns:p14="http://schemas.microsoft.com/office/powerpoint/2010/main" val="897727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r>
              <a:rPr lang="en-US"/>
              <a:t>11/29/2024</a:t>
            </a:r>
          </a:p>
        </p:txBody>
      </p:sp>
      <p:sp>
        <p:nvSpPr>
          <p:cNvPr id="3" name="Footer Placeholder 2"/>
          <p:cNvSpPr>
            <a:spLocks noGrp="1"/>
          </p:cNvSpPr>
          <p:nvPr>
            <p:ph type="ftr" sz="quarter" idx="11"/>
          </p:nvPr>
        </p:nvSpPr>
        <p:spPr/>
        <p:txBody>
          <a:bodyPr/>
          <a:lstStyle>
            <a:lvl1pPr>
              <a:defRPr/>
            </a:lvl1pPr>
          </a:lstStyle>
          <a:p>
            <a:pPr>
              <a:defRPr/>
            </a:pPr>
            <a:r>
              <a:rPr lang="en-US"/>
              <a:t>ECN2102</a:t>
            </a:r>
          </a:p>
        </p:txBody>
      </p:sp>
      <p:sp>
        <p:nvSpPr>
          <p:cNvPr id="4" name="Slide Number Placeholder 22"/>
          <p:cNvSpPr>
            <a:spLocks noGrp="1"/>
          </p:cNvSpPr>
          <p:nvPr>
            <p:ph type="sldNum" sz="quarter" idx="12"/>
          </p:nvPr>
        </p:nvSpPr>
        <p:spPr/>
        <p:txBody>
          <a:bodyPr/>
          <a:lstStyle>
            <a:lvl1pPr>
              <a:defRPr/>
            </a:lvl1pPr>
          </a:lstStyle>
          <a:p>
            <a:fld id="{1233D671-41A6-48C6-8148-FA6E10A99CDE}" type="slidenum">
              <a:rPr lang="en-US" altLang="en-US"/>
              <a:pPr/>
              <a:t>‹#›</a:t>
            </a:fld>
            <a:endParaRPr lang="en-US" altLang="en-US"/>
          </a:p>
        </p:txBody>
      </p:sp>
    </p:spTree>
    <p:extLst>
      <p:ext uri="{BB962C8B-B14F-4D97-AF65-F5344CB8AC3E}">
        <p14:creationId xmlns:p14="http://schemas.microsoft.com/office/powerpoint/2010/main" val="1230998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t>11/29/2024</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0889613D-6012-4C73-B0DA-A7EB5E391206}" type="slidenum">
              <a:rPr lang="en-US" altLang="en-US"/>
              <a:pPr/>
              <a:t>‹#›</a:t>
            </a:fld>
            <a:endParaRPr lang="en-US" altLang="en-US"/>
          </a:p>
        </p:txBody>
      </p:sp>
    </p:spTree>
    <p:extLst>
      <p:ext uri="{BB962C8B-B14F-4D97-AF65-F5344CB8AC3E}">
        <p14:creationId xmlns:p14="http://schemas.microsoft.com/office/powerpoint/2010/main" val="2963964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r>
              <a:rPr lang="en-US"/>
              <a:t>11/29/2024</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07FAC89D-A5D0-403D-88D2-E56982478688}" type="slidenum">
              <a:rPr lang="en-US" altLang="en-US"/>
              <a:pPr/>
              <a:t>‹#›</a:t>
            </a:fld>
            <a:endParaRPr lang="en-US" altLang="en-US"/>
          </a:p>
        </p:txBody>
      </p:sp>
    </p:spTree>
    <p:extLst>
      <p:ext uri="{BB962C8B-B14F-4D97-AF65-F5344CB8AC3E}">
        <p14:creationId xmlns:p14="http://schemas.microsoft.com/office/powerpoint/2010/main" val="2328025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a:t>Click to edit Master title style</a:t>
            </a:r>
          </a:p>
        </p:txBody>
      </p:sp>
      <p:sp>
        <p:nvSpPr>
          <p:cNvPr id="1027" name="Text Placeholder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r>
              <a:rPr lang="en-US"/>
              <a:t>11/29/2024</a:t>
            </a: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r>
              <a:rPr lang="en-US"/>
              <a:t>ECN2102</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a:defRPr kumimoji="0" sz="1200">
                <a:solidFill>
                  <a:srgbClr val="000000"/>
                </a:solidFill>
              </a:defRPr>
            </a:lvl1pPr>
          </a:lstStyle>
          <a:p>
            <a:fld id="{87C5B210-8F7C-4C35-BB99-6A5F902BC16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Times New Roman" pitchFamily="18" charset="0"/>
          <a:ea typeface="+mj-ea"/>
          <a:cs typeface="+mj-cs"/>
        </a:defRPr>
      </a:lvl1pPr>
      <a:lvl2pPr algn="ctr" rtl="0" eaLnBrk="0" fontAlgn="base" hangingPunct="0">
        <a:spcBef>
          <a:spcPct val="0"/>
        </a:spcBef>
        <a:spcAft>
          <a:spcPct val="0"/>
        </a:spcAft>
        <a:defRPr sz="4100" b="1">
          <a:solidFill>
            <a:schemeClr val="tx1"/>
          </a:solidFill>
          <a:latin typeface="Times New Roman" pitchFamily="18" charset="0"/>
        </a:defRPr>
      </a:lvl2pPr>
      <a:lvl3pPr algn="ctr" rtl="0" eaLnBrk="0" fontAlgn="base" hangingPunct="0">
        <a:spcBef>
          <a:spcPct val="0"/>
        </a:spcBef>
        <a:spcAft>
          <a:spcPct val="0"/>
        </a:spcAft>
        <a:defRPr sz="4100" b="1">
          <a:solidFill>
            <a:schemeClr val="tx1"/>
          </a:solidFill>
          <a:latin typeface="Times New Roman" pitchFamily="18" charset="0"/>
        </a:defRPr>
      </a:lvl3pPr>
      <a:lvl4pPr algn="ctr" rtl="0" eaLnBrk="0" fontAlgn="base" hangingPunct="0">
        <a:spcBef>
          <a:spcPct val="0"/>
        </a:spcBef>
        <a:spcAft>
          <a:spcPct val="0"/>
        </a:spcAft>
        <a:defRPr sz="4100" b="1">
          <a:solidFill>
            <a:schemeClr val="tx1"/>
          </a:solidFill>
          <a:latin typeface="Times New Roman" pitchFamily="18" charset="0"/>
        </a:defRPr>
      </a:lvl4pPr>
      <a:lvl5pPr algn="ctr" rtl="0" eaLnBrk="0" fontAlgn="base" hangingPunct="0">
        <a:spcBef>
          <a:spcPct val="0"/>
        </a:spcBef>
        <a:spcAft>
          <a:spcPct val="0"/>
        </a:spcAft>
        <a:defRPr sz="4100" b="1">
          <a:solidFill>
            <a:schemeClr val="tx1"/>
          </a:solidFill>
          <a:latin typeface="Times New Roman" pitchFamily="18"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000000"/>
        </a:buClr>
        <a:buSzPct val="65000"/>
        <a:buFont typeface="Lucida Sans" panose="020B0602030504020204" pitchFamily="34" charset="0"/>
        <a:buChar char=""/>
        <a:defRPr sz="2800" kern="1200">
          <a:solidFill>
            <a:schemeClr val="tx1"/>
          </a:solidFill>
          <a:latin typeface="Arial" charset="0"/>
          <a:ea typeface="+mn-ea"/>
          <a:cs typeface="+mn-cs"/>
        </a:defRPr>
      </a:lvl1pPr>
      <a:lvl2pPr marL="868363" indent="-282575" algn="l" rtl="0" eaLnBrk="0" fontAlgn="base" hangingPunct="0">
        <a:spcBef>
          <a:spcPct val="20000"/>
        </a:spcBef>
        <a:spcAft>
          <a:spcPct val="0"/>
        </a:spcAft>
        <a:buClr>
          <a:schemeClr val="tx1"/>
        </a:buClr>
        <a:buSzPct val="80000"/>
        <a:buFont typeface="Lucida Sans" panose="020B0602030504020204" pitchFamily="34" charset="0"/>
        <a:buChar char=""/>
        <a:defRPr sz="2400" kern="1200">
          <a:solidFill>
            <a:schemeClr val="tx1"/>
          </a:solidFill>
          <a:latin typeface="Arial" charset="0"/>
          <a:ea typeface="+mn-ea"/>
          <a:cs typeface="+mn-cs"/>
        </a:defRPr>
      </a:lvl2pPr>
      <a:lvl3pPr marL="1133475" indent="-228600" algn="l" rtl="0" eaLnBrk="0" fontAlgn="base" hangingPunct="0">
        <a:spcBef>
          <a:spcPct val="20000"/>
        </a:spcBef>
        <a:spcAft>
          <a:spcPct val="0"/>
        </a:spcAft>
        <a:buClr>
          <a:schemeClr val="tx1"/>
        </a:buClr>
        <a:buSzPct val="95000"/>
        <a:buFont typeface="Book Antiqua" panose="02040602050305030304" pitchFamily="18" charset="0"/>
        <a:buChar char=""/>
        <a:defRPr sz="2200" kern="1200">
          <a:solidFill>
            <a:schemeClr val="tx1"/>
          </a:solidFill>
          <a:latin typeface="Arial" charset="0"/>
          <a:ea typeface="+mn-ea"/>
          <a:cs typeface="+mn-cs"/>
        </a:defRPr>
      </a:lvl3pPr>
      <a:lvl4pPr marL="1352550" indent="-182563" algn="l" rtl="0" eaLnBrk="0" fontAlgn="base" hangingPunct="0">
        <a:spcBef>
          <a:spcPct val="20000"/>
        </a:spcBef>
        <a:spcAft>
          <a:spcPct val="0"/>
        </a:spcAft>
        <a:buClr>
          <a:schemeClr val="tx1"/>
        </a:buClr>
        <a:buSzPct val="100000"/>
        <a:buFont typeface="Wingdings 2" panose="05020102010507070707" pitchFamily="18" charset="2"/>
        <a:buChar char=""/>
        <a:defRPr sz="2000" kern="1200">
          <a:solidFill>
            <a:schemeClr val="tx1"/>
          </a:solidFill>
          <a:latin typeface="Arial" charset="0"/>
          <a:ea typeface="+mn-ea"/>
          <a:cs typeface="+mn-cs"/>
        </a:defRPr>
      </a:lvl4pPr>
      <a:lvl5pPr marL="1544638" indent="-182563" algn="l" rtl="0" eaLnBrk="0" fontAlgn="base" hangingPunct="0">
        <a:spcBef>
          <a:spcPct val="20000"/>
        </a:spcBef>
        <a:spcAft>
          <a:spcPct val="0"/>
        </a:spcAft>
        <a:buClr>
          <a:schemeClr val="tx1"/>
        </a:buClr>
        <a:buFont typeface="Lucida Sans" panose="020B0602030504020204" pitchFamily="34" charset="0"/>
        <a:buChar char=""/>
        <a:defRPr sz="2000" kern="1200">
          <a:solidFill>
            <a:schemeClr val="tx1"/>
          </a:solidFill>
          <a:latin typeface="Arial" charset="0"/>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sp3d prstMaterial="softEdge">
              <a:bevelT w="38100" h="38100"/>
            </a:sp3d>
          </a:bodyPr>
          <a:lstStyle/>
          <a:p>
            <a:pPr>
              <a:defRPr/>
            </a:pPr>
            <a:r>
              <a:rPr lang="en-US" sz="2200" dirty="0">
                <a:effectLst/>
                <a:latin typeface="+mj-lt"/>
              </a:rPr>
              <a:t>ECN2102 macroeconomics (3 Credits/5 ECTS) </a:t>
            </a:r>
            <a:br>
              <a:rPr lang="en-US" dirty="0">
                <a:latin typeface="+mj-lt"/>
              </a:rPr>
            </a:br>
            <a:r>
              <a:rPr lang="en-US" cap="small" dirty="0">
                <a:latin typeface="+mj-lt"/>
              </a:rPr>
              <a:t>Training (Chapter 14)</a:t>
            </a:r>
            <a:endParaRPr lang="en-US" sz="3900" cap="small" dirty="0">
              <a:latin typeface="+mj-lt"/>
            </a:endParaRPr>
          </a:p>
        </p:txBody>
      </p:sp>
      <p:sp>
        <p:nvSpPr>
          <p:cNvPr id="2051" name="Rectangle 3"/>
          <p:cNvSpPr>
            <a:spLocks noGrp="1" noChangeArrowheads="1"/>
          </p:cNvSpPr>
          <p:nvPr>
            <p:ph type="subTitle" idx="1"/>
          </p:nvPr>
        </p:nvSpPr>
        <p:spPr>
          <a:xfrm>
            <a:off x="1357313" y="4000500"/>
            <a:ext cx="6400800" cy="1752600"/>
          </a:xfrm>
        </p:spPr>
        <p:txBody>
          <a:bodyPr/>
          <a:lstStyle/>
          <a:p>
            <a:pPr eaLnBrk="1" hangingPunct="1"/>
            <a:r>
              <a:rPr lang="en-US" altLang="en-US" dirty="0">
                <a:latin typeface="Arial" panose="020B0604020202020204" pitchFamily="34" charset="0"/>
              </a:rPr>
              <a:t>Week 15 (Session 37)</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Instructor: Eldar Madumarov</a:t>
            </a:r>
          </a:p>
        </p:txBody>
      </p:sp>
      <p:sp>
        <p:nvSpPr>
          <p:cNvPr id="2052" name="TextBox 3"/>
          <p:cNvSpPr txBox="1">
            <a:spLocks noChangeArrowheads="1"/>
          </p:cNvSpPr>
          <p:nvPr/>
        </p:nvSpPr>
        <p:spPr bwMode="auto">
          <a:xfrm>
            <a:off x="5000625" y="6072188"/>
            <a:ext cx="37861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a:r>
              <a:rPr lang="en-US" altLang="en-US" dirty="0"/>
              <a:t>November 29, 2024</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14)</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2) The output gap is the</a:t>
            </a:r>
          </a:p>
          <a:p>
            <a:pPr>
              <a:buFont typeface="Lucida Sans" panose="020B0602030504020204" pitchFamily="34" charset="0"/>
              <a:buNone/>
              <a:defRPr/>
            </a:pPr>
            <a:r>
              <a:rPr lang="en-US" sz="2400" dirty="0"/>
              <a:t>A) percentage deviation of real GDP from potential GDP.</a:t>
            </a:r>
          </a:p>
          <a:p>
            <a:pPr>
              <a:buFont typeface="Lucida Sans" panose="020B0602030504020204" pitchFamily="34" charset="0"/>
              <a:buNone/>
              <a:defRPr/>
            </a:pPr>
            <a:r>
              <a:rPr lang="en-US" sz="2400" dirty="0"/>
              <a:t>B) percentage increase in the economic growth rate of real GDP.</a:t>
            </a:r>
          </a:p>
          <a:p>
            <a:pPr>
              <a:buFont typeface="Lucida Sans" panose="020B0602030504020204" pitchFamily="34" charset="0"/>
              <a:buNone/>
              <a:defRPr/>
            </a:pPr>
            <a:r>
              <a:rPr lang="en-US" sz="2400" dirty="0"/>
              <a:t>C) difference in graduation levels between high school and college.</a:t>
            </a:r>
          </a:p>
          <a:p>
            <a:pPr>
              <a:buFont typeface="Lucida Sans" panose="020B0602030504020204" pitchFamily="34" charset="0"/>
              <a:buNone/>
              <a:defRPr/>
            </a:pPr>
            <a:r>
              <a:rPr lang="en-US" sz="2400" dirty="0"/>
              <a:t>D) difference between actual inflation and core inflation.</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58E51B06-EEB6-4C82-9CFF-86A9BBC2DCA5}" type="slidenum">
              <a:rPr kumimoji="0" lang="en-US" altLang="en-US" sz="1200">
                <a:solidFill>
                  <a:srgbClr val="000000"/>
                </a:solidFill>
              </a:rPr>
              <a:pPr eaLnBrk="1" hangingPunct="1"/>
              <a:t>10</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14)</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3) Equilibrium in the market for bank reserves determines the</a:t>
            </a:r>
          </a:p>
          <a:p>
            <a:pPr>
              <a:buFont typeface="Lucida Sans" panose="020B0602030504020204" pitchFamily="34" charset="0"/>
              <a:buNone/>
              <a:defRPr/>
            </a:pPr>
            <a:r>
              <a:rPr lang="en-US" sz="2400" dirty="0"/>
              <a:t>A) federal funds rate. </a:t>
            </a:r>
          </a:p>
          <a:p>
            <a:pPr>
              <a:buFont typeface="Lucida Sans" panose="020B0602030504020204" pitchFamily="34" charset="0"/>
              <a:buNone/>
              <a:defRPr/>
            </a:pPr>
            <a:r>
              <a:rPr lang="en-US" sz="2400" dirty="0"/>
              <a:t>B) exchange rate.</a:t>
            </a:r>
          </a:p>
          <a:p>
            <a:pPr>
              <a:buFont typeface="Lucida Sans" panose="020B0602030504020204" pitchFamily="34" charset="0"/>
              <a:buNone/>
              <a:defRPr/>
            </a:pPr>
            <a:r>
              <a:rPr lang="en-US" sz="2400" dirty="0"/>
              <a:t>C) 30-year Treasury bond rate. </a:t>
            </a:r>
          </a:p>
          <a:p>
            <a:pPr>
              <a:buFont typeface="Lucida Sans" panose="020B0602030504020204" pitchFamily="34" charset="0"/>
              <a:buNone/>
              <a:defRPr/>
            </a:pPr>
            <a:r>
              <a:rPr lang="en-US" sz="2400" dirty="0"/>
              <a:t>D) inflation rate.</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AD853E91-09C8-4750-988E-CDFD748F3F66}" type="slidenum">
              <a:rPr kumimoji="0" lang="en-US" altLang="en-US" sz="1200">
                <a:solidFill>
                  <a:srgbClr val="000000"/>
                </a:solidFill>
              </a:rPr>
              <a:pPr eaLnBrk="1" hangingPunct="1"/>
              <a:t>11</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14)</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4) By using open market operations, the Federal Reserve</a:t>
            </a:r>
          </a:p>
          <a:p>
            <a:pPr>
              <a:buFont typeface="Lucida Sans" panose="020B0602030504020204" pitchFamily="34" charset="0"/>
              <a:buNone/>
              <a:defRPr/>
            </a:pPr>
            <a:r>
              <a:rPr lang="en-US" sz="2400" dirty="0"/>
              <a:t>A) adjusts the supply </a:t>
            </a:r>
            <a:r>
              <a:rPr lang="en-US" sz="2400" i="1" dirty="0"/>
              <a:t>and </a:t>
            </a:r>
            <a:r>
              <a:rPr lang="en-US" sz="2400" dirty="0"/>
              <a:t>demand of reserves to keep the federal funds interest rate equal to its target.</a:t>
            </a:r>
          </a:p>
          <a:p>
            <a:pPr>
              <a:buFont typeface="Lucida Sans" panose="020B0602030504020204" pitchFamily="34" charset="0"/>
              <a:buNone/>
              <a:defRPr/>
            </a:pPr>
            <a:r>
              <a:rPr lang="en-US" sz="2400" dirty="0"/>
              <a:t>B) controls banks’ demand for reserves, thereby keeping the federal funds rate equal to its target.</a:t>
            </a:r>
          </a:p>
          <a:p>
            <a:pPr>
              <a:buFont typeface="Lucida Sans" panose="020B0602030504020204" pitchFamily="34" charset="0"/>
              <a:buNone/>
              <a:defRPr/>
            </a:pPr>
            <a:r>
              <a:rPr lang="en-US" sz="2400" dirty="0"/>
              <a:t>C) adjusts the supply of reserves to keep the federal funds interest rate equal to its target.</a:t>
            </a:r>
          </a:p>
          <a:p>
            <a:pPr>
              <a:buFont typeface="Lucida Sans" panose="020B0602030504020204" pitchFamily="34" charset="0"/>
              <a:buNone/>
              <a:defRPr/>
            </a:pPr>
            <a:r>
              <a:rPr lang="en-US" sz="2400" dirty="0"/>
              <a:t>D) adjusts the demand of reserves to keep bank rates in line with the federal funds rate target.</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0CFFA2C0-82DB-4A7F-9F3D-26B415550E75}" type="slidenum">
              <a:rPr kumimoji="0" lang="en-US" altLang="en-US" sz="1200">
                <a:solidFill>
                  <a:srgbClr val="000000"/>
                </a:solidFill>
              </a:rPr>
              <a:pPr eaLnBrk="1" hangingPunct="1"/>
              <a:t>12</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14)</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5) To increase the quantity of money in the economy, the Federal Reserve is likely to</a:t>
            </a:r>
          </a:p>
          <a:p>
            <a:pPr>
              <a:buFont typeface="Lucida Sans" panose="020B0602030504020204" pitchFamily="34" charset="0"/>
              <a:buNone/>
              <a:defRPr/>
            </a:pPr>
            <a:r>
              <a:rPr lang="en-US" sz="2400" dirty="0"/>
              <a:t>A) sell government securities in an open market operation.</a:t>
            </a:r>
          </a:p>
          <a:p>
            <a:pPr>
              <a:buFont typeface="Lucida Sans" panose="020B0602030504020204" pitchFamily="34" charset="0"/>
              <a:buNone/>
              <a:defRPr/>
            </a:pPr>
            <a:r>
              <a:rPr lang="en-US" sz="2400" dirty="0"/>
              <a:t>B) lower tax rates</a:t>
            </a:r>
          </a:p>
          <a:p>
            <a:pPr>
              <a:buFont typeface="Lucida Sans" panose="020B0602030504020204" pitchFamily="34" charset="0"/>
              <a:buNone/>
              <a:defRPr/>
            </a:pPr>
            <a:r>
              <a:rPr lang="en-US" sz="2400" dirty="0"/>
              <a:t>C) buy government securities in an open market operation.</a:t>
            </a:r>
          </a:p>
          <a:p>
            <a:pPr>
              <a:buFont typeface="Lucida Sans" panose="020B0602030504020204" pitchFamily="34" charset="0"/>
              <a:buNone/>
              <a:defRPr/>
            </a:pPr>
            <a:r>
              <a:rPr lang="en-US" sz="2400" dirty="0"/>
              <a:t>D) print more money and give it to the banks.</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00DAFA23-C926-4496-B4CE-E9BF08D54CFB}" type="slidenum">
              <a:rPr kumimoji="0" lang="en-US" altLang="en-US" sz="1200">
                <a:solidFill>
                  <a:srgbClr val="000000"/>
                </a:solidFill>
              </a:rPr>
              <a:pPr eaLnBrk="1" hangingPunct="1"/>
              <a:t>13</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14)</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6) If the Fed wants to increase the quantity of money, it can</a:t>
            </a:r>
          </a:p>
          <a:p>
            <a:pPr>
              <a:buFont typeface="Lucida Sans" panose="020B0602030504020204" pitchFamily="34" charset="0"/>
              <a:buNone/>
              <a:defRPr/>
            </a:pPr>
            <a:r>
              <a:rPr lang="en-US" sz="2400" dirty="0"/>
              <a:t>A) increase the government budget deficit. </a:t>
            </a:r>
          </a:p>
          <a:p>
            <a:pPr>
              <a:buFont typeface="Lucida Sans" panose="020B0602030504020204" pitchFamily="34" charset="0"/>
              <a:buNone/>
              <a:defRPr/>
            </a:pPr>
            <a:r>
              <a:rPr lang="en-US" sz="2400" dirty="0"/>
              <a:t>B) purchase U.S. government securities.</a:t>
            </a:r>
          </a:p>
          <a:p>
            <a:pPr>
              <a:buFont typeface="Lucida Sans" panose="020B0602030504020204" pitchFamily="34" charset="0"/>
              <a:buNone/>
              <a:defRPr/>
            </a:pPr>
            <a:r>
              <a:rPr lang="en-US" sz="2400" dirty="0"/>
              <a:t>C) lower income tax rates. </a:t>
            </a:r>
          </a:p>
          <a:p>
            <a:pPr>
              <a:buFont typeface="Lucida Sans" panose="020B0602030504020204" pitchFamily="34" charset="0"/>
              <a:buNone/>
              <a:defRPr/>
            </a:pPr>
            <a:r>
              <a:rPr lang="en-US" sz="2400" dirty="0"/>
              <a:t>D) raise the exchange rate.</a:t>
            </a:r>
          </a:p>
          <a:p>
            <a:pPr marL="650875" indent="-514350">
              <a:buFont typeface="Lucida Sans" panose="020B0602030504020204" pitchFamily="34" charset="0"/>
              <a:buNone/>
              <a:defRPr/>
            </a:pPr>
            <a:r>
              <a:rPr lang="en-US" sz="2600" dirty="0"/>
              <a:t>	</a:t>
            </a:r>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1CA9D1BC-B137-4E9F-847D-F2E76A6D7499}" type="slidenum">
              <a:rPr kumimoji="0" lang="en-US" altLang="en-US" sz="1200">
                <a:solidFill>
                  <a:srgbClr val="000000"/>
                </a:solidFill>
              </a:rPr>
              <a:pPr eaLnBrk="1" hangingPunct="1"/>
              <a:t>14</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14)</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7) When the Fed raises the federal funds rate,</a:t>
            </a:r>
          </a:p>
          <a:p>
            <a:pPr>
              <a:buFont typeface="Lucida Sans" panose="020B0602030504020204" pitchFamily="34" charset="0"/>
              <a:buNone/>
              <a:defRPr/>
            </a:pPr>
            <a:r>
              <a:rPr lang="en-US" sz="2400" dirty="0"/>
              <a:t>A) consumption increases.</a:t>
            </a:r>
          </a:p>
          <a:p>
            <a:pPr>
              <a:buFont typeface="Lucida Sans" panose="020B0602030504020204" pitchFamily="34" charset="0"/>
              <a:buNone/>
              <a:defRPr/>
            </a:pPr>
            <a:r>
              <a:rPr lang="en-US" sz="2400" dirty="0"/>
              <a:t>B) net exports increase.</a:t>
            </a:r>
          </a:p>
          <a:p>
            <a:pPr>
              <a:buFont typeface="Lucida Sans" panose="020B0602030504020204" pitchFamily="34" charset="0"/>
              <a:buNone/>
              <a:defRPr/>
            </a:pPr>
            <a:r>
              <a:rPr lang="en-US" sz="2400" dirty="0"/>
              <a:t>C) the value of the dollar rises on the foreign exchange market.</a:t>
            </a:r>
          </a:p>
          <a:p>
            <a:pPr>
              <a:buFont typeface="Lucida Sans" panose="020B0602030504020204" pitchFamily="34" charset="0"/>
              <a:buNone/>
              <a:defRPr/>
            </a:pPr>
            <a:r>
              <a:rPr lang="en-US" sz="2400" dirty="0"/>
              <a:t>D) the value of the dollar falls on the foreign exchange market.</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CCA5F9D5-FB10-47DE-868A-DEE5888438D9}" type="slidenum">
              <a:rPr kumimoji="0" lang="en-US" altLang="en-US" sz="1200">
                <a:solidFill>
                  <a:srgbClr val="000000"/>
                </a:solidFill>
              </a:rPr>
              <a:pPr eaLnBrk="1" hangingPunct="1"/>
              <a:t>15</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14)</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8) Suppose that initially real GDP equals potential GDP. Then an increase in aggregate demand occurs. According to the Taylor rule, the Fed should ________ the federal funds rate by ________ government securities in the open market.</a:t>
            </a:r>
          </a:p>
          <a:p>
            <a:pPr>
              <a:buFont typeface="Lucida Sans" panose="020B0602030504020204" pitchFamily="34" charset="0"/>
              <a:buNone/>
              <a:defRPr/>
            </a:pPr>
            <a:r>
              <a:rPr lang="en-US" sz="2400" dirty="0"/>
              <a:t>A) raise; selling </a:t>
            </a:r>
          </a:p>
          <a:p>
            <a:pPr>
              <a:buFont typeface="Lucida Sans" panose="020B0602030504020204" pitchFamily="34" charset="0"/>
              <a:buNone/>
              <a:defRPr/>
            </a:pPr>
            <a:r>
              <a:rPr lang="en-US" sz="2400" dirty="0"/>
              <a:t>B) lower; selling </a:t>
            </a:r>
          </a:p>
          <a:p>
            <a:pPr>
              <a:buFont typeface="Lucida Sans" panose="020B0602030504020204" pitchFamily="34" charset="0"/>
              <a:buNone/>
              <a:defRPr/>
            </a:pPr>
            <a:r>
              <a:rPr lang="en-US" sz="2400" dirty="0"/>
              <a:t>C) lower; buying </a:t>
            </a:r>
          </a:p>
          <a:p>
            <a:pPr>
              <a:buFont typeface="Lucida Sans" panose="020B0602030504020204" pitchFamily="34" charset="0"/>
              <a:buNone/>
              <a:defRPr/>
            </a:pPr>
            <a:r>
              <a:rPr lang="en-US" sz="2400" dirty="0"/>
              <a:t>D) raise; buying</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5CC88017-6147-4082-935C-E28F8F18048A}" type="slidenum">
              <a:rPr kumimoji="0" lang="en-US" altLang="en-US" sz="1200">
                <a:solidFill>
                  <a:srgbClr val="000000"/>
                </a:solidFill>
              </a:rPr>
              <a:pPr eaLnBrk="1" hangingPunct="1"/>
              <a:t>16</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14)</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9) A rise in the federal funds rate</a:t>
            </a:r>
          </a:p>
          <a:p>
            <a:pPr>
              <a:buFont typeface="Lucida Sans" panose="020B0602030504020204" pitchFamily="34" charset="0"/>
              <a:buNone/>
              <a:defRPr/>
            </a:pPr>
            <a:r>
              <a:rPr lang="en-US" sz="2400" dirty="0"/>
              <a:t>A) lowers the long-term real interest rate.</a:t>
            </a:r>
          </a:p>
          <a:p>
            <a:pPr>
              <a:buFont typeface="Lucida Sans" panose="020B0602030504020204" pitchFamily="34" charset="0"/>
              <a:buNone/>
              <a:defRPr/>
            </a:pPr>
            <a:r>
              <a:rPr lang="en-US" sz="2400" dirty="0"/>
              <a:t>B) does not change the long-term real interest rate.</a:t>
            </a:r>
          </a:p>
          <a:p>
            <a:pPr>
              <a:buFont typeface="Lucida Sans" panose="020B0602030504020204" pitchFamily="34" charset="0"/>
              <a:buNone/>
              <a:defRPr/>
            </a:pPr>
            <a:r>
              <a:rPr lang="en-US" sz="2400" dirty="0"/>
              <a:t>C) may raise or lower the long-term real interest rate, depending on whether the demand for </a:t>
            </a:r>
            <a:r>
              <a:rPr lang="en-US" sz="2400" dirty="0" err="1"/>
              <a:t>loanable</a:t>
            </a:r>
            <a:r>
              <a:rPr lang="en-US" sz="2400" dirty="0"/>
              <a:t> funds curve has a negative or a positive slope.</a:t>
            </a:r>
          </a:p>
          <a:p>
            <a:pPr>
              <a:buFont typeface="Lucida Sans" panose="020B0602030504020204" pitchFamily="34" charset="0"/>
              <a:buNone/>
              <a:defRPr/>
            </a:pPr>
            <a:r>
              <a:rPr lang="en-US" sz="2400" dirty="0"/>
              <a:t>D) raises the long-term real interest rate.</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04B80465-8172-44CA-96ED-F1D599D5F8EC}" type="slidenum">
              <a:rPr kumimoji="0" lang="en-US" altLang="en-US" sz="1200">
                <a:solidFill>
                  <a:srgbClr val="000000"/>
                </a:solidFill>
              </a:rPr>
              <a:pPr eaLnBrk="1" hangingPunct="1"/>
              <a:t>17</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14)</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10) The Taylor rule</a:t>
            </a:r>
          </a:p>
          <a:p>
            <a:pPr>
              <a:buFont typeface="Lucida Sans" panose="020B0602030504020204" pitchFamily="34" charset="0"/>
              <a:buNone/>
              <a:defRPr/>
            </a:pPr>
            <a:r>
              <a:rPr lang="en-US" sz="2400" dirty="0"/>
              <a:t>A) ignores price level stability to focus on responding to fluctuations in real GDP.</a:t>
            </a:r>
          </a:p>
          <a:p>
            <a:pPr>
              <a:buFont typeface="Lucida Sans" panose="020B0602030504020204" pitchFamily="34" charset="0"/>
              <a:buNone/>
              <a:defRPr/>
            </a:pPr>
            <a:r>
              <a:rPr lang="en-US" sz="2400" dirty="0"/>
              <a:t>B) focuses on only fluctuations in real GDP.</a:t>
            </a:r>
          </a:p>
          <a:p>
            <a:pPr>
              <a:buFont typeface="Lucida Sans" panose="020B0602030504020204" pitchFamily="34" charset="0"/>
              <a:buNone/>
              <a:defRPr/>
            </a:pPr>
            <a:r>
              <a:rPr lang="en-US" sz="2400" dirty="0"/>
              <a:t>C) is the rule actually followed by the Fed.</a:t>
            </a:r>
          </a:p>
          <a:p>
            <a:pPr>
              <a:buFont typeface="Lucida Sans" panose="020B0602030504020204" pitchFamily="34" charset="0"/>
              <a:buNone/>
              <a:defRPr/>
            </a:pPr>
            <a:r>
              <a:rPr lang="en-US" sz="2400" dirty="0"/>
              <a:t>D) shows how the Fed could set the federal funds rate.</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2A94B28C-01A0-4009-B10F-D910F3D723B2}" type="slidenum">
              <a:rPr kumimoji="0" lang="en-US" altLang="en-US" sz="1200">
                <a:solidFill>
                  <a:srgbClr val="000000"/>
                </a:solidFill>
              </a:rPr>
              <a:pPr eaLnBrk="1" hangingPunct="1"/>
              <a:t>18</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14)</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11) Suppose the equilibrium real interest rate is 2 percent per year, inflation is 2.5 percent and the output gap is 1 percent. Using the Taylor rule, what is the federal funds rate?</a:t>
            </a:r>
          </a:p>
          <a:p>
            <a:pPr>
              <a:buFont typeface="Lucida Sans" panose="020B0602030504020204" pitchFamily="34" charset="0"/>
              <a:buNone/>
              <a:defRPr/>
            </a:pPr>
            <a:r>
              <a:rPr lang="en-US" sz="2400" dirty="0"/>
              <a:t>A) 3.5 percent </a:t>
            </a:r>
          </a:p>
          <a:p>
            <a:pPr>
              <a:buFont typeface="Lucida Sans" panose="020B0602030504020204" pitchFamily="34" charset="0"/>
              <a:buNone/>
              <a:defRPr/>
            </a:pPr>
            <a:r>
              <a:rPr lang="en-US" sz="2400" dirty="0"/>
              <a:t>B) 3 percent </a:t>
            </a:r>
          </a:p>
          <a:p>
            <a:pPr>
              <a:buFont typeface="Lucida Sans" panose="020B0602030504020204" pitchFamily="34" charset="0"/>
              <a:buNone/>
              <a:defRPr/>
            </a:pPr>
            <a:r>
              <a:rPr lang="en-US" sz="2400" dirty="0"/>
              <a:t>C) 5.5 percent </a:t>
            </a:r>
          </a:p>
          <a:p>
            <a:pPr>
              <a:buFont typeface="Lucida Sans" panose="020B0602030504020204" pitchFamily="34" charset="0"/>
              <a:buNone/>
              <a:defRPr/>
            </a:pPr>
            <a:r>
              <a:rPr lang="en-US" sz="2400" dirty="0"/>
              <a:t>D) 5.25 percent</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A5451D27-6F4C-4CBD-920B-E2A03BCD2257}" type="slidenum">
              <a:rPr kumimoji="0" lang="en-US" altLang="en-US" sz="1200">
                <a:solidFill>
                  <a:srgbClr val="000000"/>
                </a:solidFill>
              </a:rPr>
              <a:pPr eaLnBrk="1" hangingPunct="1"/>
              <a:t>19</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Outline</a:t>
            </a:r>
          </a:p>
        </p:txBody>
      </p:sp>
      <p:sp>
        <p:nvSpPr>
          <p:cNvPr id="3075" name="Content Placeholder 2"/>
          <p:cNvSpPr>
            <a:spLocks noGrp="1"/>
          </p:cNvSpPr>
          <p:nvPr>
            <p:ph idx="1"/>
          </p:nvPr>
        </p:nvSpPr>
        <p:spPr/>
        <p:txBody>
          <a:bodyPr/>
          <a:lstStyle/>
          <a:p>
            <a:pPr marL="650875" indent="-514350">
              <a:buFont typeface="Wingdings" panose="05000000000000000000" pitchFamily="2" charset="2"/>
              <a:buChar char="§"/>
            </a:pPr>
            <a:r>
              <a:rPr lang="en-US" altLang="en-US" sz="2600">
                <a:latin typeface="Arial" panose="020B0604020202020204" pitchFamily="34" charset="0"/>
              </a:rPr>
              <a:t>Questions (Chapter 14)</a:t>
            </a:r>
          </a:p>
          <a:p>
            <a:pPr marL="650875" indent="-514350">
              <a:buFont typeface="Wingdings" panose="05000000000000000000" pitchFamily="2" charset="2"/>
              <a:buChar char="§"/>
            </a:pPr>
            <a:r>
              <a:rPr lang="en-US" altLang="en-US" sz="2600">
                <a:latin typeface="Arial" panose="020B0604020202020204" pitchFamily="34" charset="0"/>
              </a:rPr>
              <a:t>Training (Chapter 14)</a:t>
            </a:r>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0359CB49-4B2D-4498-A7D8-EA1C7D7E3A13}" type="slidenum">
              <a:rPr kumimoji="0" lang="en-US" altLang="en-US" sz="1200">
                <a:solidFill>
                  <a:srgbClr val="000000"/>
                </a:solidFill>
              </a:rPr>
              <a:pPr eaLnBrk="1" hangingPunct="1"/>
              <a:t>2</a:t>
            </a:fld>
            <a:endParaRPr kumimoji="0" lang="en-US" altLang="en-US" sz="1200">
              <a:solidFill>
                <a:srgbClr val="000000"/>
              </a:solidFill>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14)</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12) Suppose the inflation rate is 3 percent and the output gap is -1 percent. Assuming the equilibrium real interest rate is 2 percent, using the Taylor rule, what target should the Fed set for the federal funds rate?</a:t>
            </a:r>
          </a:p>
          <a:p>
            <a:pPr>
              <a:buFont typeface="Lucida Sans" panose="020B0602030504020204" pitchFamily="34" charset="0"/>
              <a:buNone/>
              <a:defRPr/>
            </a:pPr>
            <a:r>
              <a:rPr lang="en-US" sz="2400" dirty="0"/>
              <a:t>A) 1 percent </a:t>
            </a:r>
          </a:p>
          <a:p>
            <a:pPr>
              <a:buFont typeface="Lucida Sans" panose="020B0602030504020204" pitchFamily="34" charset="0"/>
              <a:buNone/>
              <a:defRPr/>
            </a:pPr>
            <a:r>
              <a:rPr lang="en-US" sz="2400" dirty="0"/>
              <a:t>B) 4 percent </a:t>
            </a:r>
          </a:p>
          <a:p>
            <a:pPr>
              <a:buFont typeface="Lucida Sans" panose="020B0602030504020204" pitchFamily="34" charset="0"/>
              <a:buNone/>
              <a:defRPr/>
            </a:pPr>
            <a:r>
              <a:rPr lang="en-US" sz="2400" dirty="0"/>
              <a:t>C) 5 percent </a:t>
            </a:r>
          </a:p>
          <a:p>
            <a:pPr>
              <a:buFont typeface="Lucida Sans" panose="020B0602030504020204" pitchFamily="34" charset="0"/>
              <a:buNone/>
              <a:defRPr/>
            </a:pPr>
            <a:r>
              <a:rPr lang="en-US" sz="2400" dirty="0"/>
              <a:t>D) 6 percent</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A7EAF2B2-195C-4EFB-815C-BA2F111E2FFF}" type="slidenum">
              <a:rPr kumimoji="0" lang="en-US" altLang="en-US" sz="1200">
                <a:solidFill>
                  <a:srgbClr val="000000"/>
                </a:solidFill>
              </a:rPr>
              <a:pPr eaLnBrk="1" hangingPunct="1"/>
              <a:t>20</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14)</a:t>
            </a:r>
          </a:p>
        </p:txBody>
      </p:sp>
      <p:sp>
        <p:nvSpPr>
          <p:cNvPr id="22531" name="Content Placeholder 2"/>
          <p:cNvSpPr>
            <a:spLocks noGrp="1"/>
          </p:cNvSpPr>
          <p:nvPr>
            <p:ph idx="1"/>
          </p:nvPr>
        </p:nvSpPr>
        <p:spPr/>
        <p:txBody>
          <a:bodyPr/>
          <a:lstStyle/>
          <a:p>
            <a:pPr marL="650875" indent="-514350">
              <a:buFont typeface="Lucida Sans" panose="020B0602030504020204" pitchFamily="34" charset="0"/>
              <a:buNone/>
            </a:pPr>
            <a:endParaRPr lang="en-US" altLang="en-US" sz="2600">
              <a:latin typeface="Arial" panose="020B0604020202020204" pitchFamily="34" charset="0"/>
            </a:endParaRPr>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640CA257-B123-4038-A801-2E542C44855F}" type="slidenum">
              <a:rPr kumimoji="0" lang="en-US" altLang="en-US" sz="1200">
                <a:solidFill>
                  <a:srgbClr val="000000"/>
                </a:solidFill>
              </a:rPr>
              <a:pPr eaLnBrk="1" hangingPunct="1"/>
              <a:t>21</a:t>
            </a:fld>
            <a:endParaRPr kumimoji="0" lang="en-US" altLang="en-US" sz="1200">
              <a:solidFill>
                <a:srgbClr val="000000"/>
              </a:solidFill>
            </a:endParaRPr>
          </a:p>
        </p:txBody>
      </p:sp>
      <p:pic>
        <p:nvPicPr>
          <p:cNvPr id="2253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563" y="1914525"/>
            <a:ext cx="4572000"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14)</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13) The figure above shows the demand for money in </a:t>
            </a:r>
            <a:r>
              <a:rPr lang="en-US" sz="2400" dirty="0" err="1"/>
              <a:t>Kiteland</a:t>
            </a:r>
            <a:r>
              <a:rPr lang="en-US" sz="2400" dirty="0"/>
              <a:t>.</a:t>
            </a:r>
          </a:p>
          <a:p>
            <a:pPr>
              <a:buFont typeface="Lucida Sans" panose="020B0602030504020204" pitchFamily="34" charset="0"/>
              <a:buNone/>
              <a:defRPr/>
            </a:pPr>
            <a:r>
              <a:rPr lang="en-US" sz="2400" dirty="0"/>
              <a:t>a) If the </a:t>
            </a:r>
            <a:r>
              <a:rPr lang="en-US" sz="2400" dirty="0" err="1"/>
              <a:t>Kiteland</a:t>
            </a:r>
            <a:r>
              <a:rPr lang="en-US" sz="2400" dirty="0"/>
              <a:t> Central Bank has set the quantity of money so that the equilibrium interest rate is 4 percent, draw the supply of money curve.</a:t>
            </a:r>
          </a:p>
          <a:p>
            <a:pPr>
              <a:buFont typeface="Lucida Sans" panose="020B0602030504020204" pitchFamily="34" charset="0"/>
              <a:buNone/>
              <a:defRPr/>
            </a:pPr>
            <a:r>
              <a:rPr lang="en-US" sz="2400" dirty="0"/>
              <a:t>b) Suppose that </a:t>
            </a:r>
            <a:r>
              <a:rPr lang="en-US" sz="2400" dirty="0" err="1"/>
              <a:t>Kiteland’s</a:t>
            </a:r>
            <a:r>
              <a:rPr lang="en-US" sz="2400" dirty="0"/>
              <a:t> Central Bank wants to raise the interest rate by 1 percentage point. By how much must it change the quantity of real money?</a:t>
            </a:r>
          </a:p>
          <a:p>
            <a:pPr>
              <a:buFont typeface="Lucida Sans" panose="020B0602030504020204" pitchFamily="34" charset="0"/>
              <a:buNone/>
              <a:defRPr/>
            </a:pPr>
            <a:r>
              <a:rPr lang="en-US" sz="2400" dirty="0"/>
              <a:t>c) In order to change the quantity of money to raise the interest rate by one percentage point, if the Central Bank uses an open market operation, does it make an open market purchase or an open market sale? Explain your answer.</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A45270B7-E21E-4C3C-9ADB-B4E0F65C83FF}" type="slidenum">
              <a:rPr kumimoji="0" lang="en-US" altLang="en-US" sz="1200">
                <a:solidFill>
                  <a:srgbClr val="000000"/>
                </a:solidFill>
              </a:rPr>
              <a:pPr eaLnBrk="1" hangingPunct="1"/>
              <a:t>22</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20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2000"/>
                                        <p:tgtEl>
                                          <p:spTgt spid="5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fade">
                                      <p:cBhvr>
                                        <p:cTn id="17" dur="2000"/>
                                        <p:tgtEl>
                                          <p:spTgt spid="51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123">
                                            <p:txEl>
                                              <p:pRg st="3" end="3"/>
                                            </p:txEl>
                                          </p:spTgt>
                                        </p:tgtEl>
                                        <p:attrNameLst>
                                          <p:attrName>style.visibility</p:attrName>
                                        </p:attrNameLst>
                                      </p:cBhvr>
                                      <p:to>
                                        <p:strVal val="visible"/>
                                      </p:to>
                                    </p:set>
                                    <p:animEffect transition="in" filter="fade">
                                      <p:cBhvr>
                                        <p:cTn id="22" dur="2000"/>
                                        <p:tgtEl>
                                          <p:spTgt spid="51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14)</a:t>
            </a:r>
          </a:p>
        </p:txBody>
      </p:sp>
      <p:sp>
        <p:nvSpPr>
          <p:cNvPr id="24579" name="Content Placeholder 2"/>
          <p:cNvSpPr>
            <a:spLocks noGrp="1"/>
          </p:cNvSpPr>
          <p:nvPr>
            <p:ph idx="1"/>
          </p:nvPr>
        </p:nvSpPr>
        <p:spPr/>
        <p:txBody>
          <a:bodyPr/>
          <a:lstStyle/>
          <a:p>
            <a:pPr marL="650875" indent="-514350">
              <a:buFont typeface="Lucida Sans" panose="020B0602030504020204" pitchFamily="34" charset="0"/>
              <a:buNone/>
            </a:pPr>
            <a:endParaRPr lang="en-US" altLang="en-US" sz="2600">
              <a:latin typeface="Arial" panose="020B0604020202020204" pitchFamily="34" charset="0"/>
            </a:endParaRPr>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A7EEC017-7820-4B79-A346-F848CAE5D2B0}" type="slidenum">
              <a:rPr kumimoji="0" lang="en-US" altLang="en-US" sz="1200">
                <a:solidFill>
                  <a:srgbClr val="000000"/>
                </a:solidFill>
              </a:rPr>
              <a:pPr eaLnBrk="1" hangingPunct="1"/>
              <a:t>23</a:t>
            </a:fld>
            <a:endParaRPr kumimoji="0" lang="en-US" altLang="en-US" sz="1200">
              <a:solidFill>
                <a:srgbClr val="000000"/>
              </a:solidFill>
            </a:endParaRPr>
          </a:p>
        </p:txBody>
      </p:sp>
      <p:pic>
        <p:nvPicPr>
          <p:cNvPr id="2458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188" y="2024063"/>
            <a:ext cx="4572000" cy="424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14)</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a) See the figure above. When the supply of money is 250 billion </a:t>
            </a:r>
            <a:r>
              <a:rPr lang="en-US" sz="2400" dirty="0" err="1"/>
              <a:t>yuks</a:t>
            </a:r>
            <a:r>
              <a:rPr lang="en-US" sz="2400" dirty="0"/>
              <a:t>, or </a:t>
            </a:r>
            <a:r>
              <a:rPr lang="en-US" sz="2400" i="1" dirty="0"/>
              <a:t>MS</a:t>
            </a:r>
            <a:r>
              <a:rPr lang="en-US" sz="2400" i="1" baseline="-25000" dirty="0"/>
              <a:t>0</a:t>
            </a:r>
            <a:r>
              <a:rPr lang="en-US" sz="2400" i="1" dirty="0"/>
              <a:t>, </a:t>
            </a:r>
            <a:r>
              <a:rPr lang="en-US" sz="2400" dirty="0"/>
              <a:t>the interest rate is 4 percent</a:t>
            </a:r>
          </a:p>
          <a:p>
            <a:pPr>
              <a:buFont typeface="Lucida Sans" panose="020B0602030504020204" pitchFamily="34" charset="0"/>
              <a:buNone/>
              <a:defRPr/>
            </a:pPr>
            <a:r>
              <a:rPr lang="en-US" sz="2400" dirty="0"/>
              <a:t>b) See the figure above. To raise the interest rate from 4 percent to 5 percent, the Central Bank decreases the supply of money from 250 billion </a:t>
            </a:r>
            <a:r>
              <a:rPr lang="en-US" sz="2400" dirty="0" err="1"/>
              <a:t>yuks</a:t>
            </a:r>
            <a:r>
              <a:rPr lang="en-US" sz="2400" dirty="0"/>
              <a:t>, </a:t>
            </a:r>
            <a:r>
              <a:rPr lang="en-US" sz="2400" i="1" dirty="0"/>
              <a:t>MS</a:t>
            </a:r>
            <a:r>
              <a:rPr lang="en-US" sz="2400" i="1" baseline="-25000" dirty="0"/>
              <a:t>0</a:t>
            </a:r>
            <a:r>
              <a:rPr lang="en-US" sz="2400" i="1" dirty="0"/>
              <a:t>, </a:t>
            </a:r>
            <a:r>
              <a:rPr lang="en-US" sz="2400" dirty="0"/>
              <a:t>to 150 billion </a:t>
            </a:r>
            <a:r>
              <a:rPr lang="en-US" sz="2400" dirty="0" err="1"/>
              <a:t>yuks</a:t>
            </a:r>
            <a:r>
              <a:rPr lang="en-US" sz="2400" i="1" dirty="0"/>
              <a:t>, MS</a:t>
            </a:r>
            <a:r>
              <a:rPr lang="en-US" sz="2400" i="1" baseline="-25000" dirty="0"/>
              <a:t>1</a:t>
            </a:r>
            <a:r>
              <a:rPr lang="en-US" sz="2400" i="1" dirty="0"/>
              <a:t>. So the Central Bank decreases the quantity of real </a:t>
            </a:r>
            <a:r>
              <a:rPr lang="en-US" sz="2400" dirty="0"/>
              <a:t>money by 100 billion </a:t>
            </a:r>
            <a:r>
              <a:rPr lang="en-US" sz="2400" dirty="0" err="1"/>
              <a:t>yuks</a:t>
            </a:r>
            <a:r>
              <a:rPr lang="en-US" sz="2400" dirty="0"/>
              <a:t>.</a:t>
            </a:r>
          </a:p>
          <a:p>
            <a:pPr>
              <a:buFont typeface="Lucida Sans" panose="020B0602030504020204" pitchFamily="34" charset="0"/>
              <a:buNone/>
              <a:defRPr/>
            </a:pPr>
            <a:r>
              <a:rPr lang="en-US" sz="2400" dirty="0"/>
              <a:t>c) The Central Bank conducts an open market sale. As it does so, the bank reserves decrease, the banks cut their lending until the amount of loans is consistent with the new level of reserves. As bank loans decrease, the quantity of money decreases.</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088723FD-3631-4C7A-8F0D-F30647F05B1C}" type="slidenum">
              <a:rPr kumimoji="0" lang="en-US" altLang="en-US" sz="1200">
                <a:solidFill>
                  <a:srgbClr val="000000"/>
                </a:solidFill>
              </a:rPr>
              <a:pPr eaLnBrk="1" hangingPunct="1"/>
              <a:t>24</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20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2000"/>
                                        <p:tgtEl>
                                          <p:spTgt spid="5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fade">
                                      <p:cBhvr>
                                        <p:cTn id="17" dur="2000"/>
                                        <p:tgtEl>
                                          <p:spTgt spid="5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Questions (Chapter 14)</a:t>
            </a:r>
          </a:p>
        </p:txBody>
      </p:sp>
      <p:sp>
        <p:nvSpPr>
          <p:cNvPr id="4099" name="Content Placeholder 2"/>
          <p:cNvSpPr>
            <a:spLocks noGrp="1"/>
          </p:cNvSpPr>
          <p:nvPr>
            <p:ph idx="1"/>
          </p:nvPr>
        </p:nvSpPr>
        <p:spPr/>
        <p:txBody>
          <a:bodyPr/>
          <a:lstStyle/>
          <a:p>
            <a:pPr marL="650875" indent="-514350">
              <a:buFont typeface="Lucida Sans" panose="020B0602030504020204" pitchFamily="34" charset="0"/>
              <a:buNone/>
            </a:pPr>
            <a:r>
              <a:rPr lang="en-US" altLang="en-US" sz="2600">
                <a:latin typeface="Arial" panose="020B0604020202020204" pitchFamily="34" charset="0"/>
              </a:rPr>
              <a:t>1. What are the objectives of monetary policy?</a:t>
            </a:r>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91629661-4935-46E0-A7A2-D03635D68BA4}" type="slidenum">
              <a:rPr kumimoji="0" lang="en-US" altLang="en-US" sz="1200">
                <a:solidFill>
                  <a:srgbClr val="000000"/>
                </a:solidFill>
              </a:rPr>
              <a:pPr eaLnBrk="1" hangingPunct="1"/>
              <a:t>3</a:t>
            </a:fld>
            <a:endParaRPr kumimoji="0" lang="en-US" altLang="en-US" sz="1200">
              <a:solidFill>
                <a:srgbClr val="000000"/>
              </a:solidFill>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Questions (Chapter 14)</a:t>
            </a:r>
          </a:p>
        </p:txBody>
      </p:sp>
      <p:sp>
        <p:nvSpPr>
          <p:cNvPr id="5123" name="Content Placeholder 2"/>
          <p:cNvSpPr>
            <a:spLocks noGrp="1"/>
          </p:cNvSpPr>
          <p:nvPr>
            <p:ph idx="1"/>
          </p:nvPr>
        </p:nvSpPr>
        <p:spPr/>
        <p:txBody>
          <a:bodyPr/>
          <a:lstStyle/>
          <a:p>
            <a:pPr marL="650875" indent="-514350">
              <a:buFont typeface="Lucida Sans" panose="020B0602030504020204" pitchFamily="34" charset="0"/>
              <a:buNone/>
            </a:pPr>
            <a:r>
              <a:rPr lang="en-US" altLang="en-US" sz="2600">
                <a:latin typeface="Arial" panose="020B0604020202020204" pitchFamily="34" charset="0"/>
              </a:rPr>
              <a:t>2. Are the goals of monetary policy in harmony or in conflict </a:t>
            </a:r>
          </a:p>
          <a:p>
            <a:pPr marL="971550" lvl="1" indent="-514350">
              <a:buFont typeface="Lucida Sans" panose="020B0602030504020204" pitchFamily="34" charset="0"/>
              <a:buNone/>
            </a:pPr>
            <a:r>
              <a:rPr lang="en-US" altLang="en-US" sz="2200">
                <a:latin typeface="Arial" panose="020B0604020202020204" pitchFamily="34" charset="0"/>
              </a:rPr>
              <a:t>(a) in the long run and </a:t>
            </a:r>
          </a:p>
          <a:p>
            <a:pPr marL="971550" lvl="1" indent="-514350">
              <a:buFont typeface="Lucida Sans" panose="020B0602030504020204" pitchFamily="34" charset="0"/>
              <a:buNone/>
            </a:pPr>
            <a:r>
              <a:rPr lang="en-US" altLang="en-US" sz="2200">
                <a:latin typeface="Arial" panose="020B0604020202020204" pitchFamily="34" charset="0"/>
              </a:rPr>
              <a:t>(b) in the short run?</a:t>
            </a:r>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6C1FA318-B206-4329-B428-4815C3C5730C}" type="slidenum">
              <a:rPr kumimoji="0" lang="en-US" altLang="en-US" sz="1200">
                <a:solidFill>
                  <a:srgbClr val="000000"/>
                </a:solidFill>
              </a:rPr>
              <a:pPr eaLnBrk="1" hangingPunct="1"/>
              <a:t>4</a:t>
            </a:fld>
            <a:endParaRPr kumimoji="0" lang="en-US" altLang="en-US" sz="1200">
              <a:solidFill>
                <a:srgbClr val="000000"/>
              </a:solidFill>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Questions (Chapter 14)</a:t>
            </a:r>
          </a:p>
        </p:txBody>
      </p:sp>
      <p:sp>
        <p:nvSpPr>
          <p:cNvPr id="6147" name="Content Placeholder 2"/>
          <p:cNvSpPr>
            <a:spLocks noGrp="1"/>
          </p:cNvSpPr>
          <p:nvPr>
            <p:ph idx="1"/>
          </p:nvPr>
        </p:nvSpPr>
        <p:spPr/>
        <p:txBody>
          <a:bodyPr/>
          <a:lstStyle/>
          <a:p>
            <a:pPr marL="650875" indent="-514350">
              <a:buFont typeface="Lucida Sans" panose="020B0602030504020204" pitchFamily="34" charset="0"/>
              <a:buNone/>
            </a:pPr>
            <a:r>
              <a:rPr lang="en-US" altLang="en-US" sz="2600">
                <a:latin typeface="Arial" panose="020B0604020202020204" pitchFamily="34" charset="0"/>
              </a:rPr>
              <a:t>3. What is the core inflation rate and how does it differ from the overall CPI inflation rate?</a:t>
            </a:r>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65A461BC-2A92-4C4F-8E65-C5A17684D02F}" type="slidenum">
              <a:rPr kumimoji="0" lang="en-US" altLang="en-US" sz="1200">
                <a:solidFill>
                  <a:srgbClr val="000000"/>
                </a:solidFill>
              </a:rPr>
              <a:pPr eaLnBrk="1" hangingPunct="1"/>
              <a:t>5</a:t>
            </a:fld>
            <a:endParaRPr kumimoji="0" lang="en-US" altLang="en-US" sz="1200">
              <a:solidFill>
                <a:srgbClr val="000000"/>
              </a:solidFill>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Questions (Chapter 14)</a:t>
            </a:r>
          </a:p>
        </p:txBody>
      </p:sp>
      <p:sp>
        <p:nvSpPr>
          <p:cNvPr id="7171" name="Content Placeholder 2"/>
          <p:cNvSpPr>
            <a:spLocks noGrp="1"/>
          </p:cNvSpPr>
          <p:nvPr>
            <p:ph idx="1"/>
          </p:nvPr>
        </p:nvSpPr>
        <p:spPr/>
        <p:txBody>
          <a:bodyPr/>
          <a:lstStyle/>
          <a:p>
            <a:pPr marL="650875" indent="-514350">
              <a:buFont typeface="Lucida Sans" panose="020B0602030504020204" pitchFamily="34" charset="0"/>
              <a:buNone/>
            </a:pPr>
            <a:r>
              <a:rPr lang="en-US" altLang="en-US" sz="2600">
                <a:latin typeface="Arial" panose="020B0604020202020204" pitchFamily="34" charset="0"/>
              </a:rPr>
              <a:t>4. What happens when the central bank buys or sells securities in the open market?</a:t>
            </a:r>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265EB8FC-309D-4C6E-BF53-027B2AD80F50}" type="slidenum">
              <a:rPr kumimoji="0" lang="en-US" altLang="en-US" sz="1200">
                <a:solidFill>
                  <a:srgbClr val="000000"/>
                </a:solidFill>
              </a:rPr>
              <a:pPr eaLnBrk="1" hangingPunct="1"/>
              <a:t>6</a:t>
            </a:fld>
            <a:endParaRPr kumimoji="0" lang="en-US" altLang="en-US" sz="1200">
              <a:solidFill>
                <a:srgbClr val="000000"/>
              </a:solidFill>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Questions (Chapter 14)</a:t>
            </a:r>
          </a:p>
        </p:txBody>
      </p:sp>
      <p:sp>
        <p:nvSpPr>
          <p:cNvPr id="8195" name="Content Placeholder 2"/>
          <p:cNvSpPr>
            <a:spLocks noGrp="1"/>
          </p:cNvSpPr>
          <p:nvPr>
            <p:ph idx="1"/>
          </p:nvPr>
        </p:nvSpPr>
        <p:spPr/>
        <p:txBody>
          <a:bodyPr/>
          <a:lstStyle/>
          <a:p>
            <a:pPr marL="650875" indent="-514350">
              <a:buFont typeface="Lucida Sans" panose="020B0602030504020204" pitchFamily="34" charset="0"/>
              <a:buNone/>
            </a:pPr>
            <a:r>
              <a:rPr lang="en-US" altLang="en-US" sz="2600">
                <a:latin typeface="Arial" panose="020B0604020202020204" pitchFamily="34" charset="0"/>
              </a:rPr>
              <a:t>5. Do interest rates fluctuate in response to the central bank’s actions?</a:t>
            </a:r>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AC345146-ED6E-41BF-991D-ABE178927B68}" type="slidenum">
              <a:rPr kumimoji="0" lang="en-US" altLang="en-US" sz="1200">
                <a:solidFill>
                  <a:srgbClr val="000000"/>
                </a:solidFill>
              </a:rPr>
              <a:pPr eaLnBrk="1" hangingPunct="1"/>
              <a:t>7</a:t>
            </a:fld>
            <a:endParaRPr kumimoji="0" lang="en-US" altLang="en-US" sz="1200">
              <a:solidFill>
                <a:srgbClr val="000000"/>
              </a:solidFill>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Questions (Chapter 14)</a:t>
            </a:r>
          </a:p>
        </p:txBody>
      </p:sp>
      <p:sp>
        <p:nvSpPr>
          <p:cNvPr id="9219" name="Content Placeholder 2"/>
          <p:cNvSpPr>
            <a:spLocks noGrp="1"/>
          </p:cNvSpPr>
          <p:nvPr>
            <p:ph idx="1"/>
          </p:nvPr>
        </p:nvSpPr>
        <p:spPr/>
        <p:txBody>
          <a:bodyPr/>
          <a:lstStyle/>
          <a:p>
            <a:pPr marL="650875" indent="-514350">
              <a:buFont typeface="Lucida Sans" panose="020B0602030504020204" pitchFamily="34" charset="0"/>
              <a:buNone/>
            </a:pPr>
            <a:r>
              <a:rPr lang="en-US" altLang="en-US" sz="2600">
                <a:latin typeface="Arial" panose="020B0604020202020204" pitchFamily="34" charset="0"/>
              </a:rPr>
              <a:t>6. How do the central bank’s actions change the exchange rate of the country?</a:t>
            </a:r>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FC5BCD8A-A301-4A9F-B77F-29B3407A5E98}" type="slidenum">
              <a:rPr kumimoji="0" lang="en-US" altLang="en-US" sz="1200">
                <a:solidFill>
                  <a:srgbClr val="000000"/>
                </a:solidFill>
              </a:rPr>
              <a:pPr eaLnBrk="1" hangingPunct="1"/>
              <a:t>8</a:t>
            </a:fld>
            <a:endParaRPr kumimoji="0" lang="en-US" altLang="en-US" sz="1200">
              <a:solidFill>
                <a:srgbClr val="000000"/>
              </a:solidFill>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(Chapter 14)</a:t>
            </a: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1) When the output gap is positive, it represents ________ gap, and when it is negative, it represents</a:t>
            </a:r>
          </a:p>
          <a:p>
            <a:pPr>
              <a:buFont typeface="Lucida Sans" panose="020B0602030504020204" pitchFamily="34" charset="0"/>
              <a:buNone/>
              <a:defRPr/>
            </a:pPr>
            <a:r>
              <a:rPr lang="en-US" sz="2400" dirty="0"/>
              <a:t>________ gap.</a:t>
            </a:r>
          </a:p>
          <a:p>
            <a:pPr>
              <a:buFont typeface="Lucida Sans" panose="020B0602030504020204" pitchFamily="34" charset="0"/>
              <a:buNone/>
              <a:defRPr/>
            </a:pPr>
            <a:r>
              <a:rPr lang="en-US" sz="2400" dirty="0"/>
              <a:t>A) an inflationary; an employment </a:t>
            </a:r>
          </a:p>
          <a:p>
            <a:pPr>
              <a:buFont typeface="Lucida Sans" panose="020B0602030504020204" pitchFamily="34" charset="0"/>
              <a:buNone/>
              <a:defRPr/>
            </a:pPr>
            <a:r>
              <a:rPr lang="en-US" sz="2400" dirty="0"/>
              <a:t>B) an inflationary; a recessionary</a:t>
            </a:r>
          </a:p>
          <a:p>
            <a:pPr>
              <a:buFont typeface="Lucida Sans" panose="020B0602030504020204" pitchFamily="34" charset="0"/>
              <a:buNone/>
              <a:defRPr/>
            </a:pPr>
            <a:r>
              <a:rPr lang="en-US" sz="2400" dirty="0"/>
              <a:t>C) a recessionary; an inflationary </a:t>
            </a:r>
          </a:p>
          <a:p>
            <a:pPr>
              <a:buFont typeface="Lucida Sans" panose="020B0602030504020204" pitchFamily="34" charset="0"/>
              <a:buNone/>
              <a:defRPr/>
            </a:pPr>
            <a:r>
              <a:rPr lang="en-US" sz="2400" dirty="0"/>
              <a:t>D) an employment; an unemployment</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11/29/2024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ED863E41-DD60-49F8-B946-0CDBEE912B8C}" type="slidenum">
              <a:rPr kumimoji="0" lang="en-US" altLang="en-US" sz="1200">
                <a:solidFill>
                  <a:srgbClr val="000000"/>
                </a:solidFill>
              </a:rPr>
              <a:pPr eaLnBrk="1" hangingPunct="1"/>
              <a:t>9</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DEFINEDINNAVIGATOR" val="False"/>
  <p:tag name="HOTSPOTTYPE" val="NextSlide"/>
  <p:tag name="BRANCHTO"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6278</TotalTime>
  <Words>1551</Words>
  <Application>Microsoft Office PowerPoint</Application>
  <PresentationFormat>On-screen Show (4:3)</PresentationFormat>
  <Paragraphs>272</Paragraphs>
  <Slides>24</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Book Antiqua</vt:lpstr>
      <vt:lpstr>Wingdings 3</vt:lpstr>
      <vt:lpstr>Arial</vt:lpstr>
      <vt:lpstr>Lucida Sans</vt:lpstr>
      <vt:lpstr>Wingdings</vt:lpstr>
      <vt:lpstr>Wingdings 2</vt:lpstr>
      <vt:lpstr>Times New Roman</vt:lpstr>
      <vt:lpstr>Apex</vt:lpstr>
      <vt:lpstr>ECN2102 macroeconomics (3 Credits/5 ECTS)  Training (Chapter 14)</vt:lpstr>
      <vt:lpstr>Outline</vt:lpstr>
      <vt:lpstr>Questions (Chapter 14)</vt:lpstr>
      <vt:lpstr>Questions (Chapter 14)</vt:lpstr>
      <vt:lpstr>Questions (Chapter 14)</vt:lpstr>
      <vt:lpstr>Questions (Chapter 14)</vt:lpstr>
      <vt:lpstr>Questions (Chapter 14)</vt:lpstr>
      <vt:lpstr>Questions (Chapter 14)</vt:lpstr>
      <vt:lpstr>Training (Chapter 14)</vt:lpstr>
      <vt:lpstr>Training (Chapter 14)</vt:lpstr>
      <vt:lpstr>Training (Chapter 14)</vt:lpstr>
      <vt:lpstr>Training (Chapter 14)</vt:lpstr>
      <vt:lpstr>Training (Chapter 14)</vt:lpstr>
      <vt:lpstr>Training (Chapter 14)</vt:lpstr>
      <vt:lpstr>Training (Chapter 14)</vt:lpstr>
      <vt:lpstr>Training (Chapter 14)</vt:lpstr>
      <vt:lpstr>Training (Chapter 14)</vt:lpstr>
      <vt:lpstr>Training (Chapter 14)</vt:lpstr>
      <vt:lpstr>Training (Chapter 14)</vt:lpstr>
      <vt:lpstr>Training (Chapter 14)</vt:lpstr>
      <vt:lpstr>Training (Chapter 14)</vt:lpstr>
      <vt:lpstr>Training (Chapter 14)</vt:lpstr>
      <vt:lpstr>Training (Chapter 14)</vt:lpstr>
      <vt:lpstr>Training (Chapter 14)</vt:lpstr>
    </vt:vector>
  </TitlesOfParts>
  <Company>Florida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ECN3184 Econometric Methods (3 Credits) Section 1 Two-Variable  Regression Analysis</dc:title>
  <dc:creator>Madumarov Eldar</dc:creator>
  <cp:lastModifiedBy>Eldar Madumarov</cp:lastModifiedBy>
  <cp:revision>445</cp:revision>
  <dcterms:created xsi:type="dcterms:W3CDTF">1998-07-20T20:52:32Z</dcterms:created>
  <dcterms:modified xsi:type="dcterms:W3CDTF">2024-11-25T03:38:39Z</dcterms:modified>
</cp:coreProperties>
</file>