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16" d="100"/>
          <a:sy n="116" d="100"/>
        </p:scale>
        <p:origin x="2178" y="108"/>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8/30/2021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Types of Economic Systems</a:t>
            </a:r>
            <a:endParaRPr lang="en-US" sz="3600" b="1" dirty="0"/>
          </a:p>
        </p:txBody>
      </p:sp>
      <p:sp>
        <p:nvSpPr>
          <p:cNvPr id="3" name="Content Placeholder 2"/>
          <p:cNvSpPr>
            <a:spLocks noGrp="1"/>
          </p:cNvSpPr>
          <p:nvPr>
            <p:ph idx="1"/>
          </p:nvPr>
        </p:nvSpPr>
        <p:spPr/>
        <p:txBody>
          <a:bodyPr>
            <a:normAutofit lnSpcReduction="10000"/>
          </a:bodyPr>
          <a:lstStyle/>
          <a:p>
            <a:r>
              <a:rPr lang="en-US" dirty="0" smtClean="0"/>
              <a:t>1. </a:t>
            </a:r>
            <a:r>
              <a:rPr lang="en-US" b="1" dirty="0" smtClean="0"/>
              <a:t>Pure Socialism</a:t>
            </a:r>
            <a:r>
              <a:rPr lang="en-US" dirty="0" smtClean="0"/>
              <a:t>: </a:t>
            </a:r>
          </a:p>
          <a:p>
            <a:pPr marL="971550" lvl="1" indent="-514350">
              <a:buAutoNum type="alphaLcPeriod"/>
            </a:pPr>
            <a:r>
              <a:rPr lang="en-US" dirty="0" smtClean="0"/>
              <a:t>All major market decisions are made by the state</a:t>
            </a:r>
          </a:p>
          <a:p>
            <a:pPr marL="971550" lvl="1" indent="-514350">
              <a:buAutoNum type="alphaLcPeriod"/>
            </a:pPr>
            <a:r>
              <a:rPr lang="en-US" dirty="0" smtClean="0"/>
              <a:t>Emphasis is on public ownership, public control and public distribution</a:t>
            </a:r>
          </a:p>
          <a:p>
            <a:pPr marL="971550" lvl="1" indent="-514350">
              <a:buAutoNum type="alphaLcPeriod"/>
            </a:pPr>
            <a:r>
              <a:rPr lang="en-US" dirty="0" smtClean="0"/>
              <a:t>Individual freedom is undermined</a:t>
            </a:r>
          </a:p>
          <a:p>
            <a:pPr marL="971550" lvl="1" indent="-514350">
              <a:buAutoNum type="alphaLcPeriod"/>
            </a:pPr>
            <a:endParaRPr lang="en-US" dirty="0" smtClean="0"/>
          </a:p>
          <a:p>
            <a:pPr marL="457200" lvl="1" indent="0">
              <a:buNone/>
            </a:pPr>
            <a:r>
              <a:rPr lang="en-US" b="1" dirty="0" smtClean="0"/>
              <a:t>2. Pure Capitalism:</a:t>
            </a:r>
          </a:p>
          <a:p>
            <a:pPr marL="457200" lvl="1" indent="0">
              <a:buNone/>
            </a:pPr>
            <a:r>
              <a:rPr lang="en-US" dirty="0"/>
              <a:t>	</a:t>
            </a:r>
            <a:r>
              <a:rPr lang="en-US" dirty="0" smtClean="0"/>
              <a:t>a. The objective for which society is directed and the use of economic resources are determined by individual choices and decisions</a:t>
            </a:r>
          </a:p>
        </p:txBody>
      </p:sp>
    </p:spTree>
    <p:extLst>
      <p:ext uri="{BB962C8B-B14F-4D97-AF65-F5344CB8AC3E}">
        <p14:creationId xmlns:p14="http://schemas.microsoft.com/office/powerpoint/2010/main" val="28099953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Fiscal and Monetary Policies</a:t>
            </a:r>
            <a:endParaRPr lang="en-US" sz="2800" b="1" dirty="0"/>
          </a:p>
        </p:txBody>
      </p:sp>
      <p:sp>
        <p:nvSpPr>
          <p:cNvPr id="3" name="Content Placeholder 2"/>
          <p:cNvSpPr>
            <a:spLocks noGrp="1"/>
          </p:cNvSpPr>
          <p:nvPr>
            <p:ph idx="1"/>
          </p:nvPr>
        </p:nvSpPr>
        <p:spPr/>
        <p:txBody>
          <a:bodyPr>
            <a:normAutofit/>
          </a:bodyPr>
          <a:lstStyle/>
          <a:p>
            <a:r>
              <a:rPr lang="en-US" sz="2800" b="1" dirty="0" smtClean="0"/>
              <a:t>Fiscal Policy: </a:t>
            </a:r>
            <a:r>
              <a:rPr lang="en-US" sz="2800" dirty="0" smtClean="0"/>
              <a:t>Government’s use of taxes and spending to promote economic growth and stability.</a:t>
            </a:r>
          </a:p>
          <a:p>
            <a:endParaRPr lang="en-US" sz="2800" b="1" dirty="0"/>
          </a:p>
          <a:p>
            <a:r>
              <a:rPr lang="en-US" sz="2800" b="1" dirty="0" smtClean="0"/>
              <a:t>Monetary Policy: </a:t>
            </a:r>
            <a:r>
              <a:rPr lang="en-US" sz="2800" dirty="0" smtClean="0"/>
              <a:t>Measures used by the National Bank to control money supply in the country in order to reduce inflation </a:t>
            </a:r>
            <a:r>
              <a:rPr lang="en-US" sz="2800" smtClean="0"/>
              <a:t>and unemployment. </a:t>
            </a:r>
            <a:endParaRPr lang="en-US" sz="2800" b="1" dirty="0"/>
          </a:p>
        </p:txBody>
      </p:sp>
    </p:spTree>
    <p:extLst>
      <p:ext uri="{BB962C8B-B14F-4D97-AF65-F5344CB8AC3E}">
        <p14:creationId xmlns:p14="http://schemas.microsoft.com/office/powerpoint/2010/main" val="3784714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	</a:t>
            </a:r>
            <a:r>
              <a:rPr lang="en-US" sz="2800" dirty="0" smtClean="0"/>
              <a:t>b. There are no government interventions and the economy is completely regulated by price mechanism</a:t>
            </a:r>
          </a:p>
          <a:p>
            <a:pPr marL="0" indent="0">
              <a:buNone/>
            </a:pPr>
            <a:endParaRPr lang="en-US" sz="2800" dirty="0"/>
          </a:p>
          <a:p>
            <a:pPr marL="0" indent="0">
              <a:buNone/>
            </a:pPr>
            <a:r>
              <a:rPr lang="en-US" sz="2800" b="1" dirty="0" smtClean="0"/>
              <a:t>	Adam Smith’s “Invisible Hands” Theory</a:t>
            </a:r>
          </a:p>
          <a:p>
            <a:pPr marL="0" indent="0">
              <a:buNone/>
            </a:pPr>
            <a:r>
              <a:rPr lang="en-US" sz="2800" dirty="0" smtClean="0"/>
              <a:t>Individuals working in their best interest through the “invisible hands” of the marketplace would create the conditions needed for a pure capitalist market.</a:t>
            </a:r>
            <a:endParaRPr lang="en-US" sz="2800" dirty="0"/>
          </a:p>
        </p:txBody>
      </p:sp>
    </p:spTree>
    <p:extLst>
      <p:ext uri="{BB962C8B-B14F-4D97-AF65-F5344CB8AC3E}">
        <p14:creationId xmlns:p14="http://schemas.microsoft.com/office/powerpoint/2010/main" val="253812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457200" lvl="1" indent="0" algn="ctr">
              <a:buNone/>
            </a:pPr>
            <a:r>
              <a:rPr lang="en-US" sz="2400" b="1" dirty="0" smtClean="0"/>
              <a:t>Conditions Necessary for Pure Capitalism</a:t>
            </a:r>
          </a:p>
          <a:p>
            <a:pPr marL="914400" lvl="1" indent="-457200">
              <a:buAutoNum type="arabicPeriod"/>
            </a:pPr>
            <a:r>
              <a:rPr lang="en-US" sz="2400" dirty="0" smtClean="0"/>
              <a:t>Large number of buyers and sellers: Each individual buyer and seller would constitute such a small portion of the market that their individual decisions would have little or no effect on the price.</a:t>
            </a:r>
          </a:p>
          <a:p>
            <a:pPr marL="914400" lvl="1" indent="-457200">
              <a:buAutoNum type="arabicPeriod"/>
            </a:pPr>
            <a:endParaRPr lang="en-US" sz="2400" dirty="0"/>
          </a:p>
          <a:p>
            <a:pPr marL="914400" lvl="1" indent="-457200">
              <a:buAutoNum type="arabicPeriod"/>
            </a:pPr>
            <a:r>
              <a:rPr lang="en-US" sz="2400" dirty="0" smtClean="0"/>
              <a:t>Homogeneity of products: Products offered by one seller is identical to that offered by another seller so that the consumers do not care from which firm they buy. Price will be the only deciding factor</a:t>
            </a:r>
            <a:endParaRPr lang="en-US" sz="2400" dirty="0"/>
          </a:p>
        </p:txBody>
      </p:sp>
    </p:spTree>
    <p:extLst>
      <p:ext uri="{BB962C8B-B14F-4D97-AF65-F5344CB8AC3E}">
        <p14:creationId xmlns:p14="http://schemas.microsoft.com/office/powerpoint/2010/main" val="1598313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indent="0">
              <a:buNone/>
            </a:pPr>
            <a:r>
              <a:rPr lang="en-US" sz="2400" dirty="0" smtClean="0"/>
              <a:t>3. Perfect knowledge of prices and quantities: Each supplier and consumer is well informed about the products and prices available.</a:t>
            </a:r>
          </a:p>
          <a:p>
            <a:pPr marL="0" indent="0">
              <a:buNone/>
            </a:pPr>
            <a:endParaRPr lang="en-US" sz="2400" dirty="0"/>
          </a:p>
          <a:p>
            <a:pPr marL="0" indent="0">
              <a:buNone/>
            </a:pPr>
            <a:r>
              <a:rPr lang="en-US" sz="2400" dirty="0" smtClean="0"/>
              <a:t>4. Freedom and low cost of entry and exit: New suppliers entering the market should not face any impediments. There should be no barriers preventing firms from leaving the market</a:t>
            </a:r>
          </a:p>
          <a:p>
            <a:endParaRPr lang="en-US" sz="2800" dirty="0" smtClean="0"/>
          </a:p>
          <a:p>
            <a:r>
              <a:rPr lang="en-US" sz="2800" dirty="0" smtClean="0"/>
              <a:t>Note: These four conditions along with individuals acting rationally in their own best interest create the condition of </a:t>
            </a:r>
            <a:r>
              <a:rPr lang="en-US" sz="2800" b="1" dirty="0" smtClean="0"/>
              <a:t>“Pareto Optimality” (Pareto efficiency), </a:t>
            </a:r>
            <a:r>
              <a:rPr lang="en-US" sz="2800" dirty="0" smtClean="0"/>
              <a:t>which means efficient allocation of resources.</a:t>
            </a:r>
            <a:endParaRPr lang="en-US" sz="2800" dirty="0"/>
          </a:p>
        </p:txBody>
      </p:sp>
    </p:spTree>
    <p:extLst>
      <p:ext uri="{BB962C8B-B14F-4D97-AF65-F5344CB8AC3E}">
        <p14:creationId xmlns:p14="http://schemas.microsoft.com/office/powerpoint/2010/main" val="1788937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Mixed Economy</a:t>
            </a:r>
            <a:endParaRPr lang="en-US" sz="2800" b="1" dirty="0"/>
          </a:p>
        </p:txBody>
      </p:sp>
      <p:sp>
        <p:nvSpPr>
          <p:cNvPr id="3" name="Content Placeholder 2"/>
          <p:cNvSpPr>
            <a:spLocks noGrp="1"/>
          </p:cNvSpPr>
          <p:nvPr>
            <p:ph idx="1"/>
          </p:nvPr>
        </p:nvSpPr>
        <p:spPr/>
        <p:txBody>
          <a:bodyPr>
            <a:normAutofit fontScale="85000" lnSpcReduction="10000"/>
          </a:bodyPr>
          <a:lstStyle/>
          <a:p>
            <a:r>
              <a:rPr lang="en-US" sz="2800" dirty="0" smtClean="0"/>
              <a:t>The intermediate positions between </a:t>
            </a:r>
            <a:r>
              <a:rPr lang="en-US" sz="2800" b="1" dirty="0" smtClean="0"/>
              <a:t>pure socialism </a:t>
            </a:r>
            <a:r>
              <a:rPr lang="en-US" sz="2800" dirty="0" smtClean="0"/>
              <a:t>and </a:t>
            </a:r>
            <a:r>
              <a:rPr lang="en-US" sz="2800" b="1" dirty="0" smtClean="0"/>
              <a:t>pure capitalism</a:t>
            </a:r>
          </a:p>
          <a:p>
            <a:endParaRPr lang="en-US" sz="2800" b="1" dirty="0"/>
          </a:p>
          <a:p>
            <a:pPr marL="0" indent="0">
              <a:buNone/>
            </a:pPr>
            <a:r>
              <a:rPr lang="en-US" sz="2800" dirty="0"/>
              <a:t> </a:t>
            </a:r>
            <a:r>
              <a:rPr lang="en-US" sz="2800" dirty="0" smtClean="0"/>
              <a:t>  1. Government works in conjunction with the private sector and civil society to achieve economic goals of society.</a:t>
            </a:r>
          </a:p>
          <a:p>
            <a:pPr marL="0" indent="0">
              <a:buNone/>
            </a:pPr>
            <a:endParaRPr lang="en-US" sz="2800" dirty="0" smtClean="0"/>
          </a:p>
          <a:p>
            <a:pPr marL="0" indent="0">
              <a:buNone/>
            </a:pPr>
            <a:r>
              <a:rPr lang="en-US" sz="2800" dirty="0" smtClean="0"/>
              <a:t>2. E.g. in western societies, there is a much higher private sector involvement in making economic decisions for society</a:t>
            </a:r>
          </a:p>
          <a:p>
            <a:pPr marL="0" indent="0">
              <a:buNone/>
            </a:pPr>
            <a:endParaRPr lang="en-US" sz="2800" dirty="0"/>
          </a:p>
          <a:p>
            <a:pPr marL="0" indent="0">
              <a:buNone/>
            </a:pPr>
            <a:r>
              <a:rPr lang="en-US" sz="2800" dirty="0" smtClean="0"/>
              <a:t>3. Markets need government in order to function efficiently. Government provides the legal framework in which businesses operate, e.g. contracts must be enforced, fraud discouraged</a:t>
            </a:r>
            <a:endParaRPr lang="en-US" sz="2800" dirty="0"/>
          </a:p>
        </p:txBody>
      </p:sp>
    </p:spTree>
    <p:extLst>
      <p:ext uri="{BB962C8B-B14F-4D97-AF65-F5344CB8AC3E}">
        <p14:creationId xmlns:p14="http://schemas.microsoft.com/office/powerpoint/2010/main" val="838991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Reasons for Government Involvement in the Economy</a:t>
            </a:r>
            <a:endParaRPr lang="en-US" sz="2800" b="1" dirty="0"/>
          </a:p>
        </p:txBody>
      </p:sp>
      <p:sp>
        <p:nvSpPr>
          <p:cNvPr id="3" name="Content Placeholder 2"/>
          <p:cNvSpPr>
            <a:spLocks noGrp="1"/>
          </p:cNvSpPr>
          <p:nvPr>
            <p:ph idx="1"/>
          </p:nvPr>
        </p:nvSpPr>
        <p:spPr/>
        <p:txBody>
          <a:bodyPr>
            <a:normAutofit fontScale="77500" lnSpcReduction="20000"/>
          </a:bodyPr>
          <a:lstStyle/>
          <a:p>
            <a:r>
              <a:rPr lang="en-US" sz="2800" dirty="0" smtClean="0"/>
              <a:t>1. </a:t>
            </a:r>
            <a:r>
              <a:rPr lang="en-US" sz="2800" b="1" dirty="0" smtClean="0"/>
              <a:t>Market imperfections</a:t>
            </a:r>
            <a:r>
              <a:rPr lang="en-US" sz="2800" dirty="0" smtClean="0"/>
              <a:t>: Customers have incomplete information. Market forces may not provide needed information in a timely manner</a:t>
            </a:r>
          </a:p>
          <a:p>
            <a:endParaRPr lang="en-US" sz="2800" dirty="0"/>
          </a:p>
          <a:p>
            <a:r>
              <a:rPr lang="en-US" sz="2800" dirty="0" smtClean="0"/>
              <a:t>2. </a:t>
            </a:r>
            <a:r>
              <a:rPr lang="en-US" sz="2800" b="1" dirty="0" smtClean="0"/>
              <a:t>Public good</a:t>
            </a:r>
            <a:r>
              <a:rPr lang="en-US" sz="2800" dirty="0" smtClean="0"/>
              <a:t>: Market cannot adequately deliver public goods, which have the following characteristics:</a:t>
            </a:r>
          </a:p>
          <a:p>
            <a:r>
              <a:rPr lang="en-US" sz="2800" dirty="0"/>
              <a:t> </a:t>
            </a:r>
            <a:r>
              <a:rPr lang="en-US" sz="2800" dirty="0" smtClean="0"/>
              <a:t>   a. Non-exhaustive or Non-rivalry: A given quantity can be enjoyed by more people without reducing the benefits to the existing population.</a:t>
            </a:r>
          </a:p>
          <a:p>
            <a:endParaRPr lang="en-US" sz="2800" dirty="0"/>
          </a:p>
          <a:p>
            <a:r>
              <a:rPr lang="en-US" sz="2800" dirty="0" smtClean="0"/>
              <a:t>B. Non-excludability: Non-payers cannot be excluded. Benefits cannot only be limited to those who paid for the service. Examples of public goods include national defense, pollution control; street lighting, etc.</a:t>
            </a:r>
            <a:endParaRPr lang="en-US" sz="2800" dirty="0"/>
          </a:p>
        </p:txBody>
      </p:sp>
    </p:spTree>
    <p:extLst>
      <p:ext uri="{BB962C8B-B14F-4D97-AF65-F5344CB8AC3E}">
        <p14:creationId xmlns:p14="http://schemas.microsoft.com/office/powerpoint/2010/main" val="3577057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400" b="1" dirty="0" smtClean="0"/>
              <a:t>3. Pareto Optimality vs. Social Optimality</a:t>
            </a:r>
            <a:r>
              <a:rPr lang="en-US" sz="2400" dirty="0" smtClean="0"/>
              <a:t>: Individuals acting in their own best interest through the invisible hands of the market will produce a balance in society that will lead to the most efficient allocation of resources.</a:t>
            </a:r>
          </a:p>
          <a:p>
            <a:pPr marL="0" indent="0">
              <a:buNone/>
            </a:pPr>
            <a:r>
              <a:rPr lang="en-US" sz="2400" dirty="0" smtClean="0"/>
              <a:t>   However, government wants to achieve social optimality, which is a situation whereby resources are allocated efficiently in society  in a equitable manner (</a:t>
            </a:r>
            <a:r>
              <a:rPr lang="en-US" sz="2400" b="1" dirty="0" smtClean="0"/>
              <a:t>Social optimality</a:t>
            </a:r>
            <a:r>
              <a:rPr lang="en-US" sz="2400" dirty="0" smtClean="0"/>
              <a:t>)</a:t>
            </a:r>
          </a:p>
          <a:p>
            <a:pPr marL="0" indent="0">
              <a:buNone/>
            </a:pPr>
            <a:endParaRPr lang="en-US" sz="2400" dirty="0"/>
          </a:p>
          <a:p>
            <a:pPr marL="0" indent="0">
              <a:buNone/>
            </a:pPr>
            <a:r>
              <a:rPr lang="en-US" sz="2400" b="1" dirty="0" smtClean="0"/>
              <a:t>4. The economy may not be capable of functioning in a sufficiently stable manner </a:t>
            </a:r>
            <a:r>
              <a:rPr lang="en-US" sz="2400" dirty="0" smtClean="0"/>
              <a:t>(The need for fiscal and monetary policies)</a:t>
            </a:r>
          </a:p>
          <a:p>
            <a:pPr marL="0" indent="0">
              <a:buNone/>
            </a:pPr>
            <a:endParaRPr lang="en-US" sz="2400" b="1" dirty="0"/>
          </a:p>
        </p:txBody>
      </p:sp>
    </p:spTree>
    <p:extLst>
      <p:ext uri="{BB962C8B-B14F-4D97-AF65-F5344CB8AC3E}">
        <p14:creationId xmlns:p14="http://schemas.microsoft.com/office/powerpoint/2010/main" val="3081293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dirty="0"/>
          </a:p>
          <a:p>
            <a:pPr marL="0" indent="0">
              <a:buNone/>
            </a:pPr>
            <a:r>
              <a:rPr lang="en-US" sz="2400" b="1" dirty="0"/>
              <a:t>5. Externalities: </a:t>
            </a:r>
            <a:r>
              <a:rPr lang="en-US" sz="2400" dirty="0"/>
              <a:t>Effects of transactions between individuals that affect a third party.</a:t>
            </a:r>
          </a:p>
          <a:p>
            <a:pPr marL="0" indent="0">
              <a:buNone/>
            </a:pPr>
            <a:r>
              <a:rPr lang="en-US" dirty="0"/>
              <a:t> </a:t>
            </a:r>
            <a:r>
              <a:rPr lang="en-US" dirty="0" smtClean="0"/>
              <a:t>     </a:t>
            </a:r>
            <a:r>
              <a:rPr lang="en-US" sz="2400" dirty="0" smtClean="0"/>
              <a:t>a. Positive externalities: Vaccinations (protects you from the disease and prevents you from passing the disease to others)</a:t>
            </a:r>
          </a:p>
          <a:p>
            <a:pPr marL="0" indent="0">
              <a:buNone/>
            </a:pPr>
            <a:endParaRPr lang="en-US" sz="2400" dirty="0"/>
          </a:p>
          <a:p>
            <a:pPr marL="0" indent="0">
              <a:buNone/>
            </a:pPr>
            <a:r>
              <a:rPr lang="en-US" sz="2400" dirty="0" smtClean="0"/>
              <a:t>     b. Negative externalities: Exhaust fumes from cars</a:t>
            </a:r>
          </a:p>
          <a:p>
            <a:pPr marL="0" indent="0">
              <a:buNone/>
            </a:pPr>
            <a:r>
              <a:rPr lang="en-US" sz="2400" dirty="0" smtClean="0"/>
              <a:t>Governments want to encourage positive externalities through incentives, such as subsidies and discourage negative externalities high taxes and fines</a:t>
            </a:r>
            <a:endParaRPr lang="en-US" sz="2400" dirty="0"/>
          </a:p>
        </p:txBody>
      </p:sp>
    </p:spTree>
    <p:extLst>
      <p:ext uri="{BB962C8B-B14F-4D97-AF65-F5344CB8AC3E}">
        <p14:creationId xmlns:p14="http://schemas.microsoft.com/office/powerpoint/2010/main" val="1258373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b="1" dirty="0" smtClean="0"/>
              <a:t>Other types of goods</a:t>
            </a:r>
          </a:p>
          <a:p>
            <a:endParaRPr lang="en-US" sz="2400" b="1" dirty="0" smtClean="0"/>
          </a:p>
          <a:p>
            <a:r>
              <a:rPr lang="en-US" sz="2400" b="1" dirty="0" smtClean="0"/>
              <a:t>1. Toll goods: </a:t>
            </a:r>
            <a:r>
              <a:rPr lang="en-US" sz="2400" dirty="0" smtClean="0"/>
              <a:t>They are </a:t>
            </a:r>
            <a:r>
              <a:rPr lang="en-US" sz="2400" b="1" dirty="0" smtClean="0"/>
              <a:t>non-rival </a:t>
            </a:r>
            <a:r>
              <a:rPr lang="en-US" sz="2400" dirty="0" smtClean="0"/>
              <a:t>but can be </a:t>
            </a:r>
            <a:r>
              <a:rPr lang="en-US" sz="2400" b="1" dirty="0" smtClean="0"/>
              <a:t>excludable</a:t>
            </a:r>
            <a:r>
              <a:rPr lang="en-US" sz="2400" dirty="0" smtClean="0"/>
              <a:t> A person may consume them to its maximum benefit up till the </a:t>
            </a:r>
            <a:r>
              <a:rPr lang="en-US" sz="2400" b="1" dirty="0" smtClean="0"/>
              <a:t>point of congestion. </a:t>
            </a:r>
            <a:r>
              <a:rPr lang="en-US" sz="2400" dirty="0" smtClean="0"/>
              <a:t>After this point, the benefits start to decline.</a:t>
            </a:r>
          </a:p>
          <a:p>
            <a:endParaRPr lang="en-US" sz="2400" b="1" dirty="0"/>
          </a:p>
          <a:p>
            <a:r>
              <a:rPr lang="en-US" sz="2400" b="1" dirty="0" smtClean="0"/>
              <a:t>2. Common-Pool Goods: </a:t>
            </a:r>
            <a:r>
              <a:rPr lang="en-US" sz="2400" dirty="0" smtClean="0"/>
              <a:t>They are </a:t>
            </a:r>
            <a:r>
              <a:rPr lang="en-US" sz="2400" b="1" dirty="0" smtClean="0"/>
              <a:t>exhaustive if </a:t>
            </a:r>
            <a:r>
              <a:rPr lang="en-US" sz="2400" b="1" dirty="0"/>
              <a:t>e</a:t>
            </a:r>
            <a:r>
              <a:rPr lang="en-US" sz="2400" b="1" dirty="0" smtClean="0"/>
              <a:t>xclusion</a:t>
            </a:r>
            <a:r>
              <a:rPr lang="en-US" sz="2400" dirty="0" smtClean="0"/>
              <a:t> is not applied. They can be depleted if left in their natural state without some form of exclusion. E.g. oil and gas deposits, fisheries</a:t>
            </a:r>
            <a:r>
              <a:rPr lang="en-US" sz="2400" smtClean="0"/>
              <a:t>, etc.</a:t>
            </a:r>
            <a:endParaRPr lang="en-US" sz="2400" b="1" dirty="0"/>
          </a:p>
        </p:txBody>
      </p:sp>
    </p:spTree>
    <p:extLst>
      <p:ext uri="{BB962C8B-B14F-4D97-AF65-F5344CB8AC3E}">
        <p14:creationId xmlns:p14="http://schemas.microsoft.com/office/powerpoint/2010/main" val="14332926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TotalTime>
  <Words>686</Words>
  <Application>Microsoft Office PowerPoint</Application>
  <PresentationFormat>On-screen Show (4:3)</PresentationFormat>
  <Paragraphs>55</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Types of Economic Systems</vt:lpstr>
      <vt:lpstr>PowerPoint Presentation</vt:lpstr>
      <vt:lpstr>PowerPoint Presentation</vt:lpstr>
      <vt:lpstr>PowerPoint Presentation</vt:lpstr>
      <vt:lpstr>Mixed Economy</vt:lpstr>
      <vt:lpstr>Reasons for Government Involvement in the Economy</vt:lpstr>
      <vt:lpstr>PowerPoint Presentation</vt:lpstr>
      <vt:lpstr>PowerPoint Presentation</vt:lpstr>
      <vt:lpstr>PowerPoint Presentation</vt:lpstr>
      <vt:lpstr>Fiscal and Monetary Policies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 The Corporate Takeover Market</dc:title>
  <dc:creator>Amagoh Francis</dc:creator>
  <cp:lastModifiedBy>Amagoh Francis</cp:lastModifiedBy>
  <cp:revision>23</cp:revision>
  <dcterms:created xsi:type="dcterms:W3CDTF">2006-08-16T00:00:00Z</dcterms:created>
  <dcterms:modified xsi:type="dcterms:W3CDTF">2021-08-30T09:33:03Z</dcterms:modified>
</cp:coreProperties>
</file>