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4" r:id="rId7"/>
    <p:sldId id="265" r:id="rId8"/>
    <p:sldId id="266" r:id="rId9"/>
    <p:sldId id="272" r:id="rId10"/>
    <p:sldId id="267" r:id="rId11"/>
    <p:sldId id="268" r:id="rId12"/>
    <p:sldId id="273" r:id="rId13"/>
    <p:sldId id="274" r:id="rId14"/>
    <p:sldId id="282" r:id="rId15"/>
    <p:sldId id="283" r:id="rId16"/>
    <p:sldId id="275" r:id="rId17"/>
    <p:sldId id="276" r:id="rId18"/>
    <p:sldId id="277" r:id="rId19"/>
    <p:sldId id="278" r:id="rId20"/>
    <p:sldId id="279" r:id="rId21"/>
    <p:sldId id="280" r:id="rId22"/>
    <p:sldId id="28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608EFA-41A7-421C-94CF-1FF3C69B883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3303508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608EFA-41A7-421C-94CF-1FF3C69B883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2777290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608EFA-41A7-421C-94CF-1FF3C69B883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1894836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608EFA-41A7-421C-94CF-1FF3C69B883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1623333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608EFA-41A7-421C-94CF-1FF3C69B883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388653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608EFA-41A7-421C-94CF-1FF3C69B8839}"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1165816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608EFA-41A7-421C-94CF-1FF3C69B8839}"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1860592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608EFA-41A7-421C-94CF-1FF3C69B8839}"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237821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08EFA-41A7-421C-94CF-1FF3C69B8839}"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366591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608EFA-41A7-421C-94CF-1FF3C69B8839}"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3964054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608EFA-41A7-421C-94CF-1FF3C69B8839}"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71450C-9B46-4886-8886-D3415A0F330A}" type="slidenum">
              <a:rPr lang="en-US" smtClean="0"/>
              <a:t>‹#›</a:t>
            </a:fld>
            <a:endParaRPr lang="en-US"/>
          </a:p>
        </p:txBody>
      </p:sp>
    </p:spTree>
    <p:extLst>
      <p:ext uri="{BB962C8B-B14F-4D97-AF65-F5344CB8AC3E}">
        <p14:creationId xmlns:p14="http://schemas.microsoft.com/office/powerpoint/2010/main" val="3522338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08EFA-41A7-421C-94CF-1FF3C69B8839}" type="datetimeFigureOut">
              <a:rPr lang="en-US" smtClean="0"/>
              <a:t>1/12/2023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1450C-9B46-4886-8886-D3415A0F330A}" type="slidenum">
              <a:rPr lang="en-US" smtClean="0"/>
              <a:t>‹#›</a:t>
            </a:fld>
            <a:endParaRPr lang="en-US"/>
          </a:p>
        </p:txBody>
      </p:sp>
    </p:spTree>
    <p:extLst>
      <p:ext uri="{BB962C8B-B14F-4D97-AF65-F5344CB8AC3E}">
        <p14:creationId xmlns:p14="http://schemas.microsoft.com/office/powerpoint/2010/main" val="133090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and Political philosophy: Greece</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845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An Overview of Republic </a:t>
            </a:r>
            <a:endParaRPr lang="ru-RU" altLang="en-US"/>
          </a:p>
        </p:txBody>
      </p:sp>
      <p:sp>
        <p:nvSpPr>
          <p:cNvPr id="21507" name="Rectangle 3"/>
          <p:cNvSpPr>
            <a:spLocks noGrp="1" noChangeArrowheads="1"/>
          </p:cNvSpPr>
          <p:nvPr>
            <p:ph type="body" idx="1"/>
          </p:nvPr>
        </p:nvSpPr>
        <p:spPr/>
        <p:txBody>
          <a:bodyPr/>
          <a:lstStyle/>
          <a:p>
            <a:pPr>
              <a:lnSpc>
                <a:spcPct val="90000"/>
              </a:lnSpc>
            </a:pPr>
            <a:r>
              <a:rPr lang="en-US" altLang="en-US" sz="2400" dirty="0"/>
              <a:t>The rulers control education and socialization through legislation and enforcement</a:t>
            </a:r>
          </a:p>
          <a:p>
            <a:pPr>
              <a:lnSpc>
                <a:spcPct val="90000"/>
              </a:lnSpc>
            </a:pPr>
            <a:r>
              <a:rPr lang="en-US" altLang="en-US" sz="2400" dirty="0"/>
              <a:t>Self–Interested: hence they make laws and adopt conventions that are in their own best interests, not those of their weaker subjects</a:t>
            </a:r>
          </a:p>
          <a:p>
            <a:pPr>
              <a:lnSpc>
                <a:spcPct val="90000"/>
              </a:lnSpc>
            </a:pPr>
            <a:r>
              <a:rPr lang="en-US" altLang="en-US" sz="2400" dirty="0"/>
              <a:t>Conventions determine  their subjects’ conceptions of justice, and other virtues</a:t>
            </a:r>
          </a:p>
          <a:p>
            <a:pPr>
              <a:lnSpc>
                <a:spcPct val="90000"/>
              </a:lnSpc>
            </a:pPr>
            <a:r>
              <a:rPr lang="en-US" altLang="en-US" sz="2400" b="1" dirty="0"/>
              <a:t>By being trained to follow or obey them, therefore, subjects are unwittingly adopting an ideology, a code of values and behavior that serves not their own but their ruler’s interests</a:t>
            </a:r>
          </a:p>
          <a:p>
            <a:pPr>
              <a:lnSpc>
                <a:spcPct val="90000"/>
              </a:lnSpc>
            </a:pPr>
            <a:r>
              <a:rPr lang="en-US" altLang="en-US" sz="2400" dirty="0"/>
              <a:t>“The interest of the stronger”</a:t>
            </a:r>
            <a:endParaRPr lang="ru-RU" altLang="en-US" sz="2400" dirty="0"/>
          </a:p>
        </p:txBody>
      </p:sp>
    </p:spTree>
    <p:extLst>
      <p:ext uri="{BB962C8B-B14F-4D97-AF65-F5344CB8AC3E}">
        <p14:creationId xmlns:p14="http://schemas.microsoft.com/office/powerpoint/2010/main" val="2392542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An Overview of Republic</a:t>
            </a:r>
            <a:endParaRPr lang="ru-RU" altLang="en-US"/>
          </a:p>
        </p:txBody>
      </p:sp>
      <p:sp>
        <p:nvSpPr>
          <p:cNvPr id="22531" name="Rectangle 3"/>
          <p:cNvSpPr>
            <a:spLocks noGrp="1" noChangeArrowheads="1"/>
          </p:cNvSpPr>
          <p:nvPr>
            <p:ph type="body" idx="1"/>
          </p:nvPr>
        </p:nvSpPr>
        <p:spPr/>
        <p:txBody>
          <a:bodyPr/>
          <a:lstStyle/>
          <a:p>
            <a:r>
              <a:rPr lang="en-US" altLang="en-US"/>
              <a:t>The concept of the philosopher-king, who unites political power and authority with philosophical knowledge (based on mathematics and dialectic) of the transcendent, unchanging Form of the Good </a:t>
            </a:r>
          </a:p>
          <a:p>
            <a:r>
              <a:rPr lang="en-US" altLang="en-US"/>
              <a:t>The philosopher-king is to construct a political system – including primarily a system of socialization and education - that will distribute the benefits of this specialized knowledge among the citizens at large</a:t>
            </a:r>
            <a:endParaRPr lang="ru-RU" altLang="en-US"/>
          </a:p>
        </p:txBody>
      </p:sp>
    </p:spTree>
    <p:extLst>
      <p:ext uri="{BB962C8B-B14F-4D97-AF65-F5344CB8AC3E}">
        <p14:creationId xmlns:p14="http://schemas.microsoft.com/office/powerpoint/2010/main" val="663891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dirty="0" smtClean="0"/>
              <a:t>Philosopher-king</a:t>
            </a:r>
            <a:endParaRPr lang="ru-RU" altLang="en-US" dirty="0"/>
          </a:p>
        </p:txBody>
      </p:sp>
      <p:sp>
        <p:nvSpPr>
          <p:cNvPr id="11267" name="Rectangle 3"/>
          <p:cNvSpPr>
            <a:spLocks noGrp="1" noChangeArrowheads="1"/>
          </p:cNvSpPr>
          <p:nvPr>
            <p:ph type="body" idx="1"/>
          </p:nvPr>
        </p:nvSpPr>
        <p:spPr/>
        <p:txBody>
          <a:bodyPr/>
          <a:lstStyle/>
          <a:p>
            <a:r>
              <a:rPr lang="en-US" altLang="en-US" dirty="0"/>
              <a:t>Philosopher-kings often find it necessary or useful to lie to the guardians and producers</a:t>
            </a:r>
          </a:p>
          <a:p>
            <a:endParaRPr lang="en-US" altLang="en-US" dirty="0"/>
          </a:p>
          <a:p>
            <a:r>
              <a:rPr lang="en-US" altLang="en-US" dirty="0">
                <a:solidFill>
                  <a:srgbClr val="990000"/>
                </a:solidFill>
              </a:rPr>
              <a:t>Myth of the Metals</a:t>
            </a:r>
            <a:r>
              <a:rPr lang="en-US" altLang="en-US" dirty="0"/>
              <a:t>: ‘one of the lies that sometimes necessary</a:t>
            </a:r>
            <a:r>
              <a:rPr lang="en-US" altLang="en-US" dirty="0" smtClean="0"/>
              <a:t>’</a:t>
            </a:r>
            <a:endParaRPr lang="ru-RU" altLang="en-US" dirty="0"/>
          </a:p>
          <a:p>
            <a:r>
              <a:rPr lang="en-US" altLang="en-US" dirty="0" smtClean="0"/>
              <a:t>Among the regimes preferences – monarchy, aristocracy and </a:t>
            </a:r>
            <a:r>
              <a:rPr lang="en-US" altLang="en-US" dirty="0" err="1" smtClean="0"/>
              <a:t>timocracy</a:t>
            </a:r>
            <a:r>
              <a:rPr lang="en-US" altLang="en-US" dirty="0" smtClean="0"/>
              <a:t> (?)   </a:t>
            </a:r>
            <a:endParaRPr lang="ru-RU" altLang="en-US" dirty="0"/>
          </a:p>
        </p:txBody>
      </p:sp>
    </p:spTree>
    <p:extLst>
      <p:ext uri="{BB962C8B-B14F-4D97-AF65-F5344CB8AC3E}">
        <p14:creationId xmlns:p14="http://schemas.microsoft.com/office/powerpoint/2010/main" val="2065007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Plato</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Plato: </a:t>
            </a:r>
          </a:p>
          <a:p>
            <a:pPr>
              <a:buFontTx/>
              <a:buChar char="-"/>
            </a:pPr>
            <a:r>
              <a:rPr lang="en-US" dirty="0" smtClean="0"/>
              <a:t>Monarchy</a:t>
            </a:r>
          </a:p>
          <a:p>
            <a:pPr>
              <a:buFontTx/>
              <a:buChar char="-"/>
            </a:pPr>
            <a:r>
              <a:rPr lang="en-US" dirty="0" smtClean="0"/>
              <a:t>Aristocracy</a:t>
            </a:r>
          </a:p>
          <a:p>
            <a:pPr>
              <a:buFontTx/>
              <a:buChar char="-"/>
            </a:pPr>
            <a:r>
              <a:rPr lang="en-US" dirty="0" err="1" smtClean="0"/>
              <a:t>Timocracy</a:t>
            </a:r>
            <a:r>
              <a:rPr lang="en-US" dirty="0" smtClean="0"/>
              <a:t>*** (private property? Property-free fraternity?) </a:t>
            </a:r>
          </a:p>
          <a:p>
            <a:pPr>
              <a:buFontTx/>
              <a:buChar char="-"/>
            </a:pPr>
            <a:r>
              <a:rPr lang="en-US" dirty="0" smtClean="0"/>
              <a:t>Democracy: can the “majority” (Plato: “crowd”) see the Good? Is that the influence from Socrates? His death?</a:t>
            </a:r>
          </a:p>
          <a:p>
            <a:pPr>
              <a:buFontTx/>
              <a:buChar char="-"/>
            </a:pPr>
            <a:r>
              <a:rPr lang="en-US" dirty="0" smtClean="0"/>
              <a:t>Who and what are those majority? Can they bear and use freedoms in a proper way?</a:t>
            </a:r>
          </a:p>
          <a:p>
            <a:pPr>
              <a:buFontTx/>
              <a:buChar char="-"/>
            </a:pPr>
            <a:r>
              <a:rPr lang="en-US" dirty="0" smtClean="0"/>
              <a:t>Who would then become a tyrant? Can a tyrant become a ruler (king)? Is there a chance to start the cycle again? </a:t>
            </a:r>
          </a:p>
          <a:p>
            <a:pPr>
              <a:buFontTx/>
              <a:buChar char="-"/>
            </a:pPr>
            <a:r>
              <a:rPr lang="en-US" dirty="0" smtClean="0"/>
              <a:t>Dialectics and Greek philosophy</a:t>
            </a:r>
          </a:p>
          <a:p>
            <a:pPr>
              <a:buFontTx/>
              <a:buChar char="-"/>
            </a:pPr>
            <a:endParaRPr lang="en-US" dirty="0"/>
          </a:p>
        </p:txBody>
      </p:sp>
    </p:spTree>
    <p:extLst>
      <p:ext uri="{BB962C8B-B14F-4D97-AF65-F5344CB8AC3E}">
        <p14:creationId xmlns:p14="http://schemas.microsoft.com/office/powerpoint/2010/main" val="3077791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Plato (429-347/8 BCE)</a:t>
            </a:r>
            <a:endParaRPr lang="ru-RU" altLang="en-US"/>
          </a:p>
        </p:txBody>
      </p:sp>
      <p:sp>
        <p:nvSpPr>
          <p:cNvPr id="23555" name="Rectangle 3"/>
          <p:cNvSpPr>
            <a:spLocks noGrp="1" noChangeArrowheads="1"/>
          </p:cNvSpPr>
          <p:nvPr>
            <p:ph type="body" idx="1"/>
          </p:nvPr>
        </p:nvSpPr>
        <p:spPr/>
        <p:txBody>
          <a:bodyPr/>
          <a:lstStyle/>
          <a:p>
            <a:r>
              <a:rPr lang="en-US" altLang="en-US"/>
              <a:t>Plato’s dialogues make fundamental contributions to almost every area of philosophy from ethics, politics, and aesthetics to metaphysics, epistemology, cosmology, the philosophy of science, the philosophy of language, and the philosophy of mind.</a:t>
            </a:r>
          </a:p>
          <a:p>
            <a:r>
              <a:rPr lang="en-US" altLang="en-US"/>
              <a:t>He founded and directed the Academy  (385 BC)- research center ( Philosophy, politics and mathematics) </a:t>
            </a:r>
          </a:p>
          <a:p>
            <a:endParaRPr lang="ru-RU" altLang="en-US"/>
          </a:p>
        </p:txBody>
      </p:sp>
    </p:spTree>
    <p:extLst>
      <p:ext uri="{BB962C8B-B14F-4D97-AF65-F5344CB8AC3E}">
        <p14:creationId xmlns:p14="http://schemas.microsoft.com/office/powerpoint/2010/main" val="2188617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Plato: Key Texts</a:t>
            </a:r>
            <a:endParaRPr lang="ru-RU" altLang="en-US"/>
          </a:p>
        </p:txBody>
      </p:sp>
      <p:sp>
        <p:nvSpPr>
          <p:cNvPr id="24579" name="Rectangle 3"/>
          <p:cNvSpPr>
            <a:spLocks noGrp="1" noChangeArrowheads="1"/>
          </p:cNvSpPr>
          <p:nvPr>
            <p:ph type="body" idx="1"/>
          </p:nvPr>
        </p:nvSpPr>
        <p:spPr/>
        <p:txBody>
          <a:bodyPr/>
          <a:lstStyle/>
          <a:p>
            <a:r>
              <a:rPr lang="en-US" altLang="en-US" dirty="0"/>
              <a:t>Early: Apology, Crito, Euthyphro, Laches</a:t>
            </a:r>
          </a:p>
          <a:p>
            <a:r>
              <a:rPr lang="en-US" altLang="en-US" dirty="0"/>
              <a:t>Transitional: </a:t>
            </a:r>
            <a:r>
              <a:rPr lang="en-US" altLang="en-US" u="sng" dirty="0"/>
              <a:t>Gorgias</a:t>
            </a:r>
            <a:r>
              <a:rPr lang="en-US" altLang="en-US" dirty="0"/>
              <a:t>, </a:t>
            </a:r>
            <a:r>
              <a:rPr lang="en-US" altLang="en-US" dirty="0" err="1"/>
              <a:t>Meno</a:t>
            </a:r>
            <a:r>
              <a:rPr lang="en-US" altLang="en-US" dirty="0"/>
              <a:t> (paradox that we cannot learn anything), Protagoras</a:t>
            </a:r>
          </a:p>
          <a:p>
            <a:r>
              <a:rPr lang="en-US" altLang="en-US" dirty="0"/>
              <a:t>Middle: </a:t>
            </a:r>
            <a:r>
              <a:rPr lang="en-US" altLang="en-US" dirty="0" err="1"/>
              <a:t>Phaedo</a:t>
            </a:r>
            <a:r>
              <a:rPr lang="en-US" altLang="en-US" dirty="0"/>
              <a:t>, Symposium, </a:t>
            </a:r>
            <a:r>
              <a:rPr lang="en-US" altLang="en-US" u="sng" dirty="0"/>
              <a:t>Republic</a:t>
            </a:r>
            <a:r>
              <a:rPr lang="en-US" altLang="en-US" dirty="0"/>
              <a:t>, Phaedrus, Parmenides, Theaetetus</a:t>
            </a:r>
          </a:p>
          <a:p>
            <a:r>
              <a:rPr lang="en-US" altLang="en-US" dirty="0"/>
              <a:t>Late: </a:t>
            </a:r>
            <a:r>
              <a:rPr lang="en-US" altLang="en-US" dirty="0" err="1"/>
              <a:t>Timaeus</a:t>
            </a:r>
            <a:r>
              <a:rPr lang="en-US" altLang="en-US" dirty="0"/>
              <a:t> (cosmology; myth of Atlantis), Sophist, </a:t>
            </a:r>
            <a:r>
              <a:rPr lang="en-US" altLang="en-US" dirty="0" err="1"/>
              <a:t>Philebus</a:t>
            </a:r>
            <a:r>
              <a:rPr lang="en-US" altLang="en-US" dirty="0"/>
              <a:t>, Laws, Seven Letters</a:t>
            </a:r>
            <a:endParaRPr lang="ru-RU" altLang="en-US" dirty="0"/>
          </a:p>
        </p:txBody>
      </p:sp>
    </p:spTree>
    <p:extLst>
      <p:ext uri="{BB962C8B-B14F-4D97-AF65-F5344CB8AC3E}">
        <p14:creationId xmlns:p14="http://schemas.microsoft.com/office/powerpoint/2010/main" val="3262503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a:t>
            </a:r>
            <a:endParaRPr lang="en-US" dirty="0"/>
          </a:p>
        </p:txBody>
      </p:sp>
      <p:sp>
        <p:nvSpPr>
          <p:cNvPr id="3" name="Content Placeholder 2"/>
          <p:cNvSpPr>
            <a:spLocks noGrp="1"/>
          </p:cNvSpPr>
          <p:nvPr>
            <p:ph idx="1"/>
          </p:nvPr>
        </p:nvSpPr>
        <p:spPr/>
        <p:txBody>
          <a:bodyPr/>
          <a:lstStyle/>
          <a:p>
            <a:r>
              <a:rPr lang="en-US" dirty="0" smtClean="0"/>
              <a:t>3 concepts:</a:t>
            </a:r>
          </a:p>
          <a:p>
            <a:pPr marL="0" indent="0">
              <a:buNone/>
            </a:pPr>
            <a:r>
              <a:rPr lang="en-US" dirty="0" smtClean="0"/>
              <a:t>- Justice</a:t>
            </a:r>
          </a:p>
          <a:p>
            <a:pPr>
              <a:buFontTx/>
              <a:buChar char="-"/>
            </a:pPr>
            <a:r>
              <a:rPr lang="en-US" dirty="0" smtClean="0"/>
              <a:t>Appearance of a state</a:t>
            </a:r>
          </a:p>
          <a:p>
            <a:pPr>
              <a:buFontTx/>
              <a:buChar char="-"/>
            </a:pPr>
            <a:r>
              <a:rPr lang="en-US" dirty="0" smtClean="0"/>
              <a:t>Nature of slavery</a:t>
            </a:r>
            <a:endParaRPr lang="en-US" dirty="0"/>
          </a:p>
        </p:txBody>
      </p:sp>
    </p:spTree>
    <p:extLst>
      <p:ext uri="{BB962C8B-B14F-4D97-AF65-F5344CB8AC3E}">
        <p14:creationId xmlns:p14="http://schemas.microsoft.com/office/powerpoint/2010/main" val="2724084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Aristotle</a:t>
            </a:r>
          </a:p>
        </p:txBody>
      </p:sp>
      <p:sp>
        <p:nvSpPr>
          <p:cNvPr id="3" name="Content Placeholder 2"/>
          <p:cNvSpPr>
            <a:spLocks noGrp="1"/>
          </p:cNvSpPr>
          <p:nvPr>
            <p:ph idx="1"/>
          </p:nvPr>
        </p:nvSpPr>
        <p:spPr/>
        <p:txBody>
          <a:bodyPr>
            <a:normAutofit fontScale="92500"/>
          </a:bodyPr>
          <a:lstStyle/>
          <a:p>
            <a:r>
              <a:rPr lang="en-US" dirty="0" smtClean="0"/>
              <a:t>Justice:</a:t>
            </a:r>
          </a:p>
          <a:p>
            <a:pPr>
              <a:buFontTx/>
              <a:buChar char="-"/>
            </a:pPr>
            <a:r>
              <a:rPr lang="en-US" dirty="0" smtClean="0"/>
              <a:t>“Highest trained virtue”; </a:t>
            </a:r>
          </a:p>
          <a:p>
            <a:pPr>
              <a:buFontTx/>
              <a:buChar char="-"/>
            </a:pPr>
            <a:r>
              <a:rPr lang="en-US" dirty="0" smtClean="0"/>
              <a:t>Virtue that can be obtained;</a:t>
            </a:r>
          </a:p>
          <a:p>
            <a:pPr>
              <a:buFontTx/>
              <a:buChar char="-"/>
            </a:pPr>
            <a:r>
              <a:rPr lang="en-US" dirty="0" smtClean="0"/>
              <a:t>It is the highest virtue towards another person, society, state.</a:t>
            </a:r>
          </a:p>
          <a:p>
            <a:pPr>
              <a:buFontTx/>
              <a:buChar char="-"/>
            </a:pPr>
            <a:r>
              <a:rPr lang="en-US" dirty="0" smtClean="0"/>
              <a:t>Polis with limited citizenship limits egoism by doing Good to others;</a:t>
            </a:r>
          </a:p>
          <a:p>
            <a:pPr>
              <a:buFontTx/>
              <a:buChar char="-"/>
            </a:pPr>
            <a:r>
              <a:rPr lang="en-US" dirty="0" smtClean="0"/>
              <a:t> How much can you do to </a:t>
            </a:r>
            <a:r>
              <a:rPr lang="en-US" dirty="0" smtClean="0"/>
              <a:t>yourself</a:t>
            </a:r>
            <a:r>
              <a:rPr lang="en-US" dirty="0" smtClean="0"/>
              <a:t>?</a:t>
            </a:r>
            <a:r>
              <a:rPr lang="en-US" altLang="en-US" dirty="0">
                <a:cs typeface="Arial" panose="020B0604020202020204" pitchFamily="34" charset="0"/>
                <a:sym typeface="Wingdings" panose="05000000000000000000" pitchFamily="2" charset="2"/>
              </a:rPr>
              <a:t> </a:t>
            </a:r>
            <a:r>
              <a:rPr lang="en-US" altLang="en-US" dirty="0" smtClean="0">
                <a:cs typeface="Arial" panose="020B0604020202020204" pitchFamily="34" charset="0"/>
                <a:sym typeface="Wingdings" panose="05000000000000000000" pitchFamily="2" charset="2"/>
              </a:rPr>
              <a:t>(think of “</a:t>
            </a:r>
            <a:r>
              <a:rPr lang="en-US" altLang="en-US" dirty="0" err="1" smtClean="0">
                <a:cs typeface="Arial" panose="020B0604020202020204" pitchFamily="34" charset="0"/>
                <a:sym typeface="Wingdings" panose="05000000000000000000" pitchFamily="2" charset="2"/>
              </a:rPr>
              <a:t>Ubris</a:t>
            </a:r>
            <a:r>
              <a:rPr lang="en-US" altLang="en-US" dirty="0" smtClean="0">
                <a:cs typeface="Arial" panose="020B0604020202020204" pitchFamily="34" charset="0"/>
                <a:sym typeface="Wingdings" panose="05000000000000000000" pitchFamily="2" charset="2"/>
              </a:rPr>
              <a:t>” </a:t>
            </a:r>
            <a:r>
              <a:rPr lang="en-US" altLang="en-US" dirty="0">
                <a:cs typeface="Arial" panose="020B0604020202020204" pitchFamily="34" charset="0"/>
                <a:sym typeface="Wingdings" panose="05000000000000000000" pitchFamily="2" charset="2"/>
              </a:rPr>
              <a:t>- </a:t>
            </a:r>
            <a:r>
              <a:rPr lang="en-US" altLang="en-US" dirty="0" smtClean="0">
                <a:cs typeface="Arial" panose="020B0604020202020204" pitchFamily="34" charset="0"/>
                <a:sym typeface="Wingdings" panose="05000000000000000000" pitchFamily="2" charset="2"/>
              </a:rPr>
              <a:t>the </a:t>
            </a:r>
            <a:r>
              <a:rPr lang="en-US" altLang="en-US" dirty="0">
                <a:cs typeface="Arial" panose="020B0604020202020204" pitchFamily="34" charset="0"/>
                <a:sym typeface="Wingdings" panose="05000000000000000000" pitchFamily="2" charset="2"/>
              </a:rPr>
              <a:t>lack of </a:t>
            </a:r>
            <a:r>
              <a:rPr lang="en-US" altLang="en-US" dirty="0" smtClean="0">
                <a:cs typeface="Arial" panose="020B0604020202020204" pitchFamily="34" charset="0"/>
                <a:sym typeface="Wingdings" panose="05000000000000000000" pitchFamily="2" charset="2"/>
              </a:rPr>
              <a:t>measure*).</a:t>
            </a:r>
            <a:endParaRPr lang="en-US" dirty="0" smtClean="0"/>
          </a:p>
          <a:p>
            <a:pPr marL="514350" indent="-514350">
              <a:buAutoNum type="arabicPeriod"/>
            </a:pPr>
            <a:r>
              <a:rPr lang="en-US" dirty="0" smtClean="0"/>
              <a:t>Equal to equal (criminal</a:t>
            </a:r>
            <a:r>
              <a:rPr lang="en-US" dirty="0" smtClean="0"/>
              <a:t>);</a:t>
            </a:r>
            <a:endParaRPr lang="en-US" dirty="0" smtClean="0"/>
          </a:p>
          <a:p>
            <a:pPr marL="514350" indent="-514350">
              <a:buAutoNum type="arabicPeriod"/>
            </a:pPr>
            <a:r>
              <a:rPr lang="en-US" dirty="0" smtClean="0"/>
              <a:t>Distributive justice: political area (Good </a:t>
            </a:r>
            <a:r>
              <a:rPr lang="en-US" dirty="0"/>
              <a:t>i</a:t>
            </a:r>
            <a:r>
              <a:rPr lang="en-US" dirty="0" smtClean="0"/>
              <a:t>s distributed proportionally</a:t>
            </a:r>
            <a:r>
              <a:rPr lang="en-US" dirty="0" smtClean="0"/>
              <a:t>).</a:t>
            </a:r>
            <a:endParaRPr lang="en-US" dirty="0" smtClean="0"/>
          </a:p>
          <a:p>
            <a:pPr marL="514350" indent="-514350">
              <a:buAutoNum type="arabicPeriod"/>
            </a:pPr>
            <a:endParaRPr lang="en-US" dirty="0" smtClean="0"/>
          </a:p>
          <a:p>
            <a:pPr>
              <a:buFontTx/>
              <a:buChar char="-"/>
            </a:pPr>
            <a:endParaRPr lang="en-US" dirty="0"/>
          </a:p>
        </p:txBody>
      </p:sp>
    </p:spTree>
    <p:extLst>
      <p:ext uri="{BB962C8B-B14F-4D97-AF65-F5344CB8AC3E}">
        <p14:creationId xmlns:p14="http://schemas.microsoft.com/office/powerpoint/2010/main" val="1422401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Politics: “Polity”</a:t>
            </a:r>
            <a:endParaRPr lang="en-US" dirty="0"/>
          </a:p>
        </p:txBody>
      </p:sp>
      <p:sp>
        <p:nvSpPr>
          <p:cNvPr id="3" name="Content Placeholder 2"/>
          <p:cNvSpPr>
            <a:spLocks noGrp="1"/>
          </p:cNvSpPr>
          <p:nvPr>
            <p:ph idx="1"/>
          </p:nvPr>
        </p:nvSpPr>
        <p:spPr/>
        <p:txBody>
          <a:bodyPr>
            <a:normAutofit/>
          </a:bodyPr>
          <a:lstStyle/>
          <a:p>
            <a:r>
              <a:rPr lang="en-US" dirty="0" smtClean="0"/>
              <a:t>In practice he thought of a limited democracy;</a:t>
            </a:r>
          </a:p>
          <a:p>
            <a:r>
              <a:rPr lang="en-US" dirty="0" smtClean="0"/>
              <a:t>“A man is a political animal”</a:t>
            </a:r>
          </a:p>
          <a:p>
            <a:r>
              <a:rPr lang="en-US" dirty="0" smtClean="0"/>
              <a:t>Natural desire /need to communicate;</a:t>
            </a:r>
          </a:p>
          <a:p>
            <a:r>
              <a:rPr lang="en-US" dirty="0" smtClean="0"/>
              <a:t>Without communication a man becomes either a God, or an animal</a:t>
            </a:r>
          </a:p>
          <a:p>
            <a:r>
              <a:rPr lang="en-US" dirty="0" smtClean="0"/>
              <a:t>A man starts </a:t>
            </a:r>
            <a:r>
              <a:rPr lang="en-US" u="sng" dirty="0" smtClean="0"/>
              <a:t>his (**)</a:t>
            </a:r>
            <a:r>
              <a:rPr lang="en-US" dirty="0" smtClean="0"/>
              <a:t> socialization within the family;</a:t>
            </a:r>
          </a:p>
          <a:p>
            <a:r>
              <a:rPr lang="en-US" dirty="0"/>
              <a:t>S</a:t>
            </a:r>
            <a:r>
              <a:rPr lang="en-US" dirty="0" smtClean="0"/>
              <a:t>ecurity communication (friendship, connections, etc.)</a:t>
            </a:r>
          </a:p>
          <a:p>
            <a:r>
              <a:rPr lang="en-US" dirty="0" smtClean="0"/>
              <a:t>Political communication (Polis). Polis as a unity, while a man is its part.</a:t>
            </a:r>
          </a:p>
          <a:p>
            <a:r>
              <a:rPr lang="en-US" dirty="0" smtClean="0"/>
              <a:t>Polis comes first, and each person is valuable, but within the Polis.</a:t>
            </a:r>
          </a:p>
          <a:p>
            <a:endParaRPr lang="en-US" dirty="0" smtClean="0"/>
          </a:p>
          <a:p>
            <a:endParaRPr lang="en-US" dirty="0"/>
          </a:p>
        </p:txBody>
      </p:sp>
    </p:spTree>
    <p:extLst>
      <p:ext uri="{BB962C8B-B14F-4D97-AF65-F5344CB8AC3E}">
        <p14:creationId xmlns:p14="http://schemas.microsoft.com/office/powerpoint/2010/main" val="296208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Slavery issue</a:t>
            </a:r>
            <a:endParaRPr lang="en-US" dirty="0"/>
          </a:p>
        </p:txBody>
      </p:sp>
      <p:sp>
        <p:nvSpPr>
          <p:cNvPr id="3" name="Content Placeholder 2"/>
          <p:cNvSpPr>
            <a:spLocks noGrp="1"/>
          </p:cNvSpPr>
          <p:nvPr>
            <p:ph idx="1"/>
          </p:nvPr>
        </p:nvSpPr>
        <p:spPr/>
        <p:txBody>
          <a:bodyPr/>
          <a:lstStyle/>
          <a:p>
            <a:r>
              <a:rPr lang="en-US" dirty="0" smtClean="0"/>
              <a:t>Barbarians;</a:t>
            </a:r>
          </a:p>
          <a:p>
            <a:r>
              <a:rPr lang="en-US" dirty="0" smtClean="0"/>
              <a:t>Slaves by </a:t>
            </a:r>
            <a:r>
              <a:rPr lang="en-US" dirty="0" smtClean="0"/>
              <a:t>nature *;</a:t>
            </a:r>
            <a:endParaRPr lang="en-US" dirty="0" smtClean="0"/>
          </a:p>
          <a:p>
            <a:r>
              <a:rPr lang="en-US" dirty="0" smtClean="0"/>
              <a:t>A slave is a property, thus, cannot exist without a master, like a master (man) cannot exist without a state (Polis);</a:t>
            </a:r>
          </a:p>
          <a:p>
            <a:r>
              <a:rPr lang="en-US" dirty="0" smtClean="0"/>
              <a:t>Function: to serve.</a:t>
            </a:r>
          </a:p>
          <a:p>
            <a:endParaRPr lang="en-US" dirty="0" smtClean="0"/>
          </a:p>
          <a:p>
            <a:endParaRPr lang="en-US" dirty="0" smtClean="0"/>
          </a:p>
        </p:txBody>
      </p:sp>
    </p:spTree>
    <p:extLst>
      <p:ext uri="{BB962C8B-B14F-4D97-AF65-F5344CB8AC3E}">
        <p14:creationId xmlns:p14="http://schemas.microsoft.com/office/powerpoint/2010/main" val="3647431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Pholosophy</a:t>
            </a:r>
            <a:endParaRPr lang="en-US" dirty="0"/>
          </a:p>
        </p:txBody>
      </p:sp>
      <p:sp>
        <p:nvSpPr>
          <p:cNvPr id="3" name="Content Placeholder 2"/>
          <p:cNvSpPr>
            <a:spLocks noGrp="1"/>
          </p:cNvSpPr>
          <p:nvPr>
            <p:ph idx="1"/>
          </p:nvPr>
        </p:nvSpPr>
        <p:spPr/>
        <p:txBody>
          <a:bodyPr>
            <a:normAutofit lnSpcReduction="10000"/>
          </a:bodyPr>
          <a:lstStyle/>
          <a:p>
            <a:r>
              <a:rPr lang="en-US" altLang="en-US" dirty="0"/>
              <a:t>Logics </a:t>
            </a:r>
          </a:p>
          <a:p>
            <a:r>
              <a:rPr lang="en-US" altLang="en-US" dirty="0"/>
              <a:t>Ethics</a:t>
            </a:r>
          </a:p>
          <a:p>
            <a:r>
              <a:rPr lang="en-US" altLang="en-US" dirty="0"/>
              <a:t>Philosophical anthropology</a:t>
            </a:r>
          </a:p>
          <a:p>
            <a:r>
              <a:rPr lang="en-US" altLang="en-US" dirty="0"/>
              <a:t>Aesthetics</a:t>
            </a:r>
          </a:p>
          <a:p>
            <a:r>
              <a:rPr lang="en-US" altLang="en-US" dirty="0"/>
              <a:t>Social philosophy</a:t>
            </a:r>
          </a:p>
          <a:p>
            <a:r>
              <a:rPr lang="en-US" altLang="en-US" dirty="0"/>
              <a:t>Political philosophy</a:t>
            </a:r>
          </a:p>
          <a:p>
            <a:r>
              <a:rPr lang="en-US" altLang="en-US" dirty="0"/>
              <a:t>Philosophy of religion</a:t>
            </a:r>
          </a:p>
          <a:p>
            <a:r>
              <a:rPr lang="en-US" altLang="en-US" dirty="0"/>
              <a:t>Philosophy of law</a:t>
            </a:r>
          </a:p>
          <a:p>
            <a:r>
              <a:rPr lang="en-US" altLang="en-US" dirty="0"/>
              <a:t>Philosophy of language</a:t>
            </a:r>
          </a:p>
          <a:p>
            <a:endParaRPr lang="en-US" dirty="0"/>
          </a:p>
        </p:txBody>
      </p:sp>
    </p:spTree>
    <p:extLst>
      <p:ext uri="{BB962C8B-B14F-4D97-AF65-F5344CB8AC3E}">
        <p14:creationId xmlns:p14="http://schemas.microsoft.com/office/powerpoint/2010/main" val="2579322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b="1" dirty="0" smtClean="0">
                <a:solidFill>
                  <a:srgbClr val="FF3300"/>
                </a:solidFill>
                <a:effectLst>
                  <a:outerShdw blurRad="38100" dist="38100" dir="2700000" algn="tl">
                    <a:srgbClr val="000000"/>
                  </a:outerShdw>
                </a:effectLst>
              </a:rPr>
              <a:t>Aristotle</a:t>
            </a:r>
            <a:endParaRPr lang="en-US" altLang="en-US" b="1" dirty="0">
              <a:solidFill>
                <a:srgbClr val="FF3300"/>
              </a:solidFill>
              <a:effectLst>
                <a:outerShdw blurRad="38100" dist="38100" dir="2700000" algn="tl">
                  <a:srgbClr val="000000"/>
                </a:outerShdw>
              </a:effectLst>
            </a:endParaRPr>
          </a:p>
        </p:txBody>
      </p:sp>
      <p:sp>
        <p:nvSpPr>
          <p:cNvPr id="24579" name="Rectangle 3"/>
          <p:cNvSpPr>
            <a:spLocks noGrp="1" noChangeArrowheads="1"/>
          </p:cNvSpPr>
          <p:nvPr>
            <p:ph type="body" idx="1"/>
          </p:nvPr>
        </p:nvSpPr>
        <p:spPr>
          <a:xfrm>
            <a:off x="1981200" y="1600200"/>
            <a:ext cx="8229600" cy="5181600"/>
          </a:xfrm>
        </p:spPr>
        <p:txBody>
          <a:bodyPr/>
          <a:lstStyle/>
          <a:p>
            <a:pPr algn="ctr">
              <a:buFontTx/>
              <a:buNone/>
            </a:pPr>
            <a:r>
              <a:rPr lang="en-US" altLang="en-US" dirty="0"/>
              <a:t>Because virtue is </a:t>
            </a:r>
            <a:r>
              <a:rPr lang="en-US" altLang="en-US" dirty="0" smtClean="0"/>
              <a:t>happiness, </a:t>
            </a:r>
            <a:r>
              <a:rPr lang="en-US" altLang="en-US" dirty="0"/>
              <a:t>the highest happiness and virtue is represented by the </a:t>
            </a:r>
            <a:r>
              <a:rPr lang="en-US" altLang="en-US" dirty="0">
                <a:solidFill>
                  <a:srgbClr val="0000FF"/>
                </a:solidFill>
              </a:rPr>
              <a:t>philosopher</a:t>
            </a:r>
            <a:r>
              <a:rPr lang="en-US" altLang="en-US" dirty="0"/>
              <a:t> </a:t>
            </a:r>
            <a:r>
              <a:rPr lang="en-US" altLang="en-US" dirty="0">
                <a:sym typeface="Wingdings" panose="05000000000000000000" pitchFamily="2" charset="2"/>
              </a:rPr>
              <a:t></a:t>
            </a:r>
            <a:r>
              <a:rPr lang="en-US" altLang="en-US" dirty="0"/>
              <a:t> </a:t>
            </a:r>
            <a:r>
              <a:rPr lang="en-US" altLang="en-US" dirty="0">
                <a:solidFill>
                  <a:srgbClr val="0000FF"/>
                </a:solidFill>
              </a:rPr>
              <a:t>theoretical life </a:t>
            </a:r>
          </a:p>
          <a:p>
            <a:pPr>
              <a:buFontTx/>
              <a:buNone/>
            </a:pPr>
            <a:r>
              <a:rPr lang="en-US" altLang="en-US" dirty="0"/>
              <a:t>The second one is represented by the </a:t>
            </a:r>
            <a:r>
              <a:rPr lang="en-US" altLang="en-US" dirty="0">
                <a:solidFill>
                  <a:srgbClr val="0000FF"/>
                </a:solidFill>
              </a:rPr>
              <a:t>political leader</a:t>
            </a:r>
            <a:r>
              <a:rPr lang="en-US" altLang="en-US" dirty="0"/>
              <a:t> who has </a:t>
            </a:r>
            <a:r>
              <a:rPr lang="en-US" altLang="en-US" dirty="0">
                <a:solidFill>
                  <a:srgbClr val="0000FF"/>
                </a:solidFill>
              </a:rPr>
              <a:t>practical wisdom</a:t>
            </a:r>
          </a:p>
          <a:p>
            <a:pPr>
              <a:buFontTx/>
              <a:buNone/>
            </a:pPr>
            <a:endParaRPr lang="en-US" altLang="en-US" dirty="0"/>
          </a:p>
        </p:txBody>
      </p:sp>
    </p:spTree>
    <p:extLst>
      <p:ext uri="{BB962C8B-B14F-4D97-AF65-F5344CB8AC3E}">
        <p14:creationId xmlns:p14="http://schemas.microsoft.com/office/powerpoint/2010/main" val="3742579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a:t>Politics</a:t>
            </a:r>
            <a:endParaRPr lang="ru-RU" altLang="en-US"/>
          </a:p>
        </p:txBody>
      </p:sp>
      <p:sp>
        <p:nvSpPr>
          <p:cNvPr id="14339" name="Rectangle 3"/>
          <p:cNvSpPr>
            <a:spLocks noGrp="1" noChangeArrowheads="1"/>
          </p:cNvSpPr>
          <p:nvPr>
            <p:ph type="body" idx="1"/>
          </p:nvPr>
        </p:nvSpPr>
        <p:spPr/>
        <p:txBody>
          <a:bodyPr/>
          <a:lstStyle/>
          <a:p>
            <a:pPr>
              <a:lnSpc>
                <a:spcPct val="80000"/>
              </a:lnSpc>
            </a:pPr>
            <a:r>
              <a:rPr lang="ru-RU" altLang="en-US" sz="2000" b="1" dirty="0"/>
              <a:t>a definition of the citizen (</a:t>
            </a:r>
            <a:r>
              <a:rPr lang="ru-RU" altLang="en-US" sz="2000" b="1" i="1" dirty="0"/>
              <a:t>politês</a:t>
            </a:r>
            <a:r>
              <a:rPr lang="ru-RU" altLang="en-US" sz="2000" b="1" dirty="0"/>
              <a:t>), since the city-state is by nature a collective entity, a multitude of citizens. Citizens are distinguished from other inhabitants, such as resident </a:t>
            </a:r>
            <a:r>
              <a:rPr lang="en-US" altLang="en-US" sz="2000" b="1" dirty="0" smtClean="0"/>
              <a:t>foreigner</a:t>
            </a:r>
            <a:r>
              <a:rPr lang="ru-RU" altLang="en-US" sz="2000" b="1" dirty="0" smtClean="0"/>
              <a:t>s </a:t>
            </a:r>
            <a:r>
              <a:rPr lang="ru-RU" altLang="en-US" sz="2000" b="1" dirty="0"/>
              <a:t>and slaves; </a:t>
            </a:r>
            <a:endParaRPr lang="en-US" altLang="en-US" sz="2000" b="1" dirty="0" smtClean="0"/>
          </a:p>
          <a:p>
            <a:pPr>
              <a:lnSpc>
                <a:spcPct val="80000"/>
              </a:lnSpc>
            </a:pPr>
            <a:r>
              <a:rPr lang="ru-RU" altLang="en-US" sz="2000" b="1" dirty="0" smtClean="0"/>
              <a:t>the </a:t>
            </a:r>
            <a:r>
              <a:rPr lang="ru-RU" altLang="en-US" sz="2000" b="1" dirty="0"/>
              <a:t>citizen as a person who has the right (</a:t>
            </a:r>
            <a:r>
              <a:rPr lang="ru-RU" altLang="en-US" sz="2000" b="1" i="1" dirty="0"/>
              <a:t>exousia</a:t>
            </a:r>
            <a:r>
              <a:rPr lang="ru-RU" altLang="en-US" sz="2000" b="1" dirty="0"/>
              <a:t>) to participate in deliberative or judicial office (1275b18-21). In Athens, for example, citizens had the right to attend the assembly, the council, and other bodies, or to sit on juries. The </a:t>
            </a:r>
            <a:r>
              <a:rPr lang="ru-RU" altLang="en-US" sz="2000" b="1" dirty="0">
                <a:solidFill>
                  <a:srgbClr val="D60093"/>
                </a:solidFill>
              </a:rPr>
              <a:t>Athenian system differed from a modern representative democracy in that the citizens were more directly involved in governing. Although full citizenship tended to be restricted in the Greek city-states (with women, slaves, foreigners, and some others excluded), the citizens were more deeply enfranchised than in modern representative democracies because they were more directly involved in governing. </a:t>
            </a:r>
            <a:endParaRPr lang="en-US" altLang="en-US" sz="2000" b="1" dirty="0">
              <a:solidFill>
                <a:srgbClr val="D60093"/>
              </a:solidFill>
            </a:endParaRPr>
          </a:p>
          <a:p>
            <a:pPr>
              <a:lnSpc>
                <a:spcPct val="80000"/>
              </a:lnSpc>
            </a:pPr>
            <a:r>
              <a:rPr lang="ru-RU" altLang="en-US" sz="2000" b="1" dirty="0"/>
              <a:t>the city-state  as a multitude of such citizens which is adequate for a self-sufficient life (1275b20-21). </a:t>
            </a:r>
          </a:p>
        </p:txBody>
      </p:sp>
    </p:spTree>
    <p:extLst>
      <p:ext uri="{BB962C8B-B14F-4D97-AF65-F5344CB8AC3E}">
        <p14:creationId xmlns:p14="http://schemas.microsoft.com/office/powerpoint/2010/main" val="3438161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r>
              <a:rPr lang="en-US" altLang="en-US" sz="4000"/>
              <a:t>Six Possible Constitutional Forms</a:t>
            </a:r>
            <a:endParaRPr lang="ru-RU" altLang="en-US" sz="4000"/>
          </a:p>
        </p:txBody>
      </p:sp>
      <p:graphicFrame>
        <p:nvGraphicFramePr>
          <p:cNvPr id="15397" name="Group 37"/>
          <p:cNvGraphicFramePr>
            <a:graphicFrameLocks noGrp="1"/>
          </p:cNvGraphicFramePr>
          <p:nvPr>
            <p:ph idx="1"/>
          </p:nvPr>
        </p:nvGraphicFramePr>
        <p:xfrm>
          <a:off x="1981200" y="1600200"/>
          <a:ext cx="8229600" cy="4525964"/>
        </p:xfrm>
        <a:graphic>
          <a:graphicData uri="http://schemas.openxmlformats.org/drawingml/2006/table">
            <a:tbl>
              <a:tblPr/>
              <a:tblGrid>
                <a:gridCol w="2743200"/>
                <a:gridCol w="2743200"/>
                <a:gridCol w="2743200"/>
              </a:tblGrid>
              <a:tr h="1131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According to Aristotle:</a:t>
                      </a:r>
                      <a:endParaRPr kumimoji="0" lang="ru-RU"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Correct</a:t>
                      </a:r>
                      <a:endParaRPr kumimoji="0" lang="ru-RU"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6009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Deviant</a:t>
                      </a:r>
                      <a:endParaRPr kumimoji="0" lang="ru-RU"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1131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One Ruler</a:t>
                      </a:r>
                      <a:endParaRPr kumimoji="0" lang="ru-RU"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rPr>
                        <a:t>Kingship</a:t>
                      </a:r>
                      <a:endParaRPr kumimoji="0" lang="ru-RU" altLang="en-US" sz="28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6009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rPr>
                        <a:t>Tyranny</a:t>
                      </a:r>
                      <a:endParaRPr kumimoji="0" lang="ru-RU" altLang="en-US" sz="28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11303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Few Rulers</a:t>
                      </a:r>
                      <a:endParaRPr kumimoji="0" lang="ru-RU"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rPr>
                        <a:t>Aristocracy</a:t>
                      </a:r>
                      <a:endParaRPr kumimoji="0" lang="ru-RU" altLang="en-US" sz="28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6009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rPr>
                        <a:t>Oligarchy</a:t>
                      </a:r>
                      <a:endParaRPr kumimoji="0" lang="ru-RU" altLang="en-US" sz="28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1131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Many Rulers</a:t>
                      </a:r>
                      <a:endParaRPr kumimoji="0" lang="ru-RU"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rPr>
                        <a:t>Polity</a:t>
                      </a:r>
                      <a:endParaRPr kumimoji="0" lang="ru-RU" altLang="en-US" sz="28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6009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rPr>
                        <a:t>Democracy</a:t>
                      </a:r>
                      <a:endParaRPr kumimoji="0" lang="ru-RU" altLang="en-US" sz="2800" b="1"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r>
            </a:tbl>
          </a:graphicData>
        </a:graphic>
      </p:graphicFrame>
    </p:spTree>
    <p:extLst>
      <p:ext uri="{BB962C8B-B14F-4D97-AF65-F5344CB8AC3E}">
        <p14:creationId xmlns:p14="http://schemas.microsoft.com/office/powerpoint/2010/main" val="2833860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principles</a:t>
            </a:r>
            <a:endParaRPr lang="en-US" dirty="0"/>
          </a:p>
        </p:txBody>
      </p:sp>
      <p:sp>
        <p:nvSpPr>
          <p:cNvPr id="3" name="Content Placeholder 2"/>
          <p:cNvSpPr>
            <a:spLocks noGrp="1"/>
          </p:cNvSpPr>
          <p:nvPr>
            <p:ph idx="1"/>
          </p:nvPr>
        </p:nvSpPr>
        <p:spPr/>
        <p:txBody>
          <a:bodyPr/>
          <a:lstStyle/>
          <a:p>
            <a:pPr>
              <a:buFontTx/>
              <a:buNone/>
            </a:pPr>
            <a:r>
              <a:rPr lang="en-US" altLang="en-US" b="1" dirty="0" smtClean="0">
                <a:effectLst>
                  <a:outerShdw blurRad="38100" dist="38100" dir="2700000" algn="tl">
                    <a:srgbClr val="FFFFFF"/>
                  </a:outerShdw>
                </a:effectLst>
              </a:rPr>
              <a:t>Wonder and Imagination</a:t>
            </a:r>
          </a:p>
          <a:p>
            <a:pPr>
              <a:buFontTx/>
              <a:buNone/>
            </a:pPr>
            <a:endParaRPr lang="en-US" altLang="en-US" b="1" dirty="0" smtClean="0">
              <a:effectLst>
                <a:outerShdw blurRad="38100" dist="38100" dir="2700000" algn="tl">
                  <a:srgbClr val="FFFFFF"/>
                </a:outerShdw>
              </a:effectLst>
            </a:endParaRPr>
          </a:p>
          <a:p>
            <a:pPr algn="ctr">
              <a:buFontTx/>
              <a:buNone/>
            </a:pPr>
            <a:r>
              <a:rPr lang="en-US" altLang="en-US" b="1" dirty="0" smtClean="0">
                <a:effectLst>
                  <a:outerShdw blurRad="38100" dist="38100" dir="2700000" algn="tl">
                    <a:srgbClr val="FFFFFF"/>
                  </a:outerShdw>
                </a:effectLst>
              </a:rPr>
              <a:t>Activity and Criticism</a:t>
            </a:r>
          </a:p>
          <a:p>
            <a:pPr>
              <a:buFontTx/>
              <a:buNone/>
            </a:pPr>
            <a:endParaRPr lang="en-US" altLang="en-US" b="1" dirty="0" smtClean="0">
              <a:effectLst>
                <a:outerShdw blurRad="38100" dist="38100" dir="2700000" algn="tl">
                  <a:srgbClr val="FFFFFF"/>
                </a:outerShdw>
              </a:effectLst>
            </a:endParaRPr>
          </a:p>
          <a:p>
            <a:pPr algn="r">
              <a:buFontTx/>
              <a:buNone/>
            </a:pPr>
            <a:r>
              <a:rPr lang="en-US" altLang="en-US" b="1" dirty="0" smtClean="0">
                <a:effectLst>
                  <a:outerShdw blurRad="38100" dist="38100" dir="2700000" algn="tl">
                    <a:srgbClr val="FFFFFF"/>
                  </a:outerShdw>
                </a:effectLst>
              </a:rPr>
              <a:t>Rationality and Justification</a:t>
            </a:r>
            <a:endParaRPr lang="ru-RU" altLang="en-US" b="1" dirty="0" smtClean="0">
              <a:effectLst>
                <a:outerShdw blurRad="38100" dist="38100" dir="2700000" algn="tl">
                  <a:srgbClr val="FFFFFF"/>
                </a:outerShdw>
              </a:effectLst>
            </a:endParaRPr>
          </a:p>
          <a:p>
            <a:endParaRPr lang="en-US" dirty="0"/>
          </a:p>
        </p:txBody>
      </p:sp>
    </p:spTree>
    <p:extLst>
      <p:ext uri="{BB962C8B-B14F-4D97-AF65-F5344CB8AC3E}">
        <p14:creationId xmlns:p14="http://schemas.microsoft.com/office/powerpoint/2010/main" val="2598174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Evolution of PHILOSOPHY</a:t>
            </a:r>
            <a:endParaRPr lang="ru-RU" altLang="en-US"/>
          </a:p>
        </p:txBody>
      </p:sp>
      <p:sp>
        <p:nvSpPr>
          <p:cNvPr id="29699" name="Rectangle 3"/>
          <p:cNvSpPr>
            <a:spLocks noGrp="1" noChangeArrowheads="1"/>
          </p:cNvSpPr>
          <p:nvPr>
            <p:ph type="body" idx="1"/>
          </p:nvPr>
        </p:nvSpPr>
        <p:spPr/>
        <p:txBody>
          <a:bodyPr/>
          <a:lstStyle/>
          <a:p>
            <a:pPr marL="609600" indent="-609600">
              <a:buNone/>
            </a:pPr>
            <a:endParaRPr lang="en-US" altLang="en-US"/>
          </a:p>
          <a:p>
            <a:pPr marL="609600" indent="-609600">
              <a:buFontTx/>
              <a:buAutoNum type="arabicPeriod"/>
            </a:pPr>
            <a:r>
              <a:rPr lang="en-US" altLang="en-US"/>
              <a:t>Ancient East;</a:t>
            </a:r>
          </a:p>
          <a:p>
            <a:pPr marL="609600" indent="-609600">
              <a:buFontTx/>
              <a:buAutoNum type="arabicPeriod"/>
            </a:pPr>
            <a:r>
              <a:rPr lang="en-US" altLang="en-US"/>
              <a:t>Ancient Greece;</a:t>
            </a:r>
          </a:p>
          <a:p>
            <a:pPr marL="609600" indent="-609600">
              <a:buFontTx/>
              <a:buAutoNum type="arabicPeriod"/>
            </a:pPr>
            <a:r>
              <a:rPr lang="en-US" altLang="en-US"/>
              <a:t>Ancient Rome;</a:t>
            </a:r>
          </a:p>
          <a:p>
            <a:pPr marL="609600" indent="-609600">
              <a:buFontTx/>
              <a:buAutoNum type="arabicPeriod"/>
            </a:pPr>
            <a:r>
              <a:rPr lang="en-US" altLang="en-US"/>
              <a:t>Medieval times;</a:t>
            </a:r>
          </a:p>
          <a:p>
            <a:pPr marL="609600" indent="-609600">
              <a:buFontTx/>
              <a:buAutoNum type="arabicPeriod"/>
            </a:pPr>
            <a:r>
              <a:rPr lang="en-US" altLang="en-US"/>
              <a:t>Renaissance and Enlightenment;</a:t>
            </a:r>
          </a:p>
          <a:p>
            <a:pPr marL="609600" indent="-609600">
              <a:buFontTx/>
              <a:buAutoNum type="arabicPeriod"/>
            </a:pPr>
            <a:r>
              <a:rPr lang="en-US" altLang="en-US"/>
              <a:t>Modernity.</a:t>
            </a:r>
            <a:endParaRPr lang="ru-RU" altLang="en-US"/>
          </a:p>
        </p:txBody>
      </p:sp>
    </p:spTree>
    <p:extLst>
      <p:ext uri="{BB962C8B-B14F-4D97-AF65-F5344CB8AC3E}">
        <p14:creationId xmlns:p14="http://schemas.microsoft.com/office/powerpoint/2010/main" val="1181789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z="4000" b="1">
                <a:solidFill>
                  <a:srgbClr val="3333FF"/>
                </a:solidFill>
                <a:effectLst>
                  <a:outerShdw blurRad="38100" dist="38100" dir="2700000" algn="tl">
                    <a:srgbClr val="000000"/>
                  </a:outerShdw>
                </a:effectLst>
              </a:rPr>
              <a:t>SOCRATES</a:t>
            </a:r>
            <a:br>
              <a:rPr lang="en-US" altLang="en-US" sz="4000" b="1">
                <a:solidFill>
                  <a:srgbClr val="3333FF"/>
                </a:solidFill>
                <a:effectLst>
                  <a:outerShdw blurRad="38100" dist="38100" dir="2700000" algn="tl">
                    <a:srgbClr val="000000"/>
                  </a:outerShdw>
                </a:effectLst>
              </a:rPr>
            </a:br>
            <a:endParaRPr lang="ru-RU" altLang="en-US" sz="4000" b="1">
              <a:solidFill>
                <a:srgbClr val="3333FF"/>
              </a:solidFill>
              <a:effectLst>
                <a:outerShdw blurRad="38100" dist="38100" dir="2700000" algn="tl">
                  <a:srgbClr val="000000"/>
                </a:outerShdw>
              </a:effectLst>
            </a:endParaRPr>
          </a:p>
        </p:txBody>
      </p:sp>
      <p:pic>
        <p:nvPicPr>
          <p:cNvPr id="18435" name="Picture 3" descr="socrat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89464" y="1600201"/>
            <a:ext cx="3011487"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45338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z="6000" b="1" dirty="0" smtClean="0">
                <a:solidFill>
                  <a:srgbClr val="FF0000"/>
                </a:solidFill>
                <a:effectLst>
                  <a:outerShdw blurRad="38100" dist="38100" dir="2700000" algn="tl">
                    <a:srgbClr val="000000"/>
                  </a:outerShdw>
                </a:effectLst>
              </a:rPr>
              <a:t>Plato</a:t>
            </a:r>
            <a:endParaRPr lang="ru-RU" altLang="en-US" sz="6000" b="1" dirty="0">
              <a:solidFill>
                <a:srgbClr val="FF0000"/>
              </a:solidFill>
              <a:effectLst>
                <a:outerShdw blurRad="38100" dist="38100" dir="2700000" algn="tl">
                  <a:srgbClr val="000000"/>
                </a:outerShdw>
              </a:effectLst>
            </a:endParaRPr>
          </a:p>
        </p:txBody>
      </p:sp>
      <p:pic>
        <p:nvPicPr>
          <p:cNvPr id="12291" name="Picture 3" descr="plat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240214" y="1600201"/>
            <a:ext cx="3711575"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801822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lato_academ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52401"/>
            <a:ext cx="8763000" cy="6245225"/>
          </a:xfrm>
          <a:prstGeom prst="rect">
            <a:avLst/>
          </a:prstGeom>
          <a:noFill/>
          <a:extLst>
            <a:ext uri="{909E8E84-426E-40DD-AFC4-6F175D3DCCD1}">
              <a14:hiddenFill xmlns:a14="http://schemas.microsoft.com/office/drawing/2010/main">
                <a:solidFill>
                  <a:srgbClr val="FFFFFF"/>
                </a:solidFill>
              </a14:hiddenFill>
            </a:ext>
          </a:extLst>
        </p:spPr>
      </p:pic>
      <p:sp>
        <p:nvSpPr>
          <p:cNvPr id="20483" name="Text Box 3"/>
          <p:cNvSpPr txBox="1">
            <a:spLocks noChangeArrowheads="1"/>
          </p:cNvSpPr>
          <p:nvPr/>
        </p:nvSpPr>
        <p:spPr bwMode="auto">
          <a:xfrm>
            <a:off x="7086600" y="6553200"/>
            <a:ext cx="3276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a:latin typeface="Calibri" panose="020F0502020204030204" pitchFamily="34" charset="0"/>
                <a:cs typeface="Arial" panose="020B0604020202020204" pitchFamily="34" charset="0"/>
              </a:rPr>
              <a:t>Raffaello Sanzio, The Athens School - 1509</a:t>
            </a:r>
          </a:p>
        </p:txBody>
      </p:sp>
    </p:spTree>
    <p:extLst>
      <p:ext uri="{BB962C8B-B14F-4D97-AF65-F5344CB8AC3E}">
        <p14:creationId xmlns:p14="http://schemas.microsoft.com/office/powerpoint/2010/main" val="3528764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b="1">
                <a:solidFill>
                  <a:srgbClr val="FF0000"/>
                </a:solidFill>
              </a:rPr>
              <a:t>The Theory of Ideas</a:t>
            </a:r>
            <a:endParaRPr lang="ru-RU" altLang="en-US" b="1">
              <a:solidFill>
                <a:srgbClr val="FF0000"/>
              </a:solidFill>
            </a:endParaRPr>
          </a:p>
        </p:txBody>
      </p:sp>
      <p:sp>
        <p:nvSpPr>
          <p:cNvPr id="30723" name="Rectangle 3"/>
          <p:cNvSpPr>
            <a:spLocks noGrp="1" noChangeArrowheads="1"/>
          </p:cNvSpPr>
          <p:nvPr>
            <p:ph type="body" idx="1"/>
          </p:nvPr>
        </p:nvSpPr>
        <p:spPr/>
        <p:txBody>
          <a:bodyPr/>
          <a:lstStyle/>
          <a:p>
            <a:pPr algn="ctr">
              <a:buFontTx/>
              <a:buNone/>
            </a:pPr>
            <a:r>
              <a:rPr lang="en-US" altLang="en-US" dirty="0">
                <a:solidFill>
                  <a:srgbClr val="0000FF"/>
                </a:solidFill>
              </a:rPr>
              <a:t>What are ideas?</a:t>
            </a:r>
          </a:p>
          <a:p>
            <a:pPr>
              <a:buFontTx/>
              <a:buChar char="-"/>
            </a:pPr>
            <a:r>
              <a:rPr lang="en-US" altLang="en-US" dirty="0"/>
              <a:t>Value ideas (ethical principles)</a:t>
            </a:r>
          </a:p>
          <a:p>
            <a:pPr>
              <a:buFontTx/>
              <a:buChar char="-"/>
            </a:pPr>
            <a:r>
              <a:rPr lang="en-US" altLang="en-US" dirty="0"/>
              <a:t>Mathematical ideas (arithmetic and geometry)</a:t>
            </a:r>
          </a:p>
          <a:p>
            <a:pPr>
              <a:buFontTx/>
              <a:buChar char="-"/>
            </a:pPr>
            <a:r>
              <a:rPr lang="en-US" altLang="en-US" dirty="0"/>
              <a:t>Natural ideas </a:t>
            </a:r>
          </a:p>
          <a:p>
            <a:pPr>
              <a:buFontTx/>
              <a:buChar char="-"/>
            </a:pPr>
            <a:r>
              <a:rPr lang="en-US" altLang="en-US" dirty="0"/>
              <a:t>Artificial ideas </a:t>
            </a:r>
          </a:p>
          <a:p>
            <a:pPr>
              <a:buFontTx/>
              <a:buNone/>
            </a:pPr>
            <a:r>
              <a:rPr lang="en-US" altLang="en-US" dirty="0">
                <a:sym typeface="Wingdings" panose="05000000000000000000" pitchFamily="2" charset="2"/>
              </a:rPr>
              <a:t> </a:t>
            </a:r>
            <a:r>
              <a:rPr lang="en-US" altLang="en-US" dirty="0">
                <a:solidFill>
                  <a:srgbClr val="0000FF"/>
                </a:solidFill>
                <a:sym typeface="Wingdings" panose="05000000000000000000" pitchFamily="2" charset="2"/>
              </a:rPr>
              <a:t>Hierarchical order</a:t>
            </a:r>
            <a:r>
              <a:rPr lang="en-US" altLang="en-US" dirty="0">
                <a:sym typeface="Wingdings" panose="05000000000000000000" pitchFamily="2" charset="2"/>
              </a:rPr>
              <a:t> (with at the top the idea of </a:t>
            </a:r>
            <a:r>
              <a:rPr lang="en-US" altLang="en-US" dirty="0" smtClean="0">
                <a:solidFill>
                  <a:srgbClr val="FF0000"/>
                </a:solidFill>
                <a:sym typeface="Wingdings" panose="05000000000000000000" pitchFamily="2" charset="2"/>
              </a:rPr>
              <a:t>Good: not everyone can understand it</a:t>
            </a:r>
            <a:r>
              <a:rPr lang="en-US" altLang="en-US" dirty="0" smtClean="0">
                <a:sym typeface="Wingdings" panose="05000000000000000000" pitchFamily="2" charset="2"/>
              </a:rPr>
              <a:t>)</a:t>
            </a:r>
            <a:endParaRPr lang="en-US" altLang="en-US" dirty="0"/>
          </a:p>
          <a:p>
            <a:pPr>
              <a:buFontTx/>
              <a:buChar char="-"/>
            </a:pPr>
            <a:endParaRPr lang="ru-RU" altLang="en-US" dirty="0"/>
          </a:p>
        </p:txBody>
      </p:sp>
    </p:spTree>
    <p:extLst>
      <p:ext uri="{BB962C8B-B14F-4D97-AF65-F5344CB8AC3E}">
        <p14:creationId xmlns:p14="http://schemas.microsoft.com/office/powerpoint/2010/main" val="483092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a:t>
            </a:r>
            <a:endParaRPr lang="en-US" dirty="0"/>
          </a:p>
        </p:txBody>
      </p:sp>
      <p:sp>
        <p:nvSpPr>
          <p:cNvPr id="3" name="Content Placeholder 2"/>
          <p:cNvSpPr>
            <a:spLocks noGrp="1"/>
          </p:cNvSpPr>
          <p:nvPr>
            <p:ph idx="1"/>
          </p:nvPr>
        </p:nvSpPr>
        <p:spPr/>
        <p:txBody>
          <a:bodyPr/>
          <a:lstStyle/>
          <a:p>
            <a:r>
              <a:rPr lang="en-US" dirty="0" smtClean="0"/>
              <a:t>Book 8: myth of the cave</a:t>
            </a:r>
          </a:p>
          <a:p>
            <a:r>
              <a:rPr lang="en-US" dirty="0" smtClean="0"/>
              <a:t>Philosopher can see the truth, thus can rule the polis</a:t>
            </a:r>
          </a:p>
          <a:p>
            <a:r>
              <a:rPr lang="en-US" dirty="0" smtClean="0"/>
              <a:t>In our reality the idea of GOOD: Polis and Justice</a:t>
            </a:r>
          </a:p>
          <a:p>
            <a:pPr marL="0" indent="0">
              <a:buNone/>
            </a:pPr>
            <a:r>
              <a:rPr lang="en-US" dirty="0" smtClean="0"/>
              <a:t>Sequence: Man – Polis – Universe</a:t>
            </a:r>
          </a:p>
          <a:p>
            <a:pPr marL="0" indent="0">
              <a:buNone/>
            </a:pPr>
            <a:r>
              <a:rPr lang="en-US" dirty="0" smtClean="0"/>
              <a:t>3 classes</a:t>
            </a:r>
            <a:r>
              <a:rPr lang="en-US" dirty="0"/>
              <a:t> </a:t>
            </a:r>
            <a:r>
              <a:rPr lang="en-US" dirty="0" smtClean="0"/>
              <a:t>-</a:t>
            </a:r>
            <a:r>
              <a:rPr lang="ru-RU" dirty="0" smtClean="0"/>
              <a:t> </a:t>
            </a:r>
            <a:r>
              <a:rPr lang="en-US" dirty="0" smtClean="0"/>
              <a:t>Herd, dogs and philosophers </a:t>
            </a:r>
            <a:r>
              <a:rPr lang="en-US" smtClean="0"/>
              <a:t>(children***)</a:t>
            </a:r>
          </a:p>
          <a:p>
            <a:pPr marL="0" indent="0">
              <a:buNone/>
            </a:pPr>
            <a:endParaRPr lang="en-US" dirty="0"/>
          </a:p>
        </p:txBody>
      </p:sp>
    </p:spTree>
    <p:extLst>
      <p:ext uri="{BB962C8B-B14F-4D97-AF65-F5344CB8AC3E}">
        <p14:creationId xmlns:p14="http://schemas.microsoft.com/office/powerpoint/2010/main" val="1838158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1015</Words>
  <Application>Microsoft Office PowerPoint</Application>
  <PresentationFormat>Widescreen</PresentationFormat>
  <Paragraphs>120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Social and Political philosophy: Greece</vt:lpstr>
      <vt:lpstr>Pholosophy</vt:lpstr>
      <vt:lpstr>3 principles</vt:lpstr>
      <vt:lpstr>Evolution of PHILOSOPHY</vt:lpstr>
      <vt:lpstr>SOCRATES </vt:lpstr>
      <vt:lpstr>Plato</vt:lpstr>
      <vt:lpstr>PowerPoint Presentation</vt:lpstr>
      <vt:lpstr>The Theory of Ideas</vt:lpstr>
      <vt:lpstr>Ideas</vt:lpstr>
      <vt:lpstr>An Overview of Republic </vt:lpstr>
      <vt:lpstr>An Overview of Republic</vt:lpstr>
      <vt:lpstr>Philosopher-king</vt:lpstr>
      <vt:lpstr>Plato</vt:lpstr>
      <vt:lpstr>Plato (429-347/8 BCE)</vt:lpstr>
      <vt:lpstr>Plato: Key Texts</vt:lpstr>
      <vt:lpstr>Aristotle</vt:lpstr>
      <vt:lpstr>Aristotle</vt:lpstr>
      <vt:lpstr>Politics: “Polity”</vt:lpstr>
      <vt:lpstr>Slavery issue</vt:lpstr>
      <vt:lpstr>Aristotle</vt:lpstr>
      <vt:lpstr>Politics</vt:lpstr>
      <vt:lpstr>Six Possible Constitutional Forms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and Political philosophy: Greece</dc:title>
  <dc:creator>Adibayeva Aigul</dc:creator>
  <cp:lastModifiedBy>Adibayeva Aigul</cp:lastModifiedBy>
  <cp:revision>18</cp:revision>
  <dcterms:created xsi:type="dcterms:W3CDTF">2019-01-14T06:41:18Z</dcterms:created>
  <dcterms:modified xsi:type="dcterms:W3CDTF">2023-01-12T05:20:47Z</dcterms:modified>
</cp:coreProperties>
</file>