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8572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/>
              <a:t>Общественно-политические перспективы развития и духовная модернизация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3886200"/>
            <a:ext cx="6486548" cy="2114568"/>
          </a:xfrm>
        </p:spPr>
        <p:txBody>
          <a:bodyPr>
            <a:normAutofit fontScale="62500" lnSpcReduction="20000"/>
          </a:bodyPr>
          <a:lstStyle/>
          <a:p>
            <a:pPr lvl="0" algn="l"/>
            <a:r>
              <a:rPr lang="ru-RU" dirty="0" smtClean="0">
                <a:solidFill>
                  <a:schemeClr val="tx1"/>
                </a:solidFill>
              </a:rPr>
              <a:t>1. Демократизация общественно-политической жизни Республики Казахстан. </a:t>
            </a:r>
          </a:p>
          <a:p>
            <a:pPr lvl="0" algn="l"/>
            <a:r>
              <a:rPr lang="ru-RU" dirty="0" smtClean="0">
                <a:solidFill>
                  <a:schemeClr val="tx1"/>
                </a:solidFill>
              </a:rPr>
              <a:t>2. Развитие гражданского общества и его политических институтов.</a:t>
            </a:r>
          </a:p>
          <a:p>
            <a:pPr lvl="0" algn="l"/>
            <a:r>
              <a:rPr lang="ru-RU" dirty="0" smtClean="0">
                <a:solidFill>
                  <a:schemeClr val="tx1"/>
                </a:solidFill>
              </a:rPr>
              <a:t>3. Межнациональное согласие – основа укрепления независимости и демократии в Республике Казахстан.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4. Общенациональная программа политических реформ.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361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dirty="0" smtClean="0"/>
              <a:t>Становление гражданского общества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Сразу </a:t>
            </a:r>
            <a:r>
              <a:rPr lang="ru-RU" dirty="0"/>
              <a:t>после провозглашения независимости был принят ряд законов </a:t>
            </a:r>
            <a:r>
              <a:rPr lang="ru-RU" b="1" dirty="0"/>
              <a:t>о приватизации </a:t>
            </a:r>
            <a:r>
              <a:rPr lang="ru-RU" dirty="0"/>
              <a:t>и разгосударствлении, также законы о частной собственности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частная </a:t>
            </a:r>
            <a:r>
              <a:rPr lang="ru-RU" b="1" dirty="0"/>
              <a:t>собственность </a:t>
            </a:r>
            <a:r>
              <a:rPr lang="ru-RU" dirty="0"/>
              <a:t>является первой из главных причин возникновения и функционирования гражданского общества. и  делает существование гражданского общества необходимым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Введение </a:t>
            </a:r>
            <a:r>
              <a:rPr lang="ru-RU" dirty="0"/>
              <a:t>частной собственности </a:t>
            </a:r>
            <a:r>
              <a:rPr lang="ru-RU" b="1" dirty="0"/>
              <a:t>привело к развитию свободной рыночной экономики</a:t>
            </a:r>
            <a:r>
              <a:rPr lang="ru-RU" dirty="0"/>
              <a:t>, реализующую </a:t>
            </a:r>
            <a:r>
              <a:rPr lang="ru-RU" b="1" dirty="0"/>
              <a:t>права и свободы граждан в экономической сфере </a:t>
            </a:r>
            <a:r>
              <a:rPr lang="ru-RU" dirty="0"/>
              <a:t>жизнедеятельности общества.</a:t>
            </a:r>
          </a:p>
          <a:p>
            <a:r>
              <a:rPr lang="ru-RU" dirty="0"/>
              <a:t> </a:t>
            </a:r>
            <a:r>
              <a:rPr lang="ru-RU" dirty="0" smtClean="0"/>
              <a:t>Возникновению </a:t>
            </a:r>
            <a:r>
              <a:rPr lang="ru-RU" dirty="0"/>
              <a:t>в обществе  многочисленных, </a:t>
            </a:r>
            <a:r>
              <a:rPr lang="ru-RU" b="1" dirty="0"/>
              <a:t>разнообразных интересов</a:t>
            </a:r>
            <a:r>
              <a:rPr lang="ru-RU" dirty="0"/>
              <a:t>, удовлетворение которых было возможно только через дальнейшее развитие институтов гражданского общества.</a:t>
            </a:r>
          </a:p>
          <a:p>
            <a:r>
              <a:rPr lang="ru-RU" dirty="0"/>
              <a:t>Развитие частной собственности и рыночных  отношений, </a:t>
            </a:r>
            <a:r>
              <a:rPr lang="ru-RU" b="1" dirty="0"/>
              <a:t>сделало гражданское общество необходимым</a:t>
            </a:r>
            <a:r>
              <a:rPr lang="ru-RU" dirty="0"/>
              <a:t>. В стране возникли многочисленные организации, объединения, </a:t>
            </a:r>
            <a:r>
              <a:rPr lang="ru-RU" b="1" dirty="0"/>
              <a:t>ассоциации, центры, союзы, фонды, движения</a:t>
            </a:r>
            <a:r>
              <a:rPr lang="ru-RU" dirty="0"/>
              <a:t>, отвечающие всем характеристикам гражданского общества. </a:t>
            </a:r>
            <a:endParaRPr lang="ru-RU" dirty="0" smtClean="0"/>
          </a:p>
          <a:p>
            <a:r>
              <a:rPr lang="ru-RU" dirty="0" smtClean="0"/>
              <a:t>Экономические</a:t>
            </a:r>
            <a:r>
              <a:rPr lang="ru-RU" dirty="0"/>
              <a:t>, политические, юридические основы формирования гражданского общества в Казахстане зафиксированы в ее Конституции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8001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Межнациональное согласие в Республике Казахстан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214546" y="1857364"/>
            <a:ext cx="44291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Какие крупные события в жизни Республики Казахстан происходили за </a:t>
            </a:r>
            <a:r>
              <a:rPr lang="ru-RU" smtClean="0"/>
              <a:t>последние </a:t>
            </a:r>
            <a:r>
              <a:rPr lang="ru-RU" smtClean="0"/>
              <a:t>30 </a:t>
            </a:r>
            <a:r>
              <a:rPr lang="ru-RU" dirty="0" smtClean="0"/>
              <a:t>лет?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9495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Межэтническая и межконфессиональная политика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Реализация построения многонационального, культурного и </a:t>
            </a:r>
            <a:r>
              <a:rPr lang="ru-RU" dirty="0" err="1" smtClean="0"/>
              <a:t>поликонфессионального</a:t>
            </a:r>
            <a:r>
              <a:rPr lang="ru-RU" dirty="0" smtClean="0"/>
              <a:t> общества, в котором реально обеспечено равенство возможностей:</a:t>
            </a:r>
          </a:p>
          <a:p>
            <a:r>
              <a:rPr lang="ru-RU" dirty="0" smtClean="0"/>
              <a:t>экономического, </a:t>
            </a:r>
          </a:p>
          <a:p>
            <a:r>
              <a:rPr lang="ru-RU" dirty="0" smtClean="0"/>
              <a:t>социального, </a:t>
            </a:r>
          </a:p>
          <a:p>
            <a:r>
              <a:rPr lang="ru-RU" dirty="0" smtClean="0"/>
              <a:t>культурного, </a:t>
            </a:r>
          </a:p>
          <a:p>
            <a:r>
              <a:rPr lang="ru-RU" dirty="0" smtClean="0"/>
              <a:t>духовного развития </a:t>
            </a:r>
          </a:p>
          <a:p>
            <a:r>
              <a:rPr lang="ru-RU" dirty="0" smtClean="0"/>
              <a:t>для представителей всех наций и народностей, единства казахстанского народа, гуманизма, гармоничного сочетания прав нации и прав человека.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Конституционные принципы межнациональной политики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525780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равенство прав и свобод человека и гражданина независимо от его расы, национальности, языка, отношения к религии, принадлежности к социальным группам и общественным объединениям;</a:t>
            </a:r>
          </a:p>
          <a:p>
            <a:r>
              <a:rPr lang="ru-RU" dirty="0" smtClean="0"/>
              <a:t>запрещение любых форм ограничения прав граждан по признакам социальной, расовой, национальной, языковой или религиозной принадлежности;</a:t>
            </a:r>
          </a:p>
          <a:p>
            <a:r>
              <a:rPr lang="ru-RU" dirty="0" smtClean="0"/>
              <a:t>сохранение исторически сложившейся целостности республики;</a:t>
            </a:r>
          </a:p>
          <a:p>
            <a:r>
              <a:rPr lang="ru-RU" dirty="0" smtClean="0"/>
              <a:t>содействие развитию национальных культур и языков народов Республики Казахстан;</a:t>
            </a:r>
          </a:p>
          <a:p>
            <a:r>
              <a:rPr lang="ru-RU" dirty="0" smtClean="0"/>
              <a:t>своевременное и мирное разрешение противоречий и конфликтов;</a:t>
            </a:r>
          </a:p>
          <a:p>
            <a:r>
              <a:rPr lang="ru-RU" dirty="0" smtClean="0"/>
              <a:t>запрещение деятельности, направленной на подрыв безопасности государства, возбуждение социальной, расовой, национальной и религиозной розни, ненависти либо вражды;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/>
              <a:t>Две ведущие тенденции в сфере национальных отношений современного Казахстана </a:t>
            </a: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2571744"/>
            <a:ext cx="3643338" cy="121444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Рост самосознания казахского этноса при одновременном создании благоприятных условий для развития других этносов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86314" y="2571744"/>
            <a:ext cx="3643338" cy="121444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Разработка казахстанской модели национальной идентификации граждан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Признаки казахстанской модели </a:t>
            </a:r>
            <a:br>
              <a:rPr lang="ru-RU" sz="3200" b="1" dirty="0" smtClean="0"/>
            </a:br>
            <a:r>
              <a:rPr lang="ru-RU" sz="3200" b="1" dirty="0" err="1" smtClean="0"/>
              <a:t>полиэтнического</a:t>
            </a:r>
            <a:r>
              <a:rPr lang="ru-RU" sz="3200" b="1" dirty="0" smtClean="0"/>
              <a:t> государства</a:t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endParaRPr lang="ru-RU" sz="3200" dirty="0"/>
          </a:p>
        </p:txBody>
      </p:sp>
      <p:sp>
        <p:nvSpPr>
          <p:cNvPr id="4" name="Овал 3"/>
          <p:cNvSpPr/>
          <p:nvPr/>
        </p:nvSpPr>
        <p:spPr>
          <a:xfrm>
            <a:off x="3071802" y="3000372"/>
            <a:ext cx="3071834" cy="1285884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 Казахстане проживает около 140 этносов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29190" y="928670"/>
            <a:ext cx="3929090" cy="185738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 национальной политике развитие культурного казахского ядра при создании всех условий для развития других этносов. национальная толерантность, доверие как основа межэтнических отношений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628" y="4643446"/>
            <a:ext cx="3929090" cy="185738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Языковая политика основанная на осознании реального значения двух основных языков в жизни всех </a:t>
            </a:r>
            <a:r>
              <a:rPr lang="ru-RU" dirty="0" err="1" smtClean="0">
                <a:solidFill>
                  <a:schemeClr val="tx1"/>
                </a:solidFill>
              </a:rPr>
              <a:t>казахстанцев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4643446"/>
            <a:ext cx="3929090" cy="185738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Казахстан учитывает исторически сложившееся традиционное влияние религии на жизнь того или иного этноса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8596" y="928670"/>
            <a:ext cx="3929090" cy="185738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Целенаправленное создание центров национальной культуры народов Казахстана и поддержка связей диаспор со своей исторической родиной. 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Общенациональная программа политических реформ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329642" cy="4340237"/>
          </a:xfrm>
        </p:spPr>
        <p:txBody>
          <a:bodyPr/>
          <a:lstStyle/>
          <a:p>
            <a:r>
              <a:rPr lang="ru-RU" dirty="0" smtClean="0"/>
              <a:t>2006 год Общенациональная программа модернизации казахстанского общества</a:t>
            </a:r>
          </a:p>
          <a:p>
            <a:r>
              <a:rPr lang="ru-RU" dirty="0" smtClean="0"/>
              <a:t>Развитие страны в рамках стратегии 2030</a:t>
            </a:r>
          </a:p>
          <a:p>
            <a:r>
              <a:rPr lang="ru-RU" dirty="0" smtClean="0"/>
              <a:t>Задачи по удвоению ВВП к 2010 году</a:t>
            </a:r>
          </a:p>
          <a:p>
            <a:r>
              <a:rPr lang="ru-RU" dirty="0" smtClean="0"/>
              <a:t>Задачи по вхождению в число 50 наиболее конкурентных стран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ru-RU" dirty="0" smtClean="0"/>
              <a:t>Политическая модернизация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429288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Послании Президента РК народу Казахстана (1998 г.) были выделены семь основополагающих элементов политических реформ — проведение честных выборов; содействие росту и укреплению политических партий; обеспечение устойчивости и преемственности власти; укрепление роли неправительственных организаций; формирование независимых судов; свободная пресса; акцентированное внимание </a:t>
            </a:r>
            <a:r>
              <a:rPr lang="ru-RU" dirty="0" err="1" smtClean="0"/>
              <a:t>гендерному</a:t>
            </a:r>
            <a:r>
              <a:rPr lang="ru-RU" dirty="0" smtClean="0"/>
              <a:t> аспекту. </a:t>
            </a:r>
          </a:p>
          <a:p>
            <a:r>
              <a:rPr lang="ru-RU" dirty="0" smtClean="0"/>
              <a:t>В тексте последующих посланий тема политической модернизации была в числе основных. Нужно отметить, что за период (1998-2005 гг.) содержание реформирования политической системы стало более предметно очерченным. </a:t>
            </a:r>
          </a:p>
          <a:p>
            <a:r>
              <a:rPr lang="ru-RU" dirty="0" smtClean="0"/>
              <a:t>В февральском Послании Президента РК народу Казахстана 2005 года обозначены сроки разработки программы модернизации (2005-2007 гг.) с учетом пожеланий населения страны. </a:t>
            </a:r>
          </a:p>
          <a:p>
            <a:r>
              <a:rPr lang="ru-RU" dirty="0" smtClean="0"/>
              <a:t>В сентябре 2005 г. руководством страны была предложена программа политической модернизации на период 2006-2011 гг. Серьезным импульсом для перевода в практическую плоскость идеи политической модернизации стали образование и деятельность Национальной комиссии по вопросам демократизации и развития гражданского общества при Президенте РК. </a:t>
            </a:r>
          </a:p>
          <a:p>
            <a:r>
              <a:rPr lang="ru-RU" dirty="0" smtClean="0"/>
              <a:t>В течение текущего года ее рабочими группами были подготовлены законопроекты "О СМИ", "О местном самоуправлении", Концепция развития институтов гражданского общества, внесены предложения по реформированию судебной системы и т.д. </a:t>
            </a:r>
          </a:p>
          <a:p>
            <a:r>
              <a:rPr lang="ru-RU" dirty="0" smtClean="0"/>
              <a:t>В 2005 году Национальной комиссией подготовлен проект "Общественной программы демократических реформ на 2006-2011 г.г.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14546" y="2643182"/>
            <a:ext cx="4929222" cy="85725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Президентские выборы 2005 года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643570" y="3714752"/>
            <a:ext cx="3214710" cy="71438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Подведение итогов целой эпохи суверенного развития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2910" y="1714488"/>
            <a:ext cx="3214710" cy="71438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Начало нового этапа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43372" y="142873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основной спецификой которого выступает глубокая политическая модернизация казахстанского общества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85720" y="4572008"/>
            <a:ext cx="87154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формирование рыночных отношений с соответствующей нормативно-правовой базой; </a:t>
            </a:r>
          </a:p>
          <a:p>
            <a:r>
              <a:rPr lang="ru-RU" dirty="0" smtClean="0"/>
              <a:t>устойчивое экономическое развитие; </a:t>
            </a:r>
          </a:p>
          <a:p>
            <a:r>
              <a:rPr lang="ru-RU" dirty="0" smtClean="0"/>
              <a:t>подъем уровня жизни. </a:t>
            </a:r>
          </a:p>
          <a:p>
            <a:r>
              <a:rPr lang="ru-RU" dirty="0" smtClean="0"/>
              <a:t>многопартийная система и плюралистическое общество; </a:t>
            </a:r>
          </a:p>
          <a:p>
            <a:r>
              <a:rPr lang="ru-RU" dirty="0" smtClean="0"/>
              <a:t>общественная  стабильность; </a:t>
            </a:r>
          </a:p>
          <a:p>
            <a:r>
              <a:rPr lang="ru-RU" dirty="0" smtClean="0"/>
              <a:t>Но прохождение точки бифуркации, гарантирующее невозвращение к коммунистическому прошлому, не означало автоматического решения всех проблем,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285852" y="142852"/>
            <a:ext cx="51435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наиболее насущная задача развития республики, выступала проблема политического реформирования казахстанского общества. 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Причины актуальности политической модернизации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Системная </a:t>
            </a:r>
            <a:r>
              <a:rPr lang="ru-RU" b="1" dirty="0" smtClean="0"/>
              <a:t>диспропорция </a:t>
            </a:r>
            <a:r>
              <a:rPr lang="ru-RU" dirty="0" smtClean="0"/>
              <a:t>между уровнем базисных </a:t>
            </a:r>
            <a:r>
              <a:rPr lang="ru-RU" b="1" dirty="0" smtClean="0"/>
              <a:t>экономических и политических преобразований </a:t>
            </a:r>
            <a:r>
              <a:rPr lang="ru-RU" dirty="0" smtClean="0"/>
              <a:t>в Казахстане </a:t>
            </a:r>
          </a:p>
          <a:p>
            <a:r>
              <a:rPr lang="ru-RU" b="1" dirty="0" smtClean="0"/>
              <a:t>Опережающая либерализация экономики </a:t>
            </a:r>
            <a:r>
              <a:rPr lang="ru-RU" dirty="0" smtClean="0"/>
              <a:t>при отставании социальной и политической сфер  </a:t>
            </a:r>
          </a:p>
          <a:p>
            <a:r>
              <a:rPr lang="ru-RU" dirty="0" smtClean="0"/>
              <a:t>Устойчивое развитие любого государства определяется </a:t>
            </a:r>
            <a:r>
              <a:rPr lang="ru-RU" b="1" dirty="0" smtClean="0"/>
              <a:t>сбалансированностью его экономических, политических и социальных институтов,</a:t>
            </a:r>
            <a:r>
              <a:rPr lang="ru-RU" dirty="0" smtClean="0"/>
              <a:t> в оптимальной степени выражающих совокупность общественных интересов и отношений. 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Предпосылки развитию демократии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886445" y="2090548"/>
            <a:ext cx="2088232" cy="64807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Демократическая идеология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79912" y="3681028"/>
            <a:ext cx="2088232" cy="64807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Рыночная экономика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37920" y="2090548"/>
            <a:ext cx="2016224" cy="64807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Правовое государство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3638097"/>
            <a:ext cx="2016224" cy="72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Политический плюрализм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58453" y="5373216"/>
            <a:ext cx="2016224" cy="72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Базовые права и свободы граждан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76256" y="3681028"/>
            <a:ext cx="1979712" cy="72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Политическая воля руководства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300192" y="5286388"/>
            <a:ext cx="2058022" cy="7910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Отсутствие внутренних и внешних угроз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387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572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Из Послания к казахстанскому народу Н.А.Назарбаева в октябре 2000 года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500306"/>
            <a:ext cx="9144000" cy="362585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«…Сегодня мы должны признать, что темпы политической реформы в обществе несколько отстают от масштабов экономических преобразований. Как говорили древние, «не идти вперед - значит идти назад»  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Векторы демократического развития Казахстана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Расширение полномочий и функции парламента и </a:t>
            </a:r>
            <a:r>
              <a:rPr lang="ru-RU" dirty="0" err="1" smtClean="0"/>
              <a:t>маслихатов</a:t>
            </a:r>
            <a:r>
              <a:rPr lang="ru-RU" dirty="0" smtClean="0"/>
              <a:t> всех уровней </a:t>
            </a:r>
          </a:p>
          <a:p>
            <a:r>
              <a:rPr lang="ru-RU" dirty="0" smtClean="0"/>
              <a:t>Расширение партийного представительства в выборных органах власти  </a:t>
            </a:r>
          </a:p>
          <a:p>
            <a:r>
              <a:rPr lang="ru-RU" dirty="0" smtClean="0"/>
              <a:t>Формирование правительства на основе парламентского большинства  </a:t>
            </a:r>
          </a:p>
          <a:p>
            <a:r>
              <a:rPr lang="ru-RU" dirty="0" smtClean="0"/>
              <a:t>В рамках реформы исполнительной власти предусмотрено поэтапное введение выборности </a:t>
            </a:r>
            <a:r>
              <a:rPr lang="ru-RU" dirty="0" err="1" smtClean="0"/>
              <a:t>акимов</a:t>
            </a:r>
            <a:r>
              <a:rPr lang="ru-RU" dirty="0" smtClean="0"/>
              <a:t>, местного самоуправления с соответствующим разделением межуровневых функций и полномочий</a:t>
            </a:r>
          </a:p>
          <a:p>
            <a:r>
              <a:rPr lang="ru-RU" dirty="0" smtClean="0"/>
              <a:t>Усиление независимости и объективности судебной власти</a:t>
            </a:r>
          </a:p>
          <a:p>
            <a:r>
              <a:rPr lang="ru-RU" dirty="0" smtClean="0"/>
              <a:t>В рамках судебной реформы предполагается введение институтов суда присяжных и мировых судей, избираемых населением 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Векторы демократического развития Казахстана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Несмотря на то, что в настоящее время преобладающей точкой зрения является предпочтительность президентской формы правления, в дальнейшем, с точки зрения экспертов, по мере складывания соответствующих условий, не исключен </a:t>
            </a:r>
            <a:r>
              <a:rPr lang="ru-RU" b="1" dirty="0" smtClean="0"/>
              <a:t>переход к </a:t>
            </a:r>
            <a:r>
              <a:rPr lang="ru-RU" b="1" dirty="0" err="1" smtClean="0"/>
              <a:t>президентско-парламентской</a:t>
            </a:r>
            <a:r>
              <a:rPr lang="ru-RU" dirty="0" smtClean="0"/>
              <a:t> форме правления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Перспективы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Установится ли в Казахстане демократический режим, на самом деле?</a:t>
            </a:r>
          </a:p>
          <a:p>
            <a:pPr>
              <a:buNone/>
            </a:pPr>
            <a:r>
              <a:rPr lang="ru-RU" dirty="0" smtClean="0"/>
              <a:t>    Что в результате реформ произойдет,  только формально-правовое оформление демократических институтов?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03848" y="2132856"/>
            <a:ext cx="2880320" cy="10081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Закон о политических партиях в Республике Казахстан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2195736" y="3140968"/>
            <a:ext cx="1440160" cy="792088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724128" y="3140968"/>
            <a:ext cx="1512168" cy="792088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83568" y="3933056"/>
            <a:ext cx="1872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Закрепил организационно-партийное           строительство</a:t>
            </a:r>
            <a:endParaRPr lang="ru-R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228184" y="3933056"/>
            <a:ext cx="23042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Запрет на организацию партий в гос. Органах и военизированных партий</a:t>
            </a:r>
            <a:endParaRPr lang="ru-R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599892" y="148478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1996</a:t>
            </a:r>
            <a:endParaRPr lang="ru-RU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555776" y="5949280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Главными демократическими институтами в обществе являются объединения граждан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712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/>
          <a:lstStyle/>
          <a:p>
            <a:r>
              <a:rPr lang="ru-RU" dirty="0" smtClean="0"/>
              <a:t>Многопартийность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1997 год соглашения 55 партий и общественных объединений </a:t>
            </a:r>
          </a:p>
          <a:p>
            <a:r>
              <a:rPr lang="ru-RU" dirty="0" smtClean="0"/>
              <a:t>2001 год 12 политических партий -</a:t>
            </a:r>
          </a:p>
          <a:p>
            <a:r>
              <a:rPr lang="ru-RU" dirty="0" smtClean="0"/>
              <a:t>Коммунистическая </a:t>
            </a:r>
            <a:r>
              <a:rPr lang="ru-RU" dirty="0"/>
              <a:t>партия Казахстана (КПК), </a:t>
            </a:r>
            <a:endParaRPr lang="ru-RU" dirty="0" smtClean="0"/>
          </a:p>
          <a:p>
            <a:r>
              <a:rPr lang="ru-RU" dirty="0" smtClean="0"/>
              <a:t>Партия </a:t>
            </a:r>
            <a:r>
              <a:rPr lang="ru-RU" dirty="0"/>
              <a:t>возрождения Казахстана, </a:t>
            </a:r>
            <a:endParaRPr lang="ru-RU" dirty="0" smtClean="0"/>
          </a:p>
          <a:p>
            <a:r>
              <a:rPr lang="ru-RU" dirty="0" smtClean="0"/>
              <a:t>Демократическая </a:t>
            </a:r>
            <a:r>
              <a:rPr lang="ru-RU" dirty="0"/>
              <a:t>партия Казахстана «</a:t>
            </a:r>
            <a:r>
              <a:rPr lang="ru-RU" dirty="0" err="1"/>
              <a:t>Азамат</a:t>
            </a:r>
            <a:r>
              <a:rPr lang="ru-RU" dirty="0"/>
              <a:t>», </a:t>
            </a:r>
            <a:endParaRPr lang="ru-RU" dirty="0" smtClean="0"/>
          </a:p>
          <a:p>
            <a:r>
              <a:rPr lang="ru-RU" dirty="0" smtClean="0"/>
              <a:t>Республиканская </a:t>
            </a:r>
            <a:r>
              <a:rPr lang="ru-RU" dirty="0"/>
              <a:t>народная партия Казахстана (РНПК), </a:t>
            </a:r>
            <a:endParaRPr lang="ru-RU" dirty="0" smtClean="0"/>
          </a:p>
          <a:p>
            <a:r>
              <a:rPr lang="ru-RU" dirty="0" smtClean="0"/>
              <a:t>Республиканская </a:t>
            </a:r>
            <a:r>
              <a:rPr lang="ru-RU" dirty="0"/>
              <a:t>партия «</a:t>
            </a:r>
            <a:r>
              <a:rPr lang="ru-RU" dirty="0" err="1"/>
              <a:t>Отан</a:t>
            </a:r>
            <a:r>
              <a:rPr lang="ru-RU" dirty="0"/>
              <a:t>», </a:t>
            </a:r>
            <a:endParaRPr lang="ru-RU" dirty="0" smtClean="0"/>
          </a:p>
          <a:p>
            <a:r>
              <a:rPr lang="ru-RU" dirty="0" smtClean="0"/>
              <a:t>Аграрная </a:t>
            </a:r>
            <a:r>
              <a:rPr lang="ru-RU" dirty="0"/>
              <a:t>партия Казахстана, </a:t>
            </a:r>
            <a:endParaRPr lang="ru-RU" dirty="0" smtClean="0"/>
          </a:p>
          <a:p>
            <a:r>
              <a:rPr lang="ru-RU" dirty="0" smtClean="0"/>
              <a:t>Гражданская </a:t>
            </a:r>
            <a:r>
              <a:rPr lang="ru-RU" dirty="0"/>
              <a:t>партия Казахстана, </a:t>
            </a:r>
            <a:endParaRPr lang="ru-RU" dirty="0" smtClean="0"/>
          </a:p>
          <a:p>
            <a:r>
              <a:rPr lang="ru-RU" dirty="0" smtClean="0"/>
              <a:t>Партия </a:t>
            </a:r>
            <a:r>
              <a:rPr lang="ru-RU" dirty="0"/>
              <a:t>патриотов Казахстана, </a:t>
            </a:r>
            <a:endParaRPr lang="ru-RU" dirty="0" smtClean="0"/>
          </a:p>
          <a:p>
            <a:r>
              <a:rPr lang="ru-RU" dirty="0" smtClean="0"/>
              <a:t>Демократический </a:t>
            </a:r>
            <a:r>
              <a:rPr lang="ru-RU" dirty="0"/>
              <a:t>выбор Казахстана, </a:t>
            </a:r>
            <a:endParaRPr lang="ru-RU" dirty="0" smtClean="0"/>
          </a:p>
          <a:p>
            <a:r>
              <a:rPr lang="ru-RU" dirty="0" smtClean="0"/>
              <a:t>«</a:t>
            </a:r>
            <a:r>
              <a:rPr lang="ru-RU" dirty="0" err="1"/>
              <a:t>Асар</a:t>
            </a:r>
            <a:r>
              <a:rPr lang="ru-RU" dirty="0"/>
              <a:t>», </a:t>
            </a:r>
            <a:endParaRPr lang="ru-RU" dirty="0" smtClean="0"/>
          </a:p>
          <a:p>
            <a:r>
              <a:rPr lang="ru-RU" dirty="0" smtClean="0"/>
              <a:t>«</a:t>
            </a:r>
            <a:r>
              <a:rPr lang="ru-RU" dirty="0" err="1"/>
              <a:t>Ақ</a:t>
            </a:r>
            <a:r>
              <a:rPr lang="ru-RU" dirty="0"/>
              <a:t> </a:t>
            </a:r>
            <a:r>
              <a:rPr lang="ru-RU" dirty="0" err="1"/>
              <a:t>Жол</a:t>
            </a:r>
            <a:r>
              <a:rPr lang="ru-RU" dirty="0"/>
              <a:t>» и другие.</a:t>
            </a:r>
          </a:p>
        </p:txBody>
      </p:sp>
    </p:spTree>
    <p:extLst>
      <p:ext uri="{BB962C8B-B14F-4D97-AF65-F5344CB8AC3E}">
        <p14:creationId xmlns:p14="http://schemas.microsoft.com/office/powerpoint/2010/main" val="3675349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Становление института многопартийности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августе 2007 года проведены парламентские выборы на пропорциональной </a:t>
            </a:r>
            <a:r>
              <a:rPr lang="ru-RU" dirty="0" smtClean="0"/>
              <a:t>основе</a:t>
            </a:r>
          </a:p>
          <a:p>
            <a:r>
              <a:rPr lang="ru-RU" dirty="0" smtClean="0"/>
              <a:t>Доминирующая партия </a:t>
            </a:r>
            <a:r>
              <a:rPr lang="ru-RU" dirty="0" err="1" smtClean="0"/>
              <a:t>Нур</a:t>
            </a:r>
            <a:r>
              <a:rPr lang="ru-RU" dirty="0" smtClean="0"/>
              <a:t> </a:t>
            </a:r>
            <a:r>
              <a:rPr lang="ru-RU" dirty="0" err="1" smtClean="0"/>
              <a:t>Отан</a:t>
            </a:r>
            <a:r>
              <a:rPr lang="ru-RU" dirty="0" smtClean="0"/>
              <a:t>, это </a:t>
            </a:r>
            <a:r>
              <a:rPr lang="ru-RU" dirty="0"/>
              <a:t>может рассматриваться как оптимальная форма политической системы Казахстана</a:t>
            </a:r>
          </a:p>
        </p:txBody>
      </p:sp>
    </p:spTree>
    <p:extLst>
      <p:ext uri="{BB962C8B-B14F-4D97-AF65-F5344CB8AC3E}">
        <p14:creationId xmlns:p14="http://schemas.microsoft.com/office/powerpoint/2010/main" val="3465733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Либерализации политической </a:t>
            </a:r>
            <a:r>
              <a:rPr lang="ru-RU" dirty="0"/>
              <a:t>системы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Выбор эволюционного пути </a:t>
            </a:r>
            <a:r>
              <a:rPr lang="ru-RU" dirty="0"/>
              <a:t>развития </a:t>
            </a:r>
            <a:endParaRPr lang="ru-RU" dirty="0" smtClean="0"/>
          </a:p>
          <a:p>
            <a:r>
              <a:rPr lang="ru-RU" dirty="0" smtClean="0"/>
              <a:t>Отказ от форсированного </a:t>
            </a:r>
            <a:r>
              <a:rPr lang="ru-RU" dirty="0"/>
              <a:t>внедрения демократии, тем более </a:t>
            </a:r>
            <a:r>
              <a:rPr lang="ru-RU" dirty="0" smtClean="0"/>
              <a:t>извне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8361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340768"/>
            <a:ext cx="2520280" cy="11521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 этап до 1995 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75856" y="1323612"/>
            <a:ext cx="2520280" cy="11521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 этап до 2000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28184" y="1340768"/>
            <a:ext cx="2520280" cy="11521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3</a:t>
            </a:r>
            <a:r>
              <a:rPr lang="ru-RU" b="1" dirty="0" smtClean="0">
                <a:solidFill>
                  <a:schemeClr val="tx1"/>
                </a:solidFill>
              </a:rPr>
              <a:t> этап до 2006 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ru-RU" b="1" dirty="0" smtClean="0"/>
              <a:t>Государственное строительство</a:t>
            </a:r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3140968"/>
            <a:ext cx="24482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Фундамент государственности. Отход от диктата </a:t>
            </a:r>
            <a:r>
              <a:rPr lang="ru-RU" dirty="0" err="1" smtClean="0"/>
              <a:t>однопартийности</a:t>
            </a:r>
            <a:r>
              <a:rPr lang="ru-RU" dirty="0" smtClean="0"/>
              <a:t> к партийному плюрализму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275856" y="3068960"/>
            <a:ext cx="25202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Укрепление демократических институтов и формирование новой политической культуры на основе Конституции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6228184" y="3140968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Прорыв в региональные лидеры. Совершенствование политической системы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7181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Концепция развития гражданского общества 2006-2011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 Казахстане официально зарегистрированы и </a:t>
            </a:r>
            <a:r>
              <a:rPr lang="ru-RU" dirty="0" smtClean="0"/>
              <a:t>действуют политические партии</a:t>
            </a:r>
          </a:p>
          <a:p>
            <a:r>
              <a:rPr lang="ru-RU" dirty="0" smtClean="0"/>
              <a:t>5820 </a:t>
            </a:r>
            <a:r>
              <a:rPr lang="ru-RU" dirty="0"/>
              <a:t>НПО самой различной направленности</a:t>
            </a:r>
            <a:r>
              <a:rPr lang="ru-RU" dirty="0" smtClean="0"/>
              <a:t>,</a:t>
            </a:r>
          </a:p>
          <a:p>
            <a:r>
              <a:rPr lang="ru-RU" dirty="0" smtClean="0"/>
              <a:t>3340 </a:t>
            </a:r>
            <a:r>
              <a:rPr lang="ru-RU" dirty="0"/>
              <a:t>общественных фондов, </a:t>
            </a:r>
            <a:endParaRPr lang="ru-RU" dirty="0" smtClean="0"/>
          </a:p>
          <a:p>
            <a:r>
              <a:rPr lang="ru-RU" dirty="0" smtClean="0"/>
              <a:t>1072 </a:t>
            </a:r>
            <a:r>
              <a:rPr lang="ru-RU" dirty="0"/>
              <a:t>ассоциации юридических лиц, </a:t>
            </a:r>
            <a:endParaRPr lang="ru-RU" dirty="0" smtClean="0"/>
          </a:p>
          <a:p>
            <a:r>
              <a:rPr lang="ru-RU" dirty="0" smtClean="0"/>
              <a:t>471 </a:t>
            </a:r>
            <a:r>
              <a:rPr lang="ru-RU" dirty="0"/>
              <a:t>национально-культурное объединение, </a:t>
            </a:r>
            <a:endParaRPr lang="ru-RU" dirty="0" smtClean="0"/>
          </a:p>
          <a:p>
            <a:r>
              <a:rPr lang="ru-RU" dirty="0" smtClean="0"/>
              <a:t>3340 </a:t>
            </a:r>
            <a:r>
              <a:rPr lang="ru-RU" dirty="0"/>
              <a:t>религиозных объединений, представляющих свыше 40 конфессий и деноминаций. </a:t>
            </a:r>
            <a:endParaRPr lang="ru-RU" dirty="0" smtClean="0"/>
          </a:p>
          <a:p>
            <a:r>
              <a:rPr lang="ru-RU" dirty="0" smtClean="0"/>
              <a:t>Эти </a:t>
            </a:r>
            <a:r>
              <a:rPr lang="ru-RU" dirty="0"/>
              <a:t>и другие институты гражданского общества стали важным ресурсом </a:t>
            </a:r>
            <a:r>
              <a:rPr lang="ru-RU" dirty="0" smtClean="0"/>
              <a:t>демократизации страны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483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036496" cy="908720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Гражданское общество есть важнейшая составляющая правового, демократического государства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Степень </a:t>
            </a:r>
            <a:r>
              <a:rPr lang="ru-RU" dirty="0"/>
              <a:t>развития гражданского общества отражает уровень развития демократии.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целом же демократический режим предполагает тесное взаимодействие государства и гражданского общества как основы политической стабильности.</a:t>
            </a:r>
          </a:p>
          <a:p>
            <a:r>
              <a:rPr lang="ru-RU" b="1" dirty="0"/>
              <a:t>Взаимосвязь становления гражданского общества и правового государства </a:t>
            </a:r>
            <a:r>
              <a:rPr lang="ru-RU" dirty="0"/>
              <a:t>можно объяснить несколькими </a:t>
            </a:r>
            <a:r>
              <a:rPr lang="ru-RU" dirty="0" smtClean="0"/>
              <a:t>причинами</a:t>
            </a:r>
          </a:p>
          <a:p>
            <a:r>
              <a:rPr lang="ru-RU" dirty="0" smtClean="0"/>
              <a:t>Во-первых</a:t>
            </a:r>
            <a:r>
              <a:rPr lang="ru-RU" dirty="0"/>
              <a:t>, гражданское общество является одним из важных и мощных рычагов в </a:t>
            </a:r>
            <a:r>
              <a:rPr lang="ru-RU" b="1" dirty="0"/>
              <a:t>системе «сдержек» и «противовесов» стремлению политической власти к абсолютному господству</a:t>
            </a:r>
            <a:r>
              <a:rPr lang="ru-RU" dirty="0"/>
              <a:t>. Для выполнения этой миссии у него есть немало средств: активное участие в </a:t>
            </a:r>
            <a:r>
              <a:rPr lang="ru-RU" b="1" dirty="0"/>
              <a:t>избирательных кампаниях </a:t>
            </a:r>
            <a:r>
              <a:rPr lang="ru-RU" dirty="0"/>
              <a:t>и референдумах, большие возможности в </a:t>
            </a:r>
            <a:r>
              <a:rPr lang="ru-RU" b="1" dirty="0"/>
              <a:t>формировании общественного мнения</a:t>
            </a:r>
            <a:r>
              <a:rPr lang="ru-RU" dirty="0"/>
              <a:t>, возможности в организации кампании </a:t>
            </a:r>
            <a:r>
              <a:rPr lang="ru-RU" b="1" dirty="0"/>
              <a:t>сопротивления проведению тех или иных государственных реформ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Во-вторых</a:t>
            </a:r>
            <a:r>
              <a:rPr lang="ru-RU" dirty="0"/>
              <a:t>, само </a:t>
            </a:r>
            <a:r>
              <a:rPr lang="ru-RU" b="1" dirty="0"/>
              <a:t>гражданское общество нуждается в государственной поддержке</a:t>
            </a:r>
            <a:r>
              <a:rPr lang="ru-RU" dirty="0"/>
              <a:t>, поэтому представители организаций, активно участвуют в работе ряда государственных органов. </a:t>
            </a:r>
            <a:endParaRPr lang="ru-RU" dirty="0" smtClean="0"/>
          </a:p>
          <a:p>
            <a:r>
              <a:rPr lang="ru-RU" dirty="0" smtClean="0"/>
              <a:t>В-третьих</a:t>
            </a:r>
            <a:r>
              <a:rPr lang="ru-RU" dirty="0"/>
              <a:t>, государство в высокой степени заинтересовано во взаимодействии с гражданским обществом, так как </a:t>
            </a:r>
            <a:r>
              <a:rPr lang="ru-RU" b="1" dirty="0"/>
              <a:t>именно гражданское общество есть источник легитимности политической власти</a:t>
            </a:r>
            <a:r>
              <a:rPr lang="ru-RU" dirty="0"/>
              <a:t>, в сложные периоды гражданское общество становится мощной силой, поддерживающей государство. </a:t>
            </a:r>
            <a:endParaRPr lang="ru-RU" dirty="0" smtClean="0"/>
          </a:p>
          <a:p>
            <a:r>
              <a:rPr lang="ru-RU" dirty="0" smtClean="0"/>
              <a:t>В-четвертых</a:t>
            </a:r>
            <a:r>
              <a:rPr lang="ru-RU" dirty="0"/>
              <a:t>, специфика гражданского общества, автономный характер и независимость составляющих его организаций не исключают непредсказуемость их действий, поэтому логичными являются усилия государства, направленные на создание различных форм контроля над его развитием.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38017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1049</Words>
  <Application>Microsoft Office PowerPoint</Application>
  <PresentationFormat>Экран (4:3)</PresentationFormat>
  <Paragraphs>136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6" baseType="lpstr">
      <vt:lpstr>Arial</vt:lpstr>
      <vt:lpstr>Calibri</vt:lpstr>
      <vt:lpstr>Тема Office</vt:lpstr>
      <vt:lpstr>Общественно-политические перспективы развития и духовная модернизация </vt:lpstr>
      <vt:lpstr>Предпосылки развитию демократии</vt:lpstr>
      <vt:lpstr>Презентация PowerPoint</vt:lpstr>
      <vt:lpstr>Многопартийность </vt:lpstr>
      <vt:lpstr>Становление института многопартийности</vt:lpstr>
      <vt:lpstr>Либерализации политической системы</vt:lpstr>
      <vt:lpstr>Государственное строительство</vt:lpstr>
      <vt:lpstr>Концепция развития гражданского общества 2006-2011</vt:lpstr>
      <vt:lpstr>Гражданское общество есть важнейшая составляющая правового, демократического государства</vt:lpstr>
      <vt:lpstr>Становление гражданского общества</vt:lpstr>
      <vt:lpstr>Межнациональное согласие в Республике Казахстан</vt:lpstr>
      <vt:lpstr>Межэтническая и межконфессиональная политика</vt:lpstr>
      <vt:lpstr>Конституционные принципы межнациональной политики</vt:lpstr>
      <vt:lpstr>Две ведущие тенденции в сфере национальных отношений современного Казахстана </vt:lpstr>
      <vt:lpstr>  Признаки казахстанской модели  полиэтнического государства  </vt:lpstr>
      <vt:lpstr>Общенациональная программа политических реформ</vt:lpstr>
      <vt:lpstr>Политическая модернизация</vt:lpstr>
      <vt:lpstr>Презентация PowerPoint</vt:lpstr>
      <vt:lpstr>Причины актуальности политической модернизации</vt:lpstr>
      <vt:lpstr>Из Послания к казахстанскому народу Н.А.Назарбаева в октябре 2000 года </vt:lpstr>
      <vt:lpstr>Векторы демократического развития Казахстана</vt:lpstr>
      <vt:lpstr>Векторы демократического развития Казахстана</vt:lpstr>
      <vt:lpstr>Перспективы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30</cp:revision>
  <dcterms:created xsi:type="dcterms:W3CDTF">2017-11-21T16:41:18Z</dcterms:created>
  <dcterms:modified xsi:type="dcterms:W3CDTF">2020-03-30T04:37:07Z</dcterms:modified>
</cp:coreProperties>
</file>