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bookmarkIdSeed="6">
  <p:sldMasterIdLst>
    <p:sldMasterId id="2147483684" r:id="rId1"/>
  </p:sldMasterIdLst>
  <p:notesMasterIdLst>
    <p:notesMasterId r:id="rId15"/>
  </p:notesMasterIdLst>
  <p:handoutMasterIdLst>
    <p:handoutMasterId r:id="rId16"/>
  </p:handoutMasterIdLst>
  <p:sldIdLst>
    <p:sldId id="256" r:id="rId2"/>
    <p:sldId id="257" r:id="rId3"/>
    <p:sldId id="376" r:id="rId4"/>
    <p:sldId id="387" r:id="rId5"/>
    <p:sldId id="388" r:id="rId6"/>
    <p:sldId id="392" r:id="rId7"/>
    <p:sldId id="393" r:id="rId8"/>
    <p:sldId id="394" r:id="rId9"/>
    <p:sldId id="395" r:id="rId10"/>
    <p:sldId id="396" r:id="rId11"/>
    <p:sldId id="397" r:id="rId12"/>
    <p:sldId id="398" r:id="rId13"/>
    <p:sldId id="399" r:id="rId14"/>
  </p:sldIdLst>
  <p:sldSz cx="9144000" cy="6858000" type="screen4x3"/>
  <p:notesSz cx="6858000" cy="9144000"/>
  <p:embeddedFontLst>
    <p:embeddedFont>
      <p:font typeface="Book Antiqua" panose="02040602050305030304" pitchFamily="18" charset="0"/>
      <p:regular r:id="rId17"/>
      <p:bold r:id="rId18"/>
      <p:italic r:id="rId19"/>
      <p:boldItalic r:id="rId20"/>
    </p:embeddedFont>
    <p:embeddedFont>
      <p:font typeface="Lucida Sans" panose="020B0602030504020204" pitchFamily="34" charset="0"/>
      <p:regular r:id="rId21"/>
      <p:bold r:id="rId22"/>
      <p:italic r:id="rId23"/>
      <p:boldItalic r:id="rId24"/>
    </p:embeddedFont>
    <p:embeddedFont>
      <p:font typeface="Wingdings 2" panose="05020102010507070707" pitchFamily="18" charset="2"/>
      <p:regular r:id="rId25"/>
    </p:embeddedFont>
    <p:embeddedFont>
      <p:font typeface="Wingdings 3" panose="05040102010807070707" pitchFamily="18" charset="2"/>
      <p:regular r:id="rId26"/>
    </p:embeddedFont>
  </p:embeddedFontLst>
  <p:custDataLst>
    <p:tags r:id="rId27"/>
  </p:custDataLst>
  <p:defaultTextStyle>
    <a:defPPr>
      <a:defRPr lang="en-US"/>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a:srgbClr val="99FFFF"/>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26" autoAdjust="0"/>
  </p:normalViewPr>
  <p:slideViewPr>
    <p:cSldViewPr>
      <p:cViewPr varScale="1">
        <p:scale>
          <a:sx n="86" d="100"/>
          <a:sy n="86" d="100"/>
        </p:scale>
        <p:origin x="233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font" Target="fonts/font4.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7.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3.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kumimoji="0" sz="1200"/>
            </a:lvl1pPr>
          </a:lstStyle>
          <a:p>
            <a:pPr>
              <a:defRPr/>
            </a:pPr>
            <a:r>
              <a:rPr lang="en-US"/>
              <a:t>David Macpherson</a:t>
            </a:r>
          </a:p>
        </p:txBody>
      </p:sp>
      <p:sp>
        <p:nvSpPr>
          <p:cNvPr id="143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kumimoji="0" sz="1200"/>
            </a:lvl1pPr>
          </a:lstStyle>
          <a:p>
            <a:pPr>
              <a:defRPr/>
            </a:pPr>
            <a:fld id="{3EC4CB3D-1B4B-427F-9420-D073A9DB77F8}" type="datetime1">
              <a:rPr lang="en-US" smtClean="0"/>
              <a:t>8/21/2024</a:t>
            </a:fld>
            <a:endParaRPr lang="en-US"/>
          </a:p>
        </p:txBody>
      </p:sp>
      <p:sp>
        <p:nvSpPr>
          <p:cNvPr id="143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kumimoji="0" sz="1200"/>
            </a:lvl1pPr>
          </a:lstStyle>
          <a:p>
            <a:pPr>
              <a:defRPr/>
            </a:pPr>
            <a:r>
              <a:rPr lang="en-US"/>
              <a:t>Title goes here</a:t>
            </a:r>
          </a:p>
        </p:txBody>
      </p:sp>
      <p:sp>
        <p:nvSpPr>
          <p:cNvPr id="143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kumimoji="0" sz="1200"/>
            </a:lvl1pPr>
          </a:lstStyle>
          <a:p>
            <a:fld id="{B2095A8E-015A-44B3-A77D-952C74F1DE6A}" type="slidenum">
              <a:rPr lang="en-US" altLang="en-US"/>
              <a:pPr/>
              <a:t>‹#›</a:t>
            </a:fld>
            <a:endParaRPr lang="en-US" altLang="en-US"/>
          </a:p>
        </p:txBody>
      </p:sp>
    </p:spTree>
    <p:extLst>
      <p:ext uri="{BB962C8B-B14F-4D97-AF65-F5344CB8AC3E}">
        <p14:creationId xmlns:p14="http://schemas.microsoft.com/office/powerpoint/2010/main" val="7353875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kumimoji="0" sz="1200"/>
            </a:lvl1pPr>
          </a:lstStyle>
          <a:p>
            <a:pPr>
              <a:defRPr/>
            </a:pPr>
            <a:endParaRPr lang="en-US"/>
          </a:p>
        </p:txBody>
      </p:sp>
      <p:sp>
        <p:nvSpPr>
          <p:cNvPr id="15363" name="Rectangle 9"/>
          <p:cNvSpPr>
            <a:spLocks noGrp="1" noRot="1" noChangeAspect="1" noChangeArrowheads="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8" name="Rectangle 10"/>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kumimoji="0" sz="1200"/>
            </a:lvl1pPr>
          </a:lstStyle>
          <a:p>
            <a:pPr>
              <a:defRPr/>
            </a:pPr>
            <a:fld id="{73835D27-80E2-40D4-BB17-E82A1B229244}" type="datetime1">
              <a:rPr lang="en-US" smtClean="0"/>
              <a:t>8/21/2024</a:t>
            </a:fld>
            <a:endParaRPr lang="en-US"/>
          </a:p>
        </p:txBody>
      </p:sp>
      <p:sp>
        <p:nvSpPr>
          <p:cNvPr id="2060" name="Rectangle 12"/>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kumimoji="0" sz="1200"/>
            </a:lvl1pPr>
          </a:lstStyle>
          <a:p>
            <a:pPr>
              <a:defRPr/>
            </a:pPr>
            <a:endParaRPr lang="en-US"/>
          </a:p>
        </p:txBody>
      </p:sp>
      <p:sp>
        <p:nvSpPr>
          <p:cNvPr id="2061" name="Rectangle 13"/>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kumimoji="0" sz="1200"/>
            </a:lvl1pPr>
          </a:lstStyle>
          <a:p>
            <a:fld id="{A4B1E43D-12A2-4C09-BC2A-2728434DB2AC}" type="slidenum">
              <a:rPr lang="en-US" altLang="en-US"/>
              <a:pPr/>
              <a:t>‹#›</a:t>
            </a:fld>
            <a:endParaRPr lang="en-US" altLang="en-US"/>
          </a:p>
        </p:txBody>
      </p:sp>
    </p:spTree>
    <p:extLst>
      <p:ext uri="{BB962C8B-B14F-4D97-AF65-F5344CB8AC3E}">
        <p14:creationId xmlns:p14="http://schemas.microsoft.com/office/powerpoint/2010/main" val="1369044857"/>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9881C39D-703F-4C6B-88F3-B39743DA77CB}" type="datetime1">
              <a:rPr lang="en-US" smtClean="0"/>
              <a:t>8/21/2024</a:t>
            </a:fld>
            <a:endParaRPr lang="en-US"/>
          </a:p>
        </p:txBody>
      </p:sp>
      <p:sp>
        <p:nvSpPr>
          <p:cNvPr id="5" name="Slide Number Placeholder 4"/>
          <p:cNvSpPr>
            <a:spLocks noGrp="1"/>
          </p:cNvSpPr>
          <p:nvPr>
            <p:ph type="sldNum" sz="quarter" idx="11"/>
          </p:nvPr>
        </p:nvSpPr>
        <p:spPr/>
        <p:txBody>
          <a:bodyPr/>
          <a:lstStyle/>
          <a:p>
            <a:fld id="{A4B1E43D-12A2-4C09-BC2A-2728434DB2AC}" type="slidenum">
              <a:rPr lang="en-US" altLang="en-US" smtClean="0"/>
              <a:pPr/>
              <a:t>2</a:t>
            </a:fld>
            <a:endParaRPr lang="en-US" altLang="en-US"/>
          </a:p>
        </p:txBody>
      </p:sp>
    </p:spTree>
    <p:extLst>
      <p:ext uri="{BB962C8B-B14F-4D97-AF65-F5344CB8AC3E}">
        <p14:creationId xmlns:p14="http://schemas.microsoft.com/office/powerpoint/2010/main" val="54439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1988259C-4D43-4EC1-AB43-8247B234625C}" type="datetime1">
              <a:rPr lang="en-US" smtClean="0"/>
              <a:t>8/21/2024</a:t>
            </a:fld>
            <a:endParaRPr lang="en-US"/>
          </a:p>
        </p:txBody>
      </p:sp>
      <p:sp>
        <p:nvSpPr>
          <p:cNvPr id="5" name="Slide Number Placeholder 4"/>
          <p:cNvSpPr>
            <a:spLocks noGrp="1"/>
          </p:cNvSpPr>
          <p:nvPr>
            <p:ph type="sldNum" sz="quarter" idx="11"/>
          </p:nvPr>
        </p:nvSpPr>
        <p:spPr/>
        <p:txBody>
          <a:bodyPr/>
          <a:lstStyle/>
          <a:p>
            <a:fld id="{A4B1E43D-12A2-4C09-BC2A-2728434DB2AC}" type="slidenum">
              <a:rPr lang="en-US" altLang="en-US" smtClean="0"/>
              <a:pPr/>
              <a:t>12</a:t>
            </a:fld>
            <a:endParaRPr lang="en-US" altLang="en-US"/>
          </a:p>
        </p:txBody>
      </p:sp>
    </p:spTree>
    <p:extLst>
      <p:ext uri="{BB962C8B-B14F-4D97-AF65-F5344CB8AC3E}">
        <p14:creationId xmlns:p14="http://schemas.microsoft.com/office/powerpoint/2010/main" val="2998925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r>
              <a:rPr lang="en-US"/>
              <a:t>8/21/2024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030ACBFC-8842-45CD-9CE8-88E19381B818}" type="slidenum">
              <a:rPr lang="en-US" altLang="en-US"/>
              <a:pPr/>
              <a:t>‹#›</a:t>
            </a:fld>
            <a:endParaRPr lang="en-US" altLang="en-US"/>
          </a:p>
        </p:txBody>
      </p:sp>
    </p:spTree>
    <p:extLst>
      <p:ext uri="{BB962C8B-B14F-4D97-AF65-F5344CB8AC3E}">
        <p14:creationId xmlns:p14="http://schemas.microsoft.com/office/powerpoint/2010/main" val="776011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8/21/2024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E7EA2E3C-E5E3-456D-A7CB-39453BAB2004}" type="slidenum">
              <a:rPr lang="en-US" altLang="en-US"/>
              <a:pPr/>
              <a:t>‹#›</a:t>
            </a:fld>
            <a:endParaRPr lang="en-US" altLang="en-US"/>
          </a:p>
        </p:txBody>
      </p:sp>
    </p:spTree>
    <p:extLst>
      <p:ext uri="{BB962C8B-B14F-4D97-AF65-F5344CB8AC3E}">
        <p14:creationId xmlns:p14="http://schemas.microsoft.com/office/powerpoint/2010/main" val="3713879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8/21/2024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5A1B0D42-76A0-4F87-BDC5-80E926D5B9A2}" type="slidenum">
              <a:rPr lang="en-US" altLang="en-US"/>
              <a:pPr/>
              <a:t>‹#›</a:t>
            </a:fld>
            <a:endParaRPr lang="en-US" altLang="en-US"/>
          </a:p>
        </p:txBody>
      </p:sp>
    </p:spTree>
    <p:extLst>
      <p:ext uri="{BB962C8B-B14F-4D97-AF65-F5344CB8AC3E}">
        <p14:creationId xmlns:p14="http://schemas.microsoft.com/office/powerpoint/2010/main" val="3466295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8/21/2024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E019CFB3-E574-46F6-89B4-8F0E34F96247}" type="slidenum">
              <a:rPr lang="en-US" altLang="en-US"/>
              <a:pPr/>
              <a:t>‹#›</a:t>
            </a:fld>
            <a:endParaRPr lang="en-US" altLang="en-US"/>
          </a:p>
        </p:txBody>
      </p:sp>
    </p:spTree>
    <p:extLst>
      <p:ext uri="{BB962C8B-B14F-4D97-AF65-F5344CB8AC3E}">
        <p14:creationId xmlns:p14="http://schemas.microsoft.com/office/powerpoint/2010/main" val="2127874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r>
              <a:rPr lang="en-US"/>
              <a:t>8/21/2024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A5D763C8-2E96-46A2-8316-39061B7DB208}" type="slidenum">
              <a:rPr lang="en-US" altLang="en-US"/>
              <a:pPr/>
              <a:t>‹#›</a:t>
            </a:fld>
            <a:endParaRPr lang="en-US" altLang="en-US"/>
          </a:p>
        </p:txBody>
      </p:sp>
    </p:spTree>
    <p:extLst>
      <p:ext uri="{BB962C8B-B14F-4D97-AF65-F5344CB8AC3E}">
        <p14:creationId xmlns:p14="http://schemas.microsoft.com/office/powerpoint/2010/main" val="272688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8/21/2024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48CDAA68-B932-4378-A3DA-4FC2EC0FF885}" type="slidenum">
              <a:rPr lang="en-US" altLang="en-US"/>
              <a:pPr/>
              <a:t>‹#›</a:t>
            </a:fld>
            <a:endParaRPr lang="en-US" altLang="en-US"/>
          </a:p>
        </p:txBody>
      </p:sp>
    </p:spTree>
    <p:extLst>
      <p:ext uri="{BB962C8B-B14F-4D97-AF65-F5344CB8AC3E}">
        <p14:creationId xmlns:p14="http://schemas.microsoft.com/office/powerpoint/2010/main" val="4285284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r>
              <a:rPr lang="en-US"/>
              <a:t>8/21/2024</a:t>
            </a:r>
          </a:p>
        </p:txBody>
      </p:sp>
      <p:sp>
        <p:nvSpPr>
          <p:cNvPr id="8" name="Footer Placeholder 2"/>
          <p:cNvSpPr>
            <a:spLocks noGrp="1"/>
          </p:cNvSpPr>
          <p:nvPr>
            <p:ph type="ftr" sz="quarter" idx="11"/>
          </p:nvPr>
        </p:nvSpPr>
        <p:spPr/>
        <p:txBody>
          <a:bodyPr/>
          <a:lstStyle>
            <a:lvl1pPr>
              <a:defRPr/>
            </a:lvl1pPr>
          </a:lstStyle>
          <a:p>
            <a:pPr>
              <a:defRPr/>
            </a:pPr>
            <a:r>
              <a:rPr lang="en-US"/>
              <a:t>ECN2102</a:t>
            </a:r>
          </a:p>
        </p:txBody>
      </p:sp>
      <p:sp>
        <p:nvSpPr>
          <p:cNvPr id="9" name="Slide Number Placeholder 22"/>
          <p:cNvSpPr>
            <a:spLocks noGrp="1"/>
          </p:cNvSpPr>
          <p:nvPr>
            <p:ph type="sldNum" sz="quarter" idx="12"/>
          </p:nvPr>
        </p:nvSpPr>
        <p:spPr/>
        <p:txBody>
          <a:bodyPr/>
          <a:lstStyle>
            <a:lvl1pPr>
              <a:defRPr/>
            </a:lvl1pPr>
          </a:lstStyle>
          <a:p>
            <a:fld id="{11F765E6-4F42-4EB5-9F63-6530FB8FA517}" type="slidenum">
              <a:rPr lang="en-US" altLang="en-US"/>
              <a:pPr/>
              <a:t>‹#›</a:t>
            </a:fld>
            <a:endParaRPr lang="en-US" altLang="en-US"/>
          </a:p>
        </p:txBody>
      </p:sp>
    </p:spTree>
    <p:extLst>
      <p:ext uri="{BB962C8B-B14F-4D97-AF65-F5344CB8AC3E}">
        <p14:creationId xmlns:p14="http://schemas.microsoft.com/office/powerpoint/2010/main" val="3721933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r>
              <a:rPr lang="en-US"/>
              <a:t>8/21/2024</a:t>
            </a:r>
          </a:p>
        </p:txBody>
      </p:sp>
      <p:sp>
        <p:nvSpPr>
          <p:cNvPr id="4" name="Footer Placeholder 2"/>
          <p:cNvSpPr>
            <a:spLocks noGrp="1"/>
          </p:cNvSpPr>
          <p:nvPr>
            <p:ph type="ftr" sz="quarter" idx="11"/>
          </p:nvPr>
        </p:nvSpPr>
        <p:spPr/>
        <p:txBody>
          <a:bodyPr/>
          <a:lstStyle>
            <a:lvl1pPr>
              <a:defRPr/>
            </a:lvl1pPr>
          </a:lstStyle>
          <a:p>
            <a:pPr>
              <a:defRPr/>
            </a:pPr>
            <a:r>
              <a:rPr lang="en-US"/>
              <a:t>ECN2102</a:t>
            </a:r>
          </a:p>
        </p:txBody>
      </p:sp>
      <p:sp>
        <p:nvSpPr>
          <p:cNvPr id="5" name="Slide Number Placeholder 22"/>
          <p:cNvSpPr>
            <a:spLocks noGrp="1"/>
          </p:cNvSpPr>
          <p:nvPr>
            <p:ph type="sldNum" sz="quarter" idx="12"/>
          </p:nvPr>
        </p:nvSpPr>
        <p:spPr/>
        <p:txBody>
          <a:bodyPr/>
          <a:lstStyle>
            <a:lvl1pPr>
              <a:defRPr/>
            </a:lvl1pPr>
          </a:lstStyle>
          <a:p>
            <a:fld id="{4C50F47B-6BFD-4FE3-916E-27B195043E35}" type="slidenum">
              <a:rPr lang="en-US" altLang="en-US"/>
              <a:pPr/>
              <a:t>‹#›</a:t>
            </a:fld>
            <a:endParaRPr lang="en-US" altLang="en-US"/>
          </a:p>
        </p:txBody>
      </p:sp>
    </p:spTree>
    <p:extLst>
      <p:ext uri="{BB962C8B-B14F-4D97-AF65-F5344CB8AC3E}">
        <p14:creationId xmlns:p14="http://schemas.microsoft.com/office/powerpoint/2010/main" val="87350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a:t>8/21/2024</a:t>
            </a:r>
          </a:p>
        </p:txBody>
      </p:sp>
      <p:sp>
        <p:nvSpPr>
          <p:cNvPr id="3" name="Footer Placeholder 2"/>
          <p:cNvSpPr>
            <a:spLocks noGrp="1"/>
          </p:cNvSpPr>
          <p:nvPr>
            <p:ph type="ftr" sz="quarter" idx="11"/>
          </p:nvPr>
        </p:nvSpPr>
        <p:spPr/>
        <p:txBody>
          <a:bodyPr/>
          <a:lstStyle>
            <a:lvl1pPr>
              <a:defRPr/>
            </a:lvl1pPr>
          </a:lstStyle>
          <a:p>
            <a:pPr>
              <a:defRPr/>
            </a:pPr>
            <a:r>
              <a:rPr lang="en-US"/>
              <a:t>ECN2102</a:t>
            </a:r>
          </a:p>
        </p:txBody>
      </p:sp>
      <p:sp>
        <p:nvSpPr>
          <p:cNvPr id="4" name="Slide Number Placeholder 22"/>
          <p:cNvSpPr>
            <a:spLocks noGrp="1"/>
          </p:cNvSpPr>
          <p:nvPr>
            <p:ph type="sldNum" sz="quarter" idx="12"/>
          </p:nvPr>
        </p:nvSpPr>
        <p:spPr/>
        <p:txBody>
          <a:bodyPr/>
          <a:lstStyle>
            <a:lvl1pPr>
              <a:defRPr/>
            </a:lvl1pPr>
          </a:lstStyle>
          <a:p>
            <a:fld id="{ABBFC8A9-42A6-4517-A4B5-6E46376132F5}" type="slidenum">
              <a:rPr lang="en-US" altLang="en-US"/>
              <a:pPr/>
              <a:t>‹#›</a:t>
            </a:fld>
            <a:endParaRPr lang="en-US" altLang="en-US"/>
          </a:p>
        </p:txBody>
      </p:sp>
    </p:spTree>
    <p:extLst>
      <p:ext uri="{BB962C8B-B14F-4D97-AF65-F5344CB8AC3E}">
        <p14:creationId xmlns:p14="http://schemas.microsoft.com/office/powerpoint/2010/main" val="1130439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8/21/2024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2CC36B72-BECE-48DD-8FCE-F7D71CC9DAAA}" type="slidenum">
              <a:rPr lang="en-US" altLang="en-US"/>
              <a:pPr/>
              <a:t>‹#›</a:t>
            </a:fld>
            <a:endParaRPr lang="en-US" altLang="en-US"/>
          </a:p>
        </p:txBody>
      </p:sp>
    </p:spTree>
    <p:extLst>
      <p:ext uri="{BB962C8B-B14F-4D97-AF65-F5344CB8AC3E}">
        <p14:creationId xmlns:p14="http://schemas.microsoft.com/office/powerpoint/2010/main" val="3665090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r>
              <a:rPr lang="en-US"/>
              <a:t>8/21/2024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8CA932AD-5766-4398-81D1-59B4B415FD96}" type="slidenum">
              <a:rPr lang="en-US" altLang="en-US"/>
              <a:pPr/>
              <a:t>‹#›</a:t>
            </a:fld>
            <a:endParaRPr lang="en-US" altLang="en-US"/>
          </a:p>
        </p:txBody>
      </p:sp>
    </p:spTree>
    <p:extLst>
      <p:ext uri="{BB962C8B-B14F-4D97-AF65-F5344CB8AC3E}">
        <p14:creationId xmlns:p14="http://schemas.microsoft.com/office/powerpoint/2010/main" val="2476691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smtClean="0">
                <a:solidFill>
                  <a:schemeClr val="tx1">
                    <a:shade val="50000"/>
                  </a:schemeClr>
                </a:solidFill>
              </a:defRPr>
            </a:lvl1pPr>
          </a:lstStyle>
          <a:p>
            <a:pPr>
              <a:defRPr/>
            </a:pPr>
            <a:r>
              <a:rPr lang="en-US"/>
              <a:t>8/21/2024</a:t>
            </a: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ECN2102</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kumimoji="0" sz="1200">
                <a:solidFill>
                  <a:srgbClr val="000000"/>
                </a:solidFill>
              </a:defRPr>
            </a:lvl1pPr>
          </a:lstStyle>
          <a:p>
            <a:fld id="{167A0B9C-F51D-4298-94C4-FDB7FF5F074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normAutofit/>
          </a:bodyPr>
          <a:lstStyle/>
          <a:p>
            <a:pPr eaLnBrk="1" fontAlgn="auto" hangingPunct="1">
              <a:spcAft>
                <a:spcPts val="0"/>
              </a:spcAft>
              <a:defRPr/>
            </a:pPr>
            <a:r>
              <a:rPr lang="en-US" sz="2700" dirty="0">
                <a:effectLst/>
              </a:rPr>
              <a:t>ECN2102 Principles of macroeconomics </a:t>
            </a:r>
            <a:br>
              <a:rPr lang="en-US" sz="2700" dirty="0">
                <a:effectLst/>
              </a:rPr>
            </a:br>
            <a:r>
              <a:rPr lang="en-US" sz="2200" dirty="0">
                <a:effectLst/>
              </a:rPr>
              <a:t>(3 Credits) </a:t>
            </a:r>
            <a:br>
              <a:rPr lang="en-US" dirty="0"/>
            </a:br>
            <a:r>
              <a:rPr lang="en-US" dirty="0"/>
              <a:t>introduction</a:t>
            </a:r>
          </a:p>
        </p:txBody>
      </p:sp>
      <p:sp>
        <p:nvSpPr>
          <p:cNvPr id="2051" name="Rectangle 3"/>
          <p:cNvSpPr>
            <a:spLocks noGrp="1" noChangeArrowheads="1"/>
          </p:cNvSpPr>
          <p:nvPr>
            <p:ph type="subTitle" idx="1"/>
          </p:nvPr>
        </p:nvSpPr>
        <p:spPr>
          <a:xfrm>
            <a:off x="1371600" y="3332163"/>
            <a:ext cx="6400800" cy="1752600"/>
          </a:xfrm>
        </p:spPr>
        <p:txBody>
          <a:bodyPr/>
          <a:lstStyle/>
          <a:p>
            <a:pPr eaLnBrk="1" hangingPunct="1"/>
            <a:r>
              <a:rPr lang="en-US" altLang="en-US"/>
              <a:t>Session 1</a:t>
            </a:r>
          </a:p>
          <a:p>
            <a:pPr eaLnBrk="1" hangingPunct="1"/>
            <a:endParaRPr lang="en-US" altLang="en-US"/>
          </a:p>
          <a:p>
            <a:pPr eaLnBrk="1" hangingPunct="1"/>
            <a:r>
              <a:rPr lang="en-US" altLang="en-US"/>
              <a:t>Instructor: Eldar Madumarov</a:t>
            </a:r>
          </a:p>
        </p:txBody>
      </p:sp>
      <p:sp>
        <p:nvSpPr>
          <p:cNvPr id="2052" name="TextBox 3"/>
          <p:cNvSpPr txBox="1">
            <a:spLocks noChangeArrowheads="1"/>
          </p:cNvSpPr>
          <p:nvPr/>
        </p:nvSpPr>
        <p:spPr bwMode="auto">
          <a:xfrm>
            <a:off x="5000625" y="6072188"/>
            <a:ext cx="37861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a:r>
              <a:rPr lang="en-US" altLang="en-US" dirty="0"/>
              <a:t>August 21, 2024</a:t>
            </a:r>
          </a:p>
        </p:txBody>
      </p:sp>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1267" name="Content Placeholder 2"/>
          <p:cNvSpPr>
            <a:spLocks noGrp="1"/>
          </p:cNvSpPr>
          <p:nvPr>
            <p:ph idx="1"/>
          </p:nvPr>
        </p:nvSpPr>
        <p:spPr/>
        <p:txBody>
          <a:bodyPr/>
          <a:lstStyle/>
          <a:p>
            <a:pPr>
              <a:buFont typeface="Wingdings 2" panose="05020102010507070707" pitchFamily="18" charset="2"/>
              <a:buNone/>
            </a:pPr>
            <a:r>
              <a:rPr lang="en-US" altLang="en-US" sz="1800" b="1" dirty="0"/>
              <a:t>Assessment scheme</a:t>
            </a:r>
            <a:endParaRPr lang="en-US" altLang="en-US" sz="1800" dirty="0"/>
          </a:p>
          <a:p>
            <a:pPr>
              <a:buFont typeface="Wingdings 2" panose="05020102010507070707" pitchFamily="18" charset="2"/>
              <a:buNone/>
            </a:pPr>
            <a:endParaRPr lang="en-US" altLang="en-US" sz="1800" dirty="0"/>
          </a:p>
          <a:p>
            <a:pPr>
              <a:buFont typeface="Wingdings 2" panose="05020102010507070707" pitchFamily="18" charset="2"/>
              <a:buNone/>
            </a:pPr>
            <a:r>
              <a:rPr lang="en-US" altLang="en-US" sz="1800" dirty="0"/>
              <a:t>During this semester the students taking the course are expected to be tested through home assignments, quizzes, a midterm exam and a final exam. These combined will determine the final grade. The breakdown is as follows:</a:t>
            </a:r>
          </a:p>
          <a:p>
            <a:pPr>
              <a:buFont typeface="Wingdings 2" panose="05020102010507070707" pitchFamily="18" charset="2"/>
              <a:buNone/>
            </a:pPr>
            <a:r>
              <a:rPr lang="en-US" altLang="en-US" sz="1800" dirty="0"/>
              <a:t> </a:t>
            </a:r>
          </a:p>
          <a:p>
            <a:pPr>
              <a:buFont typeface="Wingdings 2" panose="05020102010507070707" pitchFamily="18" charset="2"/>
              <a:buNone/>
            </a:pPr>
            <a:r>
              <a:rPr lang="en-US" altLang="en-US" sz="1800" dirty="0"/>
              <a:t>Attendance</a:t>
            </a:r>
            <a:r>
              <a:rPr lang="ru-RU" altLang="en-US" sz="1800" dirty="0"/>
              <a:t> </a:t>
            </a:r>
            <a:r>
              <a:rPr lang="en-US" altLang="en-US" sz="1800" dirty="0"/>
              <a:t>&amp; Participation			20%</a:t>
            </a:r>
          </a:p>
          <a:p>
            <a:pPr>
              <a:buFont typeface="Wingdings 2" panose="05020102010507070707" pitchFamily="18" charset="2"/>
              <a:buNone/>
            </a:pPr>
            <a:r>
              <a:rPr lang="en-US" altLang="en-US" sz="1800" dirty="0"/>
              <a:t>Midterm Exam 1				20%</a:t>
            </a:r>
          </a:p>
          <a:p>
            <a:pPr>
              <a:buFont typeface="Wingdings 2" panose="05020102010507070707" pitchFamily="18" charset="2"/>
              <a:buNone/>
            </a:pPr>
            <a:r>
              <a:rPr lang="en-US" altLang="en-US" sz="1800" dirty="0"/>
              <a:t>Midterm Exam 2				20%</a:t>
            </a:r>
          </a:p>
          <a:p>
            <a:pPr>
              <a:buFont typeface="Wingdings 2" panose="05020102010507070707" pitchFamily="18" charset="2"/>
              <a:buNone/>
            </a:pPr>
            <a:r>
              <a:rPr lang="en-US" altLang="en-US" sz="1800" dirty="0"/>
              <a:t>Final						40%</a:t>
            </a:r>
          </a:p>
          <a:p>
            <a:pPr>
              <a:buFont typeface="Wingdings 2" panose="05020102010507070707" pitchFamily="18" charset="2"/>
              <a:buNone/>
            </a:pPr>
            <a:r>
              <a:rPr lang="en-US" altLang="en-US" sz="1800" dirty="0"/>
              <a:t>Total		       				100%</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C2CD9783-729F-4755-9272-D8D41EA245F7}" type="slidenum">
              <a:rPr kumimoji="0" lang="en-US" altLang="en-US" sz="1200">
                <a:solidFill>
                  <a:srgbClr val="000000"/>
                </a:solidFill>
              </a:rPr>
              <a:pPr eaLnBrk="1" hangingPunct="1"/>
              <a:t>10</a:t>
            </a:fld>
            <a:endParaRPr kumimoji="0" lang="en-US" altLang="en-US" sz="120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2291" name="Content Placeholder 2"/>
          <p:cNvSpPr>
            <a:spLocks noGrp="1"/>
          </p:cNvSpPr>
          <p:nvPr>
            <p:ph idx="1"/>
          </p:nvPr>
        </p:nvSpPr>
        <p:spPr/>
        <p:txBody>
          <a:bodyPr/>
          <a:lstStyle/>
          <a:p>
            <a:pPr>
              <a:buFont typeface="Wingdings 2" panose="05020102010507070707" pitchFamily="18" charset="2"/>
              <a:buNone/>
            </a:pPr>
            <a:r>
              <a:rPr lang="en-US" altLang="en-US" sz="1800" b="1" dirty="0"/>
              <a:t>Course policies and instructor’s expectations of students</a:t>
            </a:r>
          </a:p>
          <a:p>
            <a:r>
              <a:rPr lang="en-US" altLang="en-US" sz="1800" dirty="0"/>
              <a:t>Students are supposed to come to show up for class activities prepared. This implies that you will have read the text and solved the assigned exercises. </a:t>
            </a:r>
          </a:p>
          <a:p>
            <a:r>
              <a:rPr lang="en-US" altLang="en-US" sz="1800" dirty="0"/>
              <a:t>Regular attendance will be monitored, and consistent attendance will yield positive results. However, inadequate attendance will adversely affect the student's course performance. Moreover, a student who misses over 20 percent of classes is at risk of failing the course.</a:t>
            </a:r>
          </a:p>
          <a:p>
            <a:r>
              <a:rPr lang="en-US" altLang="en-US" sz="1800" dirty="0"/>
              <a:t>There will be no opportunities for rescheduling assessment sessions. It is imperative not to absent yourself on examination and quiz days. Failure to provide valid justification for absences will result in point deductions. Furthermore, seeking unmerited extra points is discouraged and may lead to penalties.</a:t>
            </a:r>
          </a:p>
          <a:p>
            <a:r>
              <a:rPr lang="en-US" altLang="en-US" sz="1800" dirty="0"/>
              <a:t>Plagiarism along with cheating will be penalized appropriately. Please check the Catalog for details. Unless explicitly instructed, the use AI-powered tools is prohibited during assessment sessions.</a:t>
            </a:r>
          </a:p>
          <a:p>
            <a:endParaRPr lang="en-US" altLang="en-US" sz="1800" dirty="0"/>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6A5F3BD0-04A6-41F2-9E38-C5E5CE9CEAFB}" type="slidenum">
              <a:rPr kumimoji="0" lang="en-US" altLang="en-US" sz="1200">
                <a:solidFill>
                  <a:srgbClr val="000000"/>
                </a:solidFill>
              </a:rPr>
              <a:pPr eaLnBrk="1" hangingPunct="1"/>
              <a:t>11</a:t>
            </a:fld>
            <a:endParaRPr kumimoji="0" lang="en-US" altLang="en-US" sz="120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3315" name="Content Placeholder 2"/>
          <p:cNvSpPr>
            <a:spLocks noGrp="1"/>
          </p:cNvSpPr>
          <p:nvPr>
            <p:ph idx="1"/>
          </p:nvPr>
        </p:nvSpPr>
        <p:spPr/>
        <p:txBody>
          <a:bodyPr/>
          <a:lstStyle/>
          <a:p>
            <a:pPr>
              <a:buFont typeface="Wingdings 2" panose="05020102010507070707" pitchFamily="18" charset="2"/>
              <a:buNone/>
            </a:pPr>
            <a:r>
              <a:rPr lang="en-US" altLang="en-US" sz="1800" b="1" dirty="0"/>
              <a:t>Instructional resources</a:t>
            </a:r>
            <a:endParaRPr lang="en-US" altLang="en-US" sz="1800" dirty="0"/>
          </a:p>
          <a:p>
            <a:pPr>
              <a:buFont typeface="Wingdings 2" panose="05020102010507070707" pitchFamily="18" charset="2"/>
              <a:buNone/>
            </a:pPr>
            <a:r>
              <a:rPr lang="en-US" altLang="en-US" sz="1800" b="1" dirty="0"/>
              <a:t> </a:t>
            </a:r>
            <a:endParaRPr lang="en-US" altLang="en-US" sz="1800" dirty="0"/>
          </a:p>
          <a:p>
            <a:pPr hangingPunct="1">
              <a:buFont typeface="Wingdings 2" panose="05020102010507070707" pitchFamily="18" charset="2"/>
              <a:buNone/>
            </a:pPr>
            <a:r>
              <a:rPr lang="en-US" altLang="en-US" sz="1800" dirty="0"/>
              <a:t>Required textbook: </a:t>
            </a:r>
          </a:p>
          <a:p>
            <a:pPr hangingPunct="1">
              <a:buFont typeface="Wingdings 2" panose="05020102010507070707" pitchFamily="18" charset="2"/>
              <a:buNone/>
            </a:pPr>
            <a:r>
              <a:rPr lang="en-US" altLang="en-US" sz="1800" dirty="0" err="1"/>
              <a:t>Parkin</a:t>
            </a:r>
            <a:r>
              <a:rPr lang="en-US" altLang="en-US" sz="1800" dirty="0"/>
              <a:t>, M. Macroeconomics, 13th edition, 2019, Pearson Addison-Wesley or any earlier version of the textbook as the essence has remained the same.</a:t>
            </a:r>
          </a:p>
          <a:p>
            <a:pPr hangingPunct="1">
              <a:buFont typeface="Wingdings 2" panose="05020102010507070707" pitchFamily="18" charset="2"/>
              <a:buNone/>
            </a:pPr>
            <a:r>
              <a:rPr lang="en-US" altLang="en-US" sz="1800" dirty="0"/>
              <a:t> </a:t>
            </a:r>
          </a:p>
          <a:p>
            <a:pPr>
              <a:buFont typeface="Wingdings 2" panose="05020102010507070707" pitchFamily="18" charset="2"/>
              <a:buNone/>
            </a:pPr>
            <a:r>
              <a:rPr lang="en-US" altLang="en-US" sz="1800" dirty="0"/>
              <a:t>Certain additional items will be available on L-Drive.</a:t>
            </a:r>
          </a:p>
          <a:p>
            <a:endParaRPr lang="en-US" altLang="en-US" sz="1800" dirty="0"/>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EDB744D7-0D82-4701-8A7F-0DC1DA369077}" type="slidenum">
              <a:rPr kumimoji="0" lang="en-US" altLang="en-US" sz="1200">
                <a:solidFill>
                  <a:srgbClr val="000000"/>
                </a:solidFill>
              </a:rPr>
              <a:pPr eaLnBrk="1" hangingPunct="1"/>
              <a:t>12</a:t>
            </a:fld>
            <a:endParaRPr kumimoji="0" lang="en-US" altLang="en-US" sz="120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81CAB9F7-C17B-4493-AA52-E319A3F63601}" type="slidenum">
              <a:rPr kumimoji="0" lang="en-US" altLang="en-US" sz="1200">
                <a:solidFill>
                  <a:srgbClr val="000000"/>
                </a:solidFill>
              </a:rPr>
              <a:pPr eaLnBrk="1" hangingPunct="1"/>
              <a:t>13</a:t>
            </a:fld>
            <a:endParaRPr kumimoji="0" lang="en-US" altLang="en-US" sz="1200">
              <a:solidFill>
                <a:srgbClr val="000000"/>
              </a:solidFill>
            </a:endParaRPr>
          </a:p>
        </p:txBody>
      </p:sp>
      <p:sp>
        <p:nvSpPr>
          <p:cNvPr id="14455" name="Rectangle 11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br>
              <a:rPr lang="en-US" altLang="en-US"/>
            </a:br>
            <a:endParaRPr lang="en-US" altLang="en-US"/>
          </a:p>
        </p:txBody>
      </p:sp>
      <p:graphicFrame>
        <p:nvGraphicFramePr>
          <p:cNvPr id="9" name="Content Placeholder 8">
            <a:extLst>
              <a:ext uri="{FF2B5EF4-FFF2-40B4-BE49-F238E27FC236}">
                <a16:creationId xmlns:a16="http://schemas.microsoft.com/office/drawing/2014/main" id="{37FD4296-11DD-B582-0EFE-F55DABE822B9}"/>
              </a:ext>
            </a:extLst>
          </p:cNvPr>
          <p:cNvGraphicFramePr>
            <a:graphicFrameLocks noGrp="1"/>
          </p:cNvGraphicFramePr>
          <p:nvPr>
            <p:ph idx="1"/>
            <p:extLst>
              <p:ext uri="{D42A27DB-BD31-4B8C-83A1-F6EECF244321}">
                <p14:modId xmlns:p14="http://schemas.microsoft.com/office/powerpoint/2010/main" val="344017939"/>
              </p:ext>
            </p:extLst>
          </p:nvPr>
        </p:nvGraphicFramePr>
        <p:xfrm>
          <a:off x="180528" y="1269181"/>
          <a:ext cx="8855967" cy="5147494"/>
        </p:xfrm>
        <a:graphic>
          <a:graphicData uri="http://schemas.openxmlformats.org/drawingml/2006/table">
            <a:tbl>
              <a:tblPr>
                <a:tableStyleId>{5C22544A-7EE6-4342-B048-85BDC9FD1C3A}</a:tableStyleId>
              </a:tblPr>
              <a:tblGrid>
                <a:gridCol w="691695">
                  <a:extLst>
                    <a:ext uri="{9D8B030D-6E8A-4147-A177-3AD203B41FA5}">
                      <a16:colId xmlns:a16="http://schemas.microsoft.com/office/drawing/2014/main" val="3933204409"/>
                    </a:ext>
                  </a:extLst>
                </a:gridCol>
                <a:gridCol w="1951613">
                  <a:extLst>
                    <a:ext uri="{9D8B030D-6E8A-4147-A177-3AD203B41FA5}">
                      <a16:colId xmlns:a16="http://schemas.microsoft.com/office/drawing/2014/main" val="3539188708"/>
                    </a:ext>
                  </a:extLst>
                </a:gridCol>
                <a:gridCol w="543025">
                  <a:extLst>
                    <a:ext uri="{9D8B030D-6E8A-4147-A177-3AD203B41FA5}">
                      <a16:colId xmlns:a16="http://schemas.microsoft.com/office/drawing/2014/main" val="1325884006"/>
                    </a:ext>
                  </a:extLst>
                </a:gridCol>
                <a:gridCol w="3704161">
                  <a:extLst>
                    <a:ext uri="{9D8B030D-6E8A-4147-A177-3AD203B41FA5}">
                      <a16:colId xmlns:a16="http://schemas.microsoft.com/office/drawing/2014/main" val="3790777815"/>
                    </a:ext>
                  </a:extLst>
                </a:gridCol>
                <a:gridCol w="1965473">
                  <a:extLst>
                    <a:ext uri="{9D8B030D-6E8A-4147-A177-3AD203B41FA5}">
                      <a16:colId xmlns:a16="http://schemas.microsoft.com/office/drawing/2014/main" val="2727588226"/>
                    </a:ext>
                  </a:extLst>
                </a:gridCol>
              </a:tblGrid>
              <a:tr h="262627">
                <a:tc>
                  <a:txBody>
                    <a:bodyPr/>
                    <a:lstStyle/>
                    <a:p>
                      <a:pPr marL="0" marR="0" algn="ctr" hangingPunct="0">
                        <a:spcBef>
                          <a:spcPts val="0"/>
                        </a:spcBef>
                        <a:spcAft>
                          <a:spcPts val="0"/>
                        </a:spcAft>
                      </a:pPr>
                      <a:r>
                        <a:rPr lang="en-US" sz="1200">
                          <a:effectLst/>
                          <a:highlight>
                            <a:srgbClr val="D9D9D9"/>
                          </a:highlight>
                        </a:rPr>
                        <a:t>Week</a:t>
                      </a:r>
                      <a:endParaRPr lang="en-US" sz="12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highlight>
                            <a:srgbClr val="D9D9D9"/>
                          </a:highlight>
                        </a:rPr>
                        <a:t>Dates</a:t>
                      </a:r>
                      <a:endParaRPr lang="en-US" sz="12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highlight>
                            <a:srgbClr val="D9D9D9"/>
                          </a:highlight>
                        </a:rPr>
                        <a:t>Item</a:t>
                      </a:r>
                      <a:endParaRPr lang="en-US" sz="12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hangingPunct="0">
                        <a:spcBef>
                          <a:spcPts val="0"/>
                        </a:spcBef>
                        <a:spcAft>
                          <a:spcPts val="0"/>
                        </a:spcAft>
                      </a:pPr>
                      <a:r>
                        <a:rPr lang="en-US" sz="1200">
                          <a:effectLst/>
                          <a:highlight>
                            <a:srgbClr val="D9D9D9"/>
                          </a:highlight>
                        </a:rPr>
                        <a:t>Subject/Topic</a:t>
                      </a:r>
                      <a:endParaRPr lang="en-US" sz="12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highlight>
                            <a:srgbClr val="D9D9D9"/>
                          </a:highlight>
                        </a:rPr>
                        <a:t>Reference</a:t>
                      </a:r>
                      <a:endParaRPr lang="en-US" sz="12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140235033"/>
                  </a:ext>
                </a:extLst>
              </a:tr>
              <a:tr h="291808">
                <a:tc>
                  <a:txBody>
                    <a:bodyPr/>
                    <a:lstStyle/>
                    <a:p>
                      <a:pPr marL="0" marR="0" algn="ctr" hangingPunct="0">
                        <a:spcBef>
                          <a:spcPts val="0"/>
                        </a:spcBef>
                        <a:spcAft>
                          <a:spcPts val="0"/>
                        </a:spcAft>
                      </a:pPr>
                      <a:r>
                        <a:rPr lang="en-US" sz="1200" dirty="0">
                          <a:effectLst/>
                        </a:rPr>
                        <a:t>1</a:t>
                      </a:r>
                      <a:endParaRPr lang="en-US" sz="12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8/21 8/23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hangingPunct="0">
                        <a:spcBef>
                          <a:spcPts val="0"/>
                        </a:spcBef>
                        <a:spcAft>
                          <a:spcPts val="0"/>
                        </a:spcAft>
                      </a:pPr>
                      <a:r>
                        <a:rPr lang="en-US" sz="1200">
                          <a:effectLst/>
                        </a:rPr>
                        <a:t>What Is Economics? The Economic Problem</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Chapters 1, 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3523623738"/>
                  </a:ext>
                </a:extLst>
              </a:tr>
              <a:tr h="291808">
                <a:tc>
                  <a:txBody>
                    <a:bodyPr/>
                    <a:lstStyle/>
                    <a:p>
                      <a:pPr marL="0" marR="0" algn="ctr" hangingPunct="0">
                        <a:spcBef>
                          <a:spcPts val="0"/>
                        </a:spcBef>
                        <a:spcAft>
                          <a:spcPts val="0"/>
                        </a:spcAft>
                      </a:pPr>
                      <a:r>
                        <a:rPr lang="en-US" sz="1200">
                          <a:effectLst/>
                        </a:rPr>
                        <a:t>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8/26 8/28 8/30*</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hangingPunct="0">
                        <a:spcBef>
                          <a:spcPts val="0"/>
                        </a:spcBef>
                        <a:spcAft>
                          <a:spcPts val="0"/>
                        </a:spcAft>
                      </a:pPr>
                      <a:r>
                        <a:rPr lang="en-US" sz="1200">
                          <a:effectLst/>
                        </a:rPr>
                        <a:t>Demand and Supply</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indent="11430" algn="ctr" hangingPunct="0">
                        <a:spcBef>
                          <a:spcPts val="0"/>
                        </a:spcBef>
                        <a:spcAft>
                          <a:spcPts val="0"/>
                        </a:spcAft>
                      </a:pPr>
                      <a:r>
                        <a:rPr lang="en-US" sz="1200">
                          <a:effectLst/>
                        </a:rPr>
                        <a:t>Chapter 3</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2945861898"/>
                  </a:ext>
                </a:extLst>
              </a:tr>
              <a:tr h="291808">
                <a:tc>
                  <a:txBody>
                    <a:bodyPr/>
                    <a:lstStyle/>
                    <a:p>
                      <a:pPr marL="0" marR="0" algn="ctr" hangingPunct="0">
                        <a:spcBef>
                          <a:spcPts val="0"/>
                        </a:spcBef>
                        <a:spcAft>
                          <a:spcPts val="0"/>
                        </a:spcAft>
                      </a:pPr>
                      <a:r>
                        <a:rPr lang="en-US" sz="1200">
                          <a:effectLst/>
                        </a:rPr>
                        <a:t>3</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9/2 9/4 9/6</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Monitoring the Value of Production: GDP</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Chapter 4</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1970525356"/>
                  </a:ext>
                </a:extLst>
              </a:tr>
              <a:tr h="291808">
                <a:tc>
                  <a:txBody>
                    <a:bodyPr/>
                    <a:lstStyle/>
                    <a:p>
                      <a:pPr marL="0" marR="0" algn="ctr" hangingPunct="0">
                        <a:spcBef>
                          <a:spcPts val="0"/>
                        </a:spcBef>
                        <a:spcAft>
                          <a:spcPts val="0"/>
                        </a:spcAft>
                      </a:pPr>
                      <a:r>
                        <a:rPr lang="en-US" sz="1200">
                          <a:effectLst/>
                        </a:rPr>
                        <a:t>4</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9/9 9/11 9/13</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Monitoring Jobs and Inflation</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Chapter 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3380259102"/>
                  </a:ext>
                </a:extLst>
              </a:tr>
              <a:tr h="291808">
                <a:tc>
                  <a:txBody>
                    <a:bodyPr/>
                    <a:lstStyle/>
                    <a:p>
                      <a:pPr marL="0" marR="0" algn="ctr" hangingPunct="0">
                        <a:spcBef>
                          <a:spcPts val="0"/>
                        </a:spcBef>
                        <a:spcAft>
                          <a:spcPts val="0"/>
                        </a:spcAft>
                      </a:pPr>
                      <a:r>
                        <a:rPr lang="en-US" sz="1200">
                          <a:effectLst/>
                        </a:rPr>
                        <a:t>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9/16 9/18 9/20</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Economic Growth</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Chapter 6</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503797620"/>
                  </a:ext>
                </a:extLst>
              </a:tr>
              <a:tr h="291808">
                <a:tc>
                  <a:txBody>
                    <a:bodyPr/>
                    <a:lstStyle/>
                    <a:p>
                      <a:pPr marL="0" marR="0" algn="ctr" hangingPunct="0">
                        <a:spcBef>
                          <a:spcPts val="0"/>
                        </a:spcBef>
                        <a:spcAft>
                          <a:spcPts val="0"/>
                        </a:spcAft>
                      </a:pPr>
                      <a:r>
                        <a:rPr lang="en-US" sz="1200">
                          <a:effectLst/>
                        </a:rPr>
                        <a:t>6</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9/23 9/25 9/27</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ME1</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Finance, Saving, and Investment</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Chapter 7</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1326847301"/>
                  </a:ext>
                </a:extLst>
              </a:tr>
              <a:tr h="291808">
                <a:tc>
                  <a:txBody>
                    <a:bodyPr/>
                    <a:lstStyle/>
                    <a:p>
                      <a:pPr marL="0" marR="0" algn="ctr" hangingPunct="0">
                        <a:spcBef>
                          <a:spcPts val="0"/>
                        </a:spcBef>
                        <a:spcAft>
                          <a:spcPts val="0"/>
                        </a:spcAft>
                      </a:pPr>
                      <a:r>
                        <a:rPr lang="en-US" sz="1200">
                          <a:effectLst/>
                        </a:rPr>
                        <a:t>7</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9/30 10/2 10/4</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Money, the Price Level, and Inflation</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Chapter 8</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2832757832"/>
                  </a:ext>
                </a:extLst>
              </a:tr>
              <a:tr h="291808">
                <a:tc>
                  <a:txBody>
                    <a:bodyPr/>
                    <a:lstStyle/>
                    <a:p>
                      <a:pPr marL="0" marR="0" algn="ctr" hangingPunct="0">
                        <a:spcBef>
                          <a:spcPts val="0"/>
                        </a:spcBef>
                        <a:spcAft>
                          <a:spcPts val="0"/>
                        </a:spcAft>
                      </a:pPr>
                      <a:r>
                        <a:rPr lang="en-US" sz="1200">
                          <a:effectLst/>
                        </a:rPr>
                        <a:t>8</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10/7-10/13</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Midterm Break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1174198579"/>
                  </a:ext>
                </a:extLst>
              </a:tr>
              <a:tr h="291808">
                <a:tc>
                  <a:txBody>
                    <a:bodyPr/>
                    <a:lstStyle/>
                    <a:p>
                      <a:pPr marL="0" marR="0" algn="ctr" hangingPunct="0">
                        <a:spcBef>
                          <a:spcPts val="0"/>
                        </a:spcBef>
                        <a:spcAft>
                          <a:spcPts val="0"/>
                        </a:spcAft>
                      </a:pPr>
                      <a:r>
                        <a:rPr lang="en-US" sz="1200">
                          <a:effectLst/>
                        </a:rPr>
                        <a:t>9</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10/14 10/16 10/18</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200">
                          <a:effectLst/>
                        </a:rPr>
                        <a:t>The Exchange Rate and the Balance of Payments</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tc>
                <a:tc>
                  <a:txBody>
                    <a:bodyPr/>
                    <a:lstStyle/>
                    <a:p>
                      <a:pPr marL="0" marR="0" algn="ctr" hangingPunct="0">
                        <a:spcBef>
                          <a:spcPts val="0"/>
                        </a:spcBef>
                        <a:spcAft>
                          <a:spcPts val="0"/>
                        </a:spcAft>
                      </a:pPr>
                      <a:r>
                        <a:rPr lang="en-US" sz="1200">
                          <a:effectLst/>
                        </a:rPr>
                        <a:t>   Chapter 9</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b"/>
                </a:tc>
                <a:extLst>
                  <a:ext uri="{0D108BD9-81ED-4DB2-BD59-A6C34878D82A}">
                    <a16:rowId xmlns:a16="http://schemas.microsoft.com/office/drawing/2014/main" val="2645451995"/>
                  </a:ext>
                </a:extLst>
              </a:tr>
              <a:tr h="250955">
                <a:tc>
                  <a:txBody>
                    <a:bodyPr/>
                    <a:lstStyle/>
                    <a:p>
                      <a:pPr marL="0" marR="0" algn="ctr" hangingPunct="0">
                        <a:spcBef>
                          <a:spcPts val="0"/>
                        </a:spcBef>
                        <a:spcAft>
                          <a:spcPts val="0"/>
                        </a:spcAft>
                      </a:pPr>
                      <a:r>
                        <a:rPr lang="en-US" sz="1200">
                          <a:effectLst/>
                        </a:rPr>
                        <a:t>10</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10/21 10/23 10/25**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indent="11430" hangingPunct="0">
                        <a:spcBef>
                          <a:spcPts val="0"/>
                        </a:spcBef>
                        <a:spcAft>
                          <a:spcPts val="0"/>
                        </a:spcAft>
                      </a:pPr>
                      <a:r>
                        <a:rPr lang="en-US" sz="1200">
                          <a:effectLst/>
                        </a:rPr>
                        <a:t>Aggregate Supply and Aggregate Demand</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Chapter 10</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142055133"/>
                  </a:ext>
                </a:extLst>
              </a:tr>
              <a:tr h="250955">
                <a:tc>
                  <a:txBody>
                    <a:bodyPr/>
                    <a:lstStyle/>
                    <a:p>
                      <a:pPr marL="0" marR="0" algn="ctr" hangingPunct="0">
                        <a:spcBef>
                          <a:spcPts val="0"/>
                        </a:spcBef>
                        <a:spcAft>
                          <a:spcPts val="0"/>
                        </a:spcAft>
                      </a:pPr>
                      <a:r>
                        <a:rPr lang="en-US" sz="1200">
                          <a:effectLst/>
                        </a:rPr>
                        <a:t>11</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10/28 10/30 11/1</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ME2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indent="11430"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786904270"/>
                  </a:ext>
                </a:extLst>
              </a:tr>
              <a:tr h="250955">
                <a:tc>
                  <a:txBody>
                    <a:bodyPr/>
                    <a:lstStyle/>
                    <a:p>
                      <a:pPr marL="0" marR="0" algn="ctr" hangingPunct="0">
                        <a:spcBef>
                          <a:spcPts val="0"/>
                        </a:spcBef>
                        <a:spcAft>
                          <a:spcPts val="0"/>
                        </a:spcAft>
                      </a:pPr>
                      <a:r>
                        <a:rPr lang="en-US" sz="1200">
                          <a:effectLst/>
                        </a:rPr>
                        <a:t>12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11/4 11/6 11/8</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indent="11430" hangingPunct="0">
                        <a:spcBef>
                          <a:spcPts val="0"/>
                        </a:spcBef>
                        <a:spcAft>
                          <a:spcPts val="0"/>
                        </a:spcAft>
                      </a:pPr>
                      <a:r>
                        <a:rPr lang="en-US" sz="1200">
                          <a:effectLst/>
                        </a:rPr>
                        <a:t>Expenditure Multipliers: The Keynesian Model</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Chapter 11</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289306444"/>
                  </a:ext>
                </a:extLst>
              </a:tr>
              <a:tr h="250955">
                <a:tc>
                  <a:txBody>
                    <a:bodyPr/>
                    <a:lstStyle/>
                    <a:p>
                      <a:pPr marL="0" marR="0" algn="ctr" hangingPunct="0">
                        <a:spcBef>
                          <a:spcPts val="0"/>
                        </a:spcBef>
                        <a:spcAft>
                          <a:spcPts val="0"/>
                        </a:spcAft>
                      </a:pPr>
                      <a:r>
                        <a:rPr lang="en-US" sz="1200">
                          <a:effectLst/>
                        </a:rPr>
                        <a:t>13</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11/11 </a:t>
                      </a:r>
                      <a:r>
                        <a:rPr lang="ru-RU" sz="1200">
                          <a:effectLst/>
                        </a:rPr>
                        <a:t>11/</a:t>
                      </a:r>
                      <a:r>
                        <a:rPr lang="en-US" sz="1200">
                          <a:effectLst/>
                        </a:rPr>
                        <a:t>13</a:t>
                      </a:r>
                      <a:r>
                        <a:rPr lang="ru-RU" sz="1200">
                          <a:effectLst/>
                        </a:rPr>
                        <a:t> 11/</a:t>
                      </a:r>
                      <a:r>
                        <a:rPr lang="en-US" sz="1200">
                          <a:effectLst/>
                        </a:rPr>
                        <a:t>15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indent="11430" hangingPunct="0">
                        <a:spcBef>
                          <a:spcPts val="0"/>
                        </a:spcBef>
                        <a:spcAft>
                          <a:spcPts val="0"/>
                        </a:spcAft>
                      </a:pPr>
                      <a:r>
                        <a:rPr lang="en-US" sz="1200">
                          <a:effectLst/>
                        </a:rPr>
                        <a:t>The Business Cycle, Inflation, and Deflation</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Chapter 12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809315176"/>
                  </a:ext>
                </a:extLst>
              </a:tr>
              <a:tr h="250955">
                <a:tc>
                  <a:txBody>
                    <a:bodyPr/>
                    <a:lstStyle/>
                    <a:p>
                      <a:pPr marL="0" marR="0" algn="ctr" hangingPunct="0">
                        <a:spcBef>
                          <a:spcPts val="0"/>
                        </a:spcBef>
                        <a:spcAft>
                          <a:spcPts val="0"/>
                        </a:spcAft>
                      </a:pPr>
                      <a:r>
                        <a:rPr lang="en-US" sz="1200">
                          <a:effectLst/>
                        </a:rPr>
                        <a:t>14</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11/18 </a:t>
                      </a:r>
                      <a:r>
                        <a:rPr lang="ru-RU" sz="1200">
                          <a:effectLst/>
                        </a:rPr>
                        <a:t>11/</a:t>
                      </a:r>
                      <a:r>
                        <a:rPr lang="en-US" sz="1200">
                          <a:effectLst/>
                        </a:rPr>
                        <a:t>20 11/22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indent="11430" hangingPunct="0">
                        <a:spcBef>
                          <a:spcPts val="0"/>
                        </a:spcBef>
                        <a:spcAft>
                          <a:spcPts val="0"/>
                        </a:spcAft>
                      </a:pPr>
                      <a:r>
                        <a:rPr lang="en-US" sz="1200">
                          <a:effectLst/>
                        </a:rPr>
                        <a:t>Fiscal Policy</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Chapter 13</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884235245"/>
                  </a:ext>
                </a:extLst>
              </a:tr>
              <a:tr h="250955">
                <a:tc>
                  <a:txBody>
                    <a:bodyPr/>
                    <a:lstStyle/>
                    <a:p>
                      <a:pPr marL="0" marR="0" algn="ctr" hangingPunct="0">
                        <a:spcBef>
                          <a:spcPts val="0"/>
                        </a:spcBef>
                        <a:spcAft>
                          <a:spcPts val="0"/>
                        </a:spcAft>
                      </a:pPr>
                      <a:r>
                        <a:rPr lang="en-US" sz="1200">
                          <a:effectLst/>
                        </a:rPr>
                        <a:t>15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11/25 </a:t>
                      </a:r>
                      <a:r>
                        <a:rPr lang="ru-RU" sz="1200">
                          <a:effectLst/>
                        </a:rPr>
                        <a:t>1</a:t>
                      </a:r>
                      <a:r>
                        <a:rPr lang="en-US" sz="1200">
                          <a:effectLst/>
                        </a:rPr>
                        <a:t>1</a:t>
                      </a:r>
                      <a:r>
                        <a:rPr lang="ru-RU" sz="1200">
                          <a:effectLst/>
                        </a:rPr>
                        <a:t>/</a:t>
                      </a:r>
                      <a:r>
                        <a:rPr lang="en-US" sz="1200">
                          <a:effectLst/>
                        </a:rPr>
                        <a:t>27</a:t>
                      </a:r>
                      <a:r>
                        <a:rPr lang="ru-RU" sz="1200">
                          <a:effectLst/>
                        </a:rPr>
                        <a:t> 1</a:t>
                      </a:r>
                      <a:r>
                        <a:rPr lang="en-US" sz="1200">
                          <a:effectLst/>
                        </a:rPr>
                        <a:t>1</a:t>
                      </a:r>
                      <a:r>
                        <a:rPr lang="ru-RU" sz="1200">
                          <a:effectLst/>
                        </a:rPr>
                        <a:t>/</a:t>
                      </a:r>
                      <a:r>
                        <a:rPr lang="en-US" sz="1200">
                          <a:effectLst/>
                        </a:rPr>
                        <a:t>29</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indent="11430" hangingPunct="0">
                        <a:spcBef>
                          <a:spcPts val="0"/>
                        </a:spcBef>
                        <a:spcAft>
                          <a:spcPts val="0"/>
                        </a:spcAft>
                      </a:pPr>
                      <a:r>
                        <a:rPr lang="en-US" sz="1200">
                          <a:effectLst/>
                        </a:rPr>
                        <a:t>Monetary Policy</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Chapter 14</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834082658"/>
                  </a:ext>
                </a:extLst>
              </a:tr>
              <a:tr h="250955">
                <a:tc>
                  <a:txBody>
                    <a:bodyPr/>
                    <a:lstStyle/>
                    <a:p>
                      <a:pPr marL="0" marR="0" algn="ctr" hangingPunct="0">
                        <a:spcBef>
                          <a:spcPts val="0"/>
                        </a:spcBef>
                        <a:spcAft>
                          <a:spcPts val="0"/>
                        </a:spcAft>
                      </a:pPr>
                      <a:r>
                        <a:rPr lang="en-US" sz="1200">
                          <a:effectLst/>
                        </a:rPr>
                        <a:t>16</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12/2 12/4 12/6</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indent="11430" hangingPunct="0">
                        <a:spcBef>
                          <a:spcPts val="0"/>
                        </a:spcBef>
                        <a:spcAft>
                          <a:spcPts val="0"/>
                        </a:spcAft>
                      </a:pPr>
                      <a:r>
                        <a:rPr lang="en-US" sz="1200">
                          <a:effectLst/>
                        </a:rPr>
                        <a:t>International Trade Policy, Revision</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algn="ctr" hangingPunct="0">
                        <a:spcBef>
                          <a:spcPts val="0"/>
                        </a:spcBef>
                        <a:spcAft>
                          <a:spcPts val="0"/>
                        </a:spcAft>
                      </a:pPr>
                      <a:r>
                        <a:rPr lang="en-US" sz="1200">
                          <a:effectLst/>
                        </a:rPr>
                        <a:t>Chapter 15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075471048"/>
                  </a:ext>
                </a:extLst>
              </a:tr>
              <a:tr h="250955">
                <a:tc>
                  <a:txBody>
                    <a:bodyPr/>
                    <a:lstStyle/>
                    <a:p>
                      <a:pPr marL="0" marR="0" algn="ctr" hangingPunct="0">
                        <a:spcBef>
                          <a:spcPts val="0"/>
                        </a:spcBef>
                        <a:spcAft>
                          <a:spcPts val="0"/>
                        </a:spcAft>
                      </a:pPr>
                      <a:r>
                        <a:rPr lang="en-US" sz="1200">
                          <a:effectLst/>
                        </a:rPr>
                        <a:t>17</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12/9</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hangingPunct="0">
                        <a:spcBef>
                          <a:spcPts val="0"/>
                        </a:spcBef>
                        <a:spcAft>
                          <a:spcPts val="0"/>
                        </a:spcAft>
                      </a:pPr>
                      <a:r>
                        <a:rPr lang="en-US" sz="1200">
                          <a:effectLst/>
                        </a:rPr>
                        <a:t>Review and Final Exam Preparation</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395177221"/>
                  </a:ext>
                </a:extLst>
              </a:tr>
              <a:tr h="250955">
                <a:tc>
                  <a:txBody>
                    <a:bodyPr/>
                    <a:lstStyle/>
                    <a:p>
                      <a:pPr marL="0" marR="0" algn="ctr" hangingPunct="0">
                        <a:spcBef>
                          <a:spcPts val="0"/>
                        </a:spcBef>
                        <a:spcAft>
                          <a:spcPts val="0"/>
                        </a:spcAft>
                      </a:pPr>
                      <a:r>
                        <a:rPr lang="en-US" sz="1200">
                          <a:effectLst/>
                        </a:rPr>
                        <a:t>18</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0" marR="0" algn="ctr" hangingPunct="0">
                        <a:spcBef>
                          <a:spcPts val="0"/>
                        </a:spcBef>
                        <a:spcAft>
                          <a:spcPts val="0"/>
                        </a:spcAft>
                      </a:pPr>
                      <a:r>
                        <a:rPr lang="en-US" sz="1200">
                          <a:effectLst/>
                        </a:rPr>
                        <a:t>FE</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hangingPunct="0">
                        <a:spcBef>
                          <a:spcPts val="0"/>
                        </a:spcBef>
                        <a:spcAft>
                          <a:spcPts val="0"/>
                        </a:spcAft>
                      </a:pPr>
                      <a:r>
                        <a:rPr lang="en-US" sz="1200">
                          <a:effectLst/>
                        </a:rPr>
                        <a:t>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537" marR="10537" marT="10537" marB="0" anchor="ctr"/>
                </a:tc>
                <a:tc>
                  <a:txBody>
                    <a:bodyPr/>
                    <a:lstStyle/>
                    <a:p>
                      <a:pPr marL="179705" marR="0" hangingPunct="0">
                        <a:spcBef>
                          <a:spcPts val="0"/>
                        </a:spcBef>
                        <a:spcAft>
                          <a:spcPts val="0"/>
                        </a:spcAft>
                      </a:pPr>
                      <a:r>
                        <a:rPr lang="en-US" sz="1200" dirty="0">
                          <a:effectLst/>
                        </a:rPr>
                        <a:t>Chapters: 4,6,8,10,12,14</a:t>
                      </a:r>
                      <a:endParaRPr lang="en-US" sz="12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60604315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fontAlgn="auto" hangingPunct="1">
              <a:spcAft>
                <a:spcPts val="0"/>
              </a:spcAft>
              <a:defRPr/>
            </a:pPr>
            <a:r>
              <a:rPr lang="en-US" dirty="0"/>
              <a:t>General Information</a:t>
            </a:r>
          </a:p>
        </p:txBody>
      </p:sp>
      <p:sp>
        <p:nvSpPr>
          <p:cNvPr id="3075" name="Rectangle 3"/>
          <p:cNvSpPr>
            <a:spLocks noGrp="1" noChangeArrowheads="1"/>
          </p:cNvSpPr>
          <p:nvPr>
            <p:ph idx="1"/>
          </p:nvPr>
        </p:nvSpPr>
        <p:spPr/>
        <p:txBody>
          <a:bodyPr/>
          <a:lstStyle/>
          <a:p>
            <a:pPr>
              <a:buNone/>
            </a:pPr>
            <a:r>
              <a:rPr lang="en-US" altLang="en-US" sz="1800" dirty="0"/>
              <a:t>Class meets:		Mon, Wed, Fri 9:00 till 9:50 </a:t>
            </a:r>
          </a:p>
          <a:p>
            <a:pPr>
              <a:buNone/>
            </a:pPr>
            <a:r>
              <a:rPr lang="en-US" altLang="en-US" sz="1800" dirty="0"/>
              <a:t>Venue:			VB 208</a:t>
            </a:r>
          </a:p>
          <a:p>
            <a:pPr>
              <a:buNone/>
            </a:pPr>
            <a:r>
              <a:rPr lang="en-US" altLang="en-US" sz="1800" dirty="0"/>
              <a:t>Course credits:	                3 Credits/5 ECTS Credits</a:t>
            </a:r>
          </a:p>
          <a:p>
            <a:pPr>
              <a:buNone/>
            </a:pPr>
            <a:endParaRPr lang="en-US" altLang="en-US" sz="1800" dirty="0"/>
          </a:p>
          <a:p>
            <a:pPr>
              <a:buNone/>
            </a:pPr>
            <a:r>
              <a:rPr lang="en-US" altLang="en-US" sz="1800" dirty="0"/>
              <a:t>Instructor: 		Eldar Madumarov, PhD</a:t>
            </a:r>
          </a:p>
          <a:p>
            <a:pPr>
              <a:buNone/>
            </a:pPr>
            <a:r>
              <a:rPr lang="en-US" altLang="en-US" sz="1800" dirty="0"/>
              <a:t>Office: 			Room 209/ Valikhanov Building </a:t>
            </a:r>
          </a:p>
          <a:p>
            <a:pPr>
              <a:buNone/>
            </a:pPr>
            <a:r>
              <a:rPr lang="en-US" altLang="en-US" sz="1800" dirty="0"/>
              <a:t>Phone: 			+7 (727) 2704271 x 3071</a:t>
            </a:r>
          </a:p>
          <a:p>
            <a:pPr>
              <a:buNone/>
            </a:pPr>
            <a:r>
              <a:rPr lang="en-US" altLang="en-US" sz="1800" dirty="0"/>
              <a:t>Email: 			madumarov@kimep.kz	</a:t>
            </a:r>
          </a:p>
          <a:p>
            <a:pPr>
              <a:buNone/>
            </a:pPr>
            <a:r>
              <a:rPr lang="en-US" altLang="en-US" sz="1800" dirty="0"/>
              <a:t>Office Hours:  		Mon, Wed, Fri 11:00-12:00 or by appointment</a:t>
            </a:r>
          </a:p>
          <a:p>
            <a:pPr>
              <a:buFont typeface="Wingdings 2" panose="05020102010507070707" pitchFamily="18" charset="2"/>
              <a:buNone/>
            </a:pPr>
            <a:endParaRPr lang="en-US" altLang="en-US" sz="1800" dirty="0"/>
          </a:p>
        </p:txBody>
      </p:sp>
      <p:sp>
        <p:nvSpPr>
          <p:cNvPr id="5" name="Date Placeholder 4"/>
          <p:cNvSpPr>
            <a:spLocks noGrp="1"/>
          </p:cNvSpPr>
          <p:nvPr>
            <p:ph type="dt" sz="quarter" idx="10"/>
          </p:nvPr>
        </p:nvSpPr>
        <p:spPr/>
        <p:txBody>
          <a:bodyPr/>
          <a:lstStyle/>
          <a:p>
            <a:pPr>
              <a:defRPr/>
            </a:pPr>
            <a:r>
              <a:rPr lang="en-US"/>
              <a:t>8/21/2024</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505EDD4D-E14D-4851-8794-2CCA5D63BF0C}" type="slidenum">
              <a:rPr kumimoji="0" lang="en-US" altLang="en-US" sz="1200">
                <a:solidFill>
                  <a:srgbClr val="000000"/>
                </a:solidFill>
              </a:rPr>
              <a:pPr eaLnBrk="1" hangingPunct="1"/>
              <a:t>2</a:t>
            </a:fld>
            <a:endParaRPr kumimoji="0" lang="en-US" altLang="en-US" sz="1200">
              <a:solidFill>
                <a:srgbClr val="000000"/>
              </a:solidFill>
            </a:endParaRPr>
          </a:p>
        </p:txBody>
      </p:sp>
      <p:sp>
        <p:nvSpPr>
          <p:cNvPr id="7" name="Footer Placeholder 6"/>
          <p:cNvSpPr>
            <a:spLocks noGrp="1"/>
          </p:cNvSpPr>
          <p:nvPr>
            <p:ph type="ftr" sz="quarter" idx="11"/>
          </p:nvPr>
        </p:nvSpPr>
        <p:spPr/>
        <p:txBody>
          <a:bodyPr/>
          <a:lstStyle/>
          <a:p>
            <a:pPr>
              <a:defRPr/>
            </a:pPr>
            <a:r>
              <a:rPr lang="en-US"/>
              <a:t>ECN2102</a:t>
            </a:r>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4099" name="Content Placeholder 2"/>
          <p:cNvSpPr>
            <a:spLocks noGrp="1"/>
          </p:cNvSpPr>
          <p:nvPr>
            <p:ph idx="1"/>
          </p:nvPr>
        </p:nvSpPr>
        <p:spPr/>
        <p:txBody>
          <a:bodyPr/>
          <a:lstStyle/>
          <a:p>
            <a:pPr algn="ctr">
              <a:buFont typeface="Wingdings 2" panose="05020102010507070707" pitchFamily="18" charset="2"/>
              <a:buNone/>
            </a:pPr>
            <a:r>
              <a:rPr lang="en-US" altLang="en-US" sz="1800" b="1"/>
              <a:t>COURSE DESCRIPTION</a:t>
            </a:r>
            <a:endParaRPr lang="en-US" altLang="en-US" sz="1800"/>
          </a:p>
          <a:p>
            <a:pPr>
              <a:buFont typeface="Wingdings 2" panose="05020102010507070707" pitchFamily="18" charset="2"/>
              <a:buNone/>
            </a:pPr>
            <a:r>
              <a:rPr lang="en-US" altLang="en-US" sz="1800"/>
              <a:t> </a:t>
            </a:r>
          </a:p>
          <a:p>
            <a:pPr>
              <a:buFont typeface="Wingdings 2" panose="05020102010507070707" pitchFamily="18" charset="2"/>
              <a:buNone/>
            </a:pPr>
            <a:r>
              <a:rPr lang="en-US" altLang="en-US" sz="1800"/>
              <a:t>This course provides basic understanding of a typical market-based economy from society’s point of view. It includes national income analysis; the traditional theory of income and employment; economic fluctuations; the economic role of the government; government expenditures and taxation; money and banking; economic growth; and international economics.</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DB9612C6-771A-485E-977E-F36BBA78C963}" type="slidenum">
              <a:rPr kumimoji="0" lang="en-US" altLang="en-US" sz="1200">
                <a:solidFill>
                  <a:srgbClr val="000000"/>
                </a:solidFill>
              </a:rPr>
              <a:pPr eaLnBrk="1" hangingPunct="1"/>
              <a:t>3</a:t>
            </a:fld>
            <a:endParaRPr kumimoji="0" lang="en-US" altLang="en-US" sz="12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5123" name="Content Placeholder 2"/>
          <p:cNvSpPr>
            <a:spLocks noGrp="1"/>
          </p:cNvSpPr>
          <p:nvPr>
            <p:ph idx="1"/>
          </p:nvPr>
        </p:nvSpPr>
        <p:spPr/>
        <p:txBody>
          <a:bodyPr/>
          <a:lstStyle/>
          <a:p>
            <a:pPr>
              <a:buFont typeface="Wingdings 2" panose="05020102010507070707" pitchFamily="18" charset="2"/>
              <a:buNone/>
            </a:pPr>
            <a:r>
              <a:rPr lang="en-US" altLang="en-US" sz="2000" b="1"/>
              <a:t>Learning objectives</a:t>
            </a:r>
            <a:endParaRPr lang="en-US" altLang="en-US" sz="2000"/>
          </a:p>
          <a:p>
            <a:pPr>
              <a:buFont typeface="Wingdings 2" panose="05020102010507070707" pitchFamily="18" charset="2"/>
              <a:buNone/>
            </a:pPr>
            <a:endParaRPr lang="en-US" altLang="en-US" sz="2000"/>
          </a:p>
          <a:p>
            <a:r>
              <a:rPr lang="en-US" altLang="en-US" sz="2000"/>
              <a:t>Deep understanding of the national economy’s functioning</a:t>
            </a:r>
          </a:p>
          <a:p>
            <a:endParaRPr lang="en-US" altLang="en-US" sz="2000"/>
          </a:p>
          <a:p>
            <a:r>
              <a:rPr lang="en-US" altLang="en-US" sz="2000"/>
              <a:t>Grasp the foundations of the national economic well-being</a:t>
            </a:r>
          </a:p>
          <a:p>
            <a:endParaRPr lang="en-US" altLang="en-US" sz="2000"/>
          </a:p>
          <a:p>
            <a:r>
              <a:rPr lang="en-US" altLang="en-US" sz="2000"/>
              <a:t>Comprehension of the workings of macroeconomic policies (e.g. fiscal and monetary policies) </a:t>
            </a:r>
            <a:endParaRPr lang="en-US" altLang="en-US"/>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4F278E32-B178-451C-849E-86C3E8214D79}" type="slidenum">
              <a:rPr kumimoji="0" lang="en-US" altLang="en-US" sz="1200">
                <a:solidFill>
                  <a:srgbClr val="000000"/>
                </a:solidFill>
              </a:rPr>
              <a:pPr eaLnBrk="1" hangingPunct="1"/>
              <a:t>4</a:t>
            </a:fld>
            <a:endParaRPr kumimoji="0" lang="en-US" altLang="en-US" sz="12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6147" name="Content Placeholder 2"/>
          <p:cNvSpPr>
            <a:spLocks noGrp="1"/>
          </p:cNvSpPr>
          <p:nvPr>
            <p:ph idx="1"/>
          </p:nvPr>
        </p:nvSpPr>
        <p:spPr/>
        <p:txBody>
          <a:bodyPr/>
          <a:lstStyle/>
          <a:p>
            <a:pPr>
              <a:buFont typeface="Wingdings 2" panose="05020102010507070707" pitchFamily="18" charset="2"/>
              <a:buNone/>
            </a:pPr>
            <a:r>
              <a:rPr lang="en-US" altLang="en-US" sz="2000" b="1" dirty="0"/>
              <a:t>Intended learning outcomes</a:t>
            </a:r>
            <a:endParaRPr lang="en-US" altLang="en-US" sz="2000" dirty="0"/>
          </a:p>
          <a:p>
            <a:pPr marL="136525" indent="0">
              <a:buNone/>
            </a:pPr>
            <a:r>
              <a:rPr lang="en-US" altLang="en-US" sz="2000" dirty="0"/>
              <a:t>Upon the completion of the course students will be able to:</a:t>
            </a:r>
          </a:p>
          <a:p>
            <a:r>
              <a:rPr lang="en-US" altLang="en-US" sz="2000" dirty="0"/>
              <a:t>Explain the mechanics of calculation of GDP</a:t>
            </a:r>
          </a:p>
          <a:p>
            <a:r>
              <a:rPr lang="en-US" altLang="en-US" sz="2000" dirty="0"/>
              <a:t>Understand the mechanism of aggregate demand and aggregate supply</a:t>
            </a:r>
          </a:p>
          <a:p>
            <a:r>
              <a:rPr lang="en-US" altLang="en-US" sz="2000" dirty="0"/>
              <a:t>Explain economic growth, unemployment and inflation</a:t>
            </a:r>
          </a:p>
          <a:p>
            <a:r>
              <a:rPr lang="en-US" altLang="en-US" sz="2000" dirty="0"/>
              <a:t>Grasp the workings of the money market</a:t>
            </a:r>
          </a:p>
          <a:p>
            <a:r>
              <a:rPr lang="en-US" altLang="en-US" sz="2000" dirty="0"/>
              <a:t>Comprehend how the expenditure multiplier functions</a:t>
            </a:r>
          </a:p>
          <a:p>
            <a:r>
              <a:rPr lang="en-US" altLang="en-US" sz="2000" dirty="0"/>
              <a:t>Describe and analyze the workings of fiscal and monetary policies</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344E6286-4DC3-4599-84EC-CFF041DC620F}" type="slidenum">
              <a:rPr kumimoji="0" lang="en-US" altLang="en-US" sz="1200">
                <a:solidFill>
                  <a:srgbClr val="000000"/>
                </a:solidFill>
              </a:rPr>
              <a:pPr eaLnBrk="1" hangingPunct="1"/>
              <a:t>5</a:t>
            </a:fld>
            <a:endParaRPr kumimoji="0" lang="en-US" altLang="en-US" sz="12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7171" name="Content Placeholder 2"/>
          <p:cNvSpPr>
            <a:spLocks noGrp="1"/>
          </p:cNvSpPr>
          <p:nvPr>
            <p:ph idx="1"/>
          </p:nvPr>
        </p:nvSpPr>
        <p:spPr/>
        <p:txBody>
          <a:bodyPr/>
          <a:lstStyle/>
          <a:p>
            <a:pPr>
              <a:buFont typeface="Wingdings 2" panose="05020102010507070707" pitchFamily="18" charset="2"/>
              <a:buNone/>
            </a:pPr>
            <a:r>
              <a:rPr lang="en-US" altLang="en-US" sz="2000" b="1"/>
              <a:t>Relationship of course and program</a:t>
            </a:r>
            <a:endParaRPr lang="en-US" altLang="en-US" sz="2000"/>
          </a:p>
          <a:p>
            <a:pPr>
              <a:buFont typeface="Wingdings 2" panose="05020102010507070707" pitchFamily="18" charset="2"/>
              <a:buNone/>
            </a:pPr>
            <a:r>
              <a:rPr lang="en-US" altLang="en-US" sz="2000"/>
              <a:t>Prerequisites: Prerequisites: All required GE English courses </a:t>
            </a:r>
          </a:p>
          <a:p>
            <a:pPr>
              <a:buFont typeface="Wingdings 2" panose="05020102010507070707" pitchFamily="18" charset="2"/>
              <a:buNone/>
            </a:pPr>
            <a:r>
              <a:rPr lang="en-US" altLang="en-US" sz="2000"/>
              <a:t> </a:t>
            </a:r>
          </a:p>
          <a:p>
            <a:pPr>
              <a:buFont typeface="Wingdings 2" panose="05020102010507070707" pitchFamily="18" charset="2"/>
              <a:buNone/>
            </a:pPr>
            <a:r>
              <a:rPr lang="en-US" altLang="en-US" sz="2000"/>
              <a:t>The given course is deemed as a direct prerequisite for the following courses: ECN3082 Intermediate Macroeconomics, ECN3155 Money and Banking, ECN3184 Econometric Methods.</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215C63A9-3B97-4CA9-8623-B178FB513A10}" type="slidenum">
              <a:rPr kumimoji="0" lang="en-US" altLang="en-US" sz="1200">
                <a:solidFill>
                  <a:srgbClr val="000000"/>
                </a:solidFill>
              </a:rPr>
              <a:pPr eaLnBrk="1" hangingPunct="1"/>
              <a:t>6</a:t>
            </a:fld>
            <a:endParaRPr kumimoji="0" lang="en-US" altLang="en-US" sz="12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8195" name="Content Placeholder 2"/>
          <p:cNvSpPr>
            <a:spLocks noGrp="1"/>
          </p:cNvSpPr>
          <p:nvPr>
            <p:ph idx="1"/>
          </p:nvPr>
        </p:nvSpPr>
        <p:spPr/>
        <p:txBody>
          <a:bodyPr/>
          <a:lstStyle/>
          <a:p>
            <a:pPr>
              <a:buFont typeface="Wingdings 2" panose="05020102010507070707" pitchFamily="18" charset="2"/>
              <a:buNone/>
            </a:pPr>
            <a:r>
              <a:rPr lang="en-US" altLang="en-US" sz="2000" b="1"/>
              <a:t>Teaching and learning philosophy and methodology</a:t>
            </a:r>
            <a:endParaRPr lang="en-US" altLang="en-US" sz="2000"/>
          </a:p>
          <a:p>
            <a:pPr>
              <a:buFont typeface="Wingdings 2" panose="05020102010507070707" pitchFamily="18" charset="2"/>
              <a:buNone/>
            </a:pPr>
            <a:r>
              <a:rPr lang="en-US" altLang="en-US" sz="2000" i="1"/>
              <a:t>The instructor’s</a:t>
            </a:r>
            <a:r>
              <a:rPr lang="en-US" altLang="en-US" sz="2000"/>
              <a:t> </a:t>
            </a:r>
            <a:r>
              <a:rPr lang="en-US" altLang="en-US" sz="2000" i="1"/>
              <a:t>teaching philosophy</a:t>
            </a:r>
            <a:r>
              <a:rPr lang="en-US" altLang="en-US" sz="2000"/>
              <a:t>.</a:t>
            </a:r>
          </a:p>
          <a:p>
            <a:pPr>
              <a:buFont typeface="Wingdings 2" panose="05020102010507070707" pitchFamily="18" charset="2"/>
              <a:buNone/>
            </a:pPr>
            <a:r>
              <a:rPr lang="en-US" altLang="en-US" sz="2000" i="1"/>
              <a:t>Personal Objectives:</a:t>
            </a:r>
            <a:r>
              <a:rPr lang="en-US" altLang="en-US" sz="2000"/>
              <a:t> The course’s instructor will be assisting students, coordinating their learning process and assisting students in mastering the stuff of the course. </a:t>
            </a:r>
          </a:p>
          <a:p>
            <a:pPr>
              <a:buFont typeface="Wingdings 2" panose="05020102010507070707" pitchFamily="18" charset="2"/>
              <a:buNone/>
            </a:pPr>
            <a:r>
              <a:rPr lang="en-US" altLang="en-US" sz="2000" i="1"/>
              <a:t>Teaching and learning approaches:</a:t>
            </a:r>
            <a:r>
              <a:rPr lang="en-US" altLang="en-US" sz="2000"/>
              <a:t> In order to attain the stated learning objectives, the instructor will use an array of suited teaching and assessment techniques.</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36330AD5-1D74-40B2-BA1C-5DB33A9328FE}" type="slidenum">
              <a:rPr kumimoji="0" lang="en-US" altLang="en-US" sz="1200">
                <a:solidFill>
                  <a:srgbClr val="000000"/>
                </a:solidFill>
              </a:rPr>
              <a:pPr eaLnBrk="1" hangingPunct="1"/>
              <a:t>7</a:t>
            </a:fld>
            <a:endParaRPr kumimoji="0" lang="en-US" altLang="en-US" sz="120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9219" name="Content Placeholder 2"/>
          <p:cNvSpPr>
            <a:spLocks noGrp="1"/>
          </p:cNvSpPr>
          <p:nvPr>
            <p:ph idx="1"/>
          </p:nvPr>
        </p:nvSpPr>
        <p:spPr/>
        <p:txBody>
          <a:bodyPr/>
          <a:lstStyle/>
          <a:p>
            <a:pPr>
              <a:buFont typeface="Wingdings 2" panose="05020102010507070707" pitchFamily="18" charset="2"/>
              <a:buNone/>
            </a:pPr>
            <a:r>
              <a:rPr lang="en-US" altLang="en-US" sz="1800" i="1"/>
              <a:t>Course teaching and learning methodology</a:t>
            </a:r>
            <a:r>
              <a:rPr lang="en-US" altLang="en-US" sz="1800"/>
              <a:t>: </a:t>
            </a:r>
          </a:p>
          <a:p>
            <a:pPr>
              <a:buFont typeface="Wingdings 2" panose="05020102010507070707" pitchFamily="18" charset="2"/>
              <a:buNone/>
            </a:pPr>
            <a:r>
              <a:rPr lang="en-US" altLang="en-US" sz="1800"/>
              <a:t> </a:t>
            </a:r>
          </a:p>
          <a:p>
            <a:pPr>
              <a:buFont typeface="Wingdings 2" panose="05020102010507070707" pitchFamily="18" charset="2"/>
              <a:buNone/>
            </a:pPr>
            <a:r>
              <a:rPr lang="en-US" altLang="en-US" sz="1800"/>
              <a:t>The instructor’s teaching objectives will be achieved through a myriad of teaching techniques that include—but are not limited to—introductory and comprehensive lectures, interactive tutorial sessions, learning in-class experiments. Furthermore, the course’s assessment will take different forms. The students’ performance will be evaluated through home assignments, quizzes, in-class exercises along with tests and examinations. </a:t>
            </a:r>
          </a:p>
          <a:p>
            <a:endParaRPr lang="en-US" altLang="en-US" sz="1800"/>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FA28E4EE-473D-49E2-B4DE-571D01F193E5}" type="slidenum">
              <a:rPr kumimoji="0" lang="en-US" altLang="en-US" sz="1200">
                <a:solidFill>
                  <a:srgbClr val="000000"/>
                </a:solidFill>
              </a:rPr>
              <a:pPr eaLnBrk="1" hangingPunct="1"/>
              <a:t>8</a:t>
            </a:fld>
            <a:endParaRPr kumimoji="0" lang="en-US" altLang="en-US" sz="12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0243" name="Content Placeholder 2"/>
          <p:cNvSpPr>
            <a:spLocks noGrp="1"/>
          </p:cNvSpPr>
          <p:nvPr>
            <p:ph idx="1"/>
          </p:nvPr>
        </p:nvSpPr>
        <p:spPr/>
        <p:txBody>
          <a:bodyPr/>
          <a:lstStyle/>
          <a:p>
            <a:pPr>
              <a:buFont typeface="Wingdings 2" panose="05020102010507070707" pitchFamily="18" charset="2"/>
              <a:buNone/>
            </a:pPr>
            <a:r>
              <a:rPr lang="en-US" altLang="en-US" sz="1800" b="1"/>
              <a:t>Course learning activities</a:t>
            </a:r>
            <a:endParaRPr lang="en-US" altLang="en-US" sz="1800"/>
          </a:p>
          <a:p>
            <a:pPr>
              <a:buFont typeface="Wingdings 2" panose="05020102010507070707" pitchFamily="18" charset="2"/>
              <a:buNone/>
            </a:pPr>
            <a:endParaRPr lang="en-US" altLang="en-US" sz="1800"/>
          </a:p>
          <a:p>
            <a:pPr>
              <a:buFont typeface="Wingdings 2" panose="05020102010507070707" pitchFamily="18" charset="2"/>
              <a:buNone/>
            </a:pPr>
            <a:r>
              <a:rPr lang="en-US" altLang="en-US" sz="1800"/>
              <a:t>In-class lectures will be combined with interactive tutorial sessions. These activities are supposed to be complemented by independent work of students. The course requires that work independently at least six hours a week. Students are advised to make the most of instructional materials and lecture slides.</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430FFA8B-5178-4707-B6A8-340BDDC51CA7}" type="slidenum">
              <a:rPr kumimoji="0" lang="en-US" altLang="en-US" sz="1200">
                <a:solidFill>
                  <a:srgbClr val="000000"/>
                </a:solidFill>
              </a:rPr>
              <a:pPr eaLnBrk="1" hangingPunct="1"/>
              <a:t>9</a:t>
            </a:fld>
            <a:endParaRPr kumimoji="0" lang="en-US" altLang="en-US" sz="1200">
              <a:solidFill>
                <a:srgbClr val="000000"/>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HOTSPOTTYPE" val="NextSlid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2239</TotalTime>
  <Words>1072</Words>
  <Application>Microsoft Office PowerPoint</Application>
  <PresentationFormat>On-screen Show (4:3)</PresentationFormat>
  <Paragraphs>214</Paragraphs>
  <Slides>13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Courier New</vt:lpstr>
      <vt:lpstr>Wingdings 3</vt:lpstr>
      <vt:lpstr>Arial</vt:lpstr>
      <vt:lpstr>Book Antiqua</vt:lpstr>
      <vt:lpstr>Lucida Sans</vt:lpstr>
      <vt:lpstr>Wingdings 2</vt:lpstr>
      <vt:lpstr>Times New Roman</vt:lpstr>
      <vt:lpstr>Wingdings</vt:lpstr>
      <vt:lpstr>Apex</vt:lpstr>
      <vt:lpstr>ECN2102 Principles of macroeconomics  (3 Credits)  introduction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Madumarov Eldar</dc:creator>
  <cp:lastModifiedBy>Madumarov Eldar</cp:lastModifiedBy>
  <cp:revision>110</cp:revision>
  <dcterms:created xsi:type="dcterms:W3CDTF">1998-07-20T20:52:32Z</dcterms:created>
  <dcterms:modified xsi:type="dcterms:W3CDTF">2024-08-21T06:06:04Z</dcterms:modified>
</cp:coreProperties>
</file>