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09" r:id="rId54"/>
    <p:sldId id="306" r:id="rId55"/>
    <p:sldId id="310" r:id="rId56"/>
    <p:sldId id="311" r:id="rId57"/>
    <p:sldId id="312" r:id="rId58"/>
    <p:sldId id="313" r:id="rId59"/>
    <p:sldId id="314"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4FC247-9399-4924-A3A8-26BDE791991F}"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276915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FC247-9399-4924-A3A8-26BDE791991F}"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84432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FC247-9399-4924-A3A8-26BDE791991F}"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382372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FC247-9399-4924-A3A8-26BDE791991F}"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17335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4FC247-9399-4924-A3A8-26BDE791991F}"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69932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4FC247-9399-4924-A3A8-26BDE791991F}"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153727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4FC247-9399-4924-A3A8-26BDE791991F}" type="datetimeFigureOut">
              <a:rPr lang="ru-RU" smtClean="0"/>
              <a:t>19.11.2020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275273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4FC247-9399-4924-A3A8-26BDE791991F}" type="datetimeFigureOut">
              <a:rPr lang="ru-RU" smtClean="0"/>
              <a:t>19.11.2020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347623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4FC247-9399-4924-A3A8-26BDE791991F}" type="datetimeFigureOut">
              <a:rPr lang="ru-RU" smtClean="0"/>
              <a:t>19.11.2020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106278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4FC247-9399-4924-A3A8-26BDE791991F}"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331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4FC247-9399-4924-A3A8-26BDE791991F}"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403308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C247-9399-4924-A3A8-26BDE791991F}" type="datetimeFigureOut">
              <a:rPr lang="ru-RU" smtClean="0"/>
              <a:t>19.11.2020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78883-1FFE-4A3A-89CD-D8715FB8135F}" type="slidenum">
              <a:rPr lang="ru-RU" smtClean="0"/>
              <a:t>‹#›</a:t>
            </a:fld>
            <a:endParaRPr lang="ru-RU"/>
          </a:p>
        </p:txBody>
      </p:sp>
    </p:spTree>
    <p:extLst>
      <p:ext uri="{BB962C8B-B14F-4D97-AF65-F5344CB8AC3E}">
        <p14:creationId xmlns:p14="http://schemas.microsoft.com/office/powerpoint/2010/main" val="185061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Лекция 13</a:t>
            </a:r>
            <a:endParaRPr lang="ru-RU" dirty="0"/>
          </a:p>
        </p:txBody>
      </p:sp>
      <p:sp>
        <p:nvSpPr>
          <p:cNvPr id="3" name="Подзаголовок 2"/>
          <p:cNvSpPr>
            <a:spLocks noGrp="1"/>
          </p:cNvSpPr>
          <p:nvPr>
            <p:ph type="subTitle" idx="1"/>
          </p:nvPr>
        </p:nvSpPr>
        <p:spPr/>
        <p:txBody>
          <a:bodyPr/>
          <a:lstStyle/>
          <a:p>
            <a:endParaRPr lang="ru-RU" dirty="0" smtClean="0"/>
          </a:p>
          <a:p>
            <a:r>
              <a:rPr lang="ru-RU" dirty="0" smtClean="0"/>
              <a:t>Казахстан - безъядерное государство</a:t>
            </a:r>
            <a:endParaRPr lang="ru-RU" dirty="0"/>
          </a:p>
        </p:txBody>
      </p:sp>
    </p:spTree>
    <p:extLst>
      <p:ext uri="{BB962C8B-B14F-4D97-AF65-F5344CB8AC3E}">
        <p14:creationId xmlns:p14="http://schemas.microsoft.com/office/powerpoint/2010/main" val="248384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29 августа 1989 года закрытие полигона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феврале 1989 года руководство семипалатинского региона, в частности, в лице первого секретаря Семипалатинского обкома партии </a:t>
            </a:r>
            <a:r>
              <a:rPr lang="ru-RU" dirty="0" err="1"/>
              <a:t>Кешрима</a:t>
            </a:r>
            <a:r>
              <a:rPr lang="ru-RU" dirty="0"/>
              <a:t> </a:t>
            </a:r>
            <a:r>
              <a:rPr lang="ru-RU" dirty="0" err="1"/>
              <a:t>Бозтаева</a:t>
            </a:r>
            <a:r>
              <a:rPr lang="ru-RU" dirty="0"/>
              <a:t>, потребовало от высшего руководства в Москве приостановить или уменьшить частоту ядерных испытаний на Семипалатинском полигоне.2 Тогда же общественное недовольство вылилось в масштабное антиядерное движение «Невада – Семипалатинск» под руководством поэта и общественного деятеля </a:t>
            </a:r>
            <a:r>
              <a:rPr lang="ru-RU" dirty="0" err="1"/>
              <a:t>Олжаса</a:t>
            </a:r>
            <a:r>
              <a:rPr lang="ru-RU" dirty="0"/>
              <a:t> Сулейменова. Наконец, 29 августа 1989 года, спустя ровно 40 лет с момента первого ядерного взрыва на Семипалатинском полигоне, Президент Казахстана Нурсултан Назарбаев подписал указ о его закрытии.</a:t>
            </a:r>
          </a:p>
          <a:p>
            <a:endParaRPr lang="ru-RU" dirty="0"/>
          </a:p>
        </p:txBody>
      </p:sp>
    </p:spTree>
    <p:extLst>
      <p:ext uri="{BB962C8B-B14F-4D97-AF65-F5344CB8AC3E}">
        <p14:creationId xmlns:p14="http://schemas.microsoft.com/office/powerpoint/2010/main" val="321130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советское ядерное наследие </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a:t>Однако советское ядерное наследие не ограничивалось полигоном. Спустя всего два года Советский Союз распался, оставив Казахстану проблему в виде более тысячи ядерных боеголовок, более сотни межконтинентальных ракет и сорока тяжелых бомбардировщиков. Помимо этого, в Казахстане находились тонны ядерного материала, оставались предприятия, ранее работавшие на советский военно-промышленный комплекс.</a:t>
            </a:r>
          </a:p>
          <a:p>
            <a:endParaRPr lang="ru-RU" dirty="0"/>
          </a:p>
        </p:txBody>
      </p:sp>
    </p:spTree>
    <p:extLst>
      <p:ext uri="{BB962C8B-B14F-4D97-AF65-F5344CB8AC3E}">
        <p14:creationId xmlns:p14="http://schemas.microsoft.com/office/powerpoint/2010/main" val="265252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Международную общественность больше всего волновали вопросы ядерного нераспространения – попытается ли Казахстан оставить себе советское ядерное оружие и инфраструктуру? </a:t>
            </a:r>
            <a:endParaRPr lang="ru-RU" sz="2000" dirty="0"/>
          </a:p>
        </p:txBody>
      </p:sp>
      <p:sp>
        <p:nvSpPr>
          <p:cNvPr id="3" name="Объект 2"/>
          <p:cNvSpPr>
            <a:spLocks noGrp="1"/>
          </p:cNvSpPr>
          <p:nvPr>
            <p:ph idx="1"/>
          </p:nvPr>
        </p:nvSpPr>
        <p:spPr/>
        <p:txBody>
          <a:bodyPr>
            <a:normAutofit fontScale="70000" lnSpcReduction="20000"/>
          </a:bodyPr>
          <a:lstStyle/>
          <a:p>
            <a:pPr marL="0" indent="0">
              <a:buNone/>
            </a:pPr>
            <a:r>
              <a:rPr lang="ru-RU" dirty="0"/>
              <a:t>Ядерное наследие Казахстана ставило трудные вопросы как перед мировым сообществом, так и перед самим Казахстаном. Международную общественность больше всего волновали вопросы ядерного нераспространения – </a:t>
            </a:r>
            <a:endParaRPr lang="ru-RU" dirty="0" smtClean="0"/>
          </a:p>
          <a:p>
            <a:pPr marL="0" indent="0">
              <a:buNone/>
            </a:pPr>
            <a:r>
              <a:rPr lang="ru-RU" dirty="0" smtClean="0"/>
              <a:t>попытается </a:t>
            </a:r>
            <a:r>
              <a:rPr lang="ru-RU" dirty="0"/>
              <a:t>ли Казахстан оставить себе советское ядерное оружие и инфраструктуру? </a:t>
            </a:r>
            <a:endParaRPr lang="ru-RU" dirty="0" smtClean="0"/>
          </a:p>
          <a:p>
            <a:pPr marL="0" indent="0">
              <a:buNone/>
            </a:pPr>
            <a:r>
              <a:rPr lang="ru-RU" dirty="0" smtClean="0"/>
              <a:t>Способно </a:t>
            </a:r>
            <a:r>
              <a:rPr lang="ru-RU" dirty="0"/>
              <a:t>ли молодое правительство обеспечить безопасность ядерного материала, сможет ли предотвратить его несанкционированное использование? </a:t>
            </a:r>
            <a:endParaRPr lang="ru-RU" dirty="0" smtClean="0"/>
          </a:p>
          <a:p>
            <a:pPr marL="0" indent="0">
              <a:buNone/>
            </a:pPr>
            <a:r>
              <a:rPr lang="ru-RU" dirty="0" smtClean="0"/>
              <a:t>Что </a:t>
            </a:r>
            <a:r>
              <a:rPr lang="ru-RU" dirty="0"/>
              <a:t>ждет специалистов – ученых, инженеров, технических работников, ранее работавших на военно-промышленный комплекс? </a:t>
            </a:r>
            <a:endParaRPr lang="ru-RU" dirty="0" smtClean="0"/>
          </a:p>
          <a:p>
            <a:pPr marL="0" indent="0">
              <a:buNone/>
            </a:pPr>
            <a:r>
              <a:rPr lang="ru-RU" dirty="0" smtClean="0"/>
              <a:t>Сможет </a:t>
            </a:r>
            <a:r>
              <a:rPr lang="ru-RU" dirty="0"/>
              <a:t>ли молодая республика найти применение их талантам, чтобы они не были вынуждены предлагать свои знания другим странам, мечтающим овладеть ядерным оружием?</a:t>
            </a:r>
          </a:p>
          <a:p>
            <a:endParaRPr lang="ru-RU" dirty="0"/>
          </a:p>
        </p:txBody>
      </p:sp>
    </p:spTree>
    <p:extLst>
      <p:ext uri="{BB962C8B-B14F-4D97-AF65-F5344CB8AC3E}">
        <p14:creationId xmlns:p14="http://schemas.microsoft.com/office/powerpoint/2010/main" val="196684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решение сложнейшей ядерной проблемы?</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a:t>Опасения и тревоги мирового сообщества можно было понять. Никогда до этого мировая история не сталкивалась с развалом ядерной супердержавы.</a:t>
            </a:r>
          </a:p>
          <a:p>
            <a:pPr marL="0" indent="0">
              <a:buNone/>
            </a:pPr>
            <a:r>
              <a:rPr lang="ru-RU" dirty="0" smtClean="0"/>
              <a:t>Но </a:t>
            </a:r>
            <a:r>
              <a:rPr lang="ru-RU" dirty="0"/>
              <a:t>сложнее всего в тот момент было самому Казахстану. Совсем юной независимой республике нужно было найти решение сложнейшей ядерной проблемы на фоне общего экономического и политического кризиса. Самый главный вопрос для казахстанского руководства заключался в следующем: какой курс действий поможет укрепить суверенитет Казахстана?</a:t>
            </a:r>
          </a:p>
          <a:p>
            <a:endParaRPr lang="ru-RU" dirty="0"/>
          </a:p>
        </p:txBody>
      </p:sp>
    </p:spTree>
    <p:extLst>
      <p:ext uri="{BB962C8B-B14F-4D97-AF65-F5344CB8AC3E}">
        <p14:creationId xmlns:p14="http://schemas.microsoft.com/office/powerpoint/2010/main" val="163464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Отказываться или нет от ядерного оружия?</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Для Казахстана, с еще неокрепшей независимостью, вопрос национальной безопасности не был риторическим. Геополитическое положение страны было непростым. Соседство с двумя ядерными государствами – Россией и Китаем – означало, что Казахстан должен был оглядываться на то, как эти два более мощных соседа относились к Казахстану и отслеживать потенциальные угрозы с их стороны. А более слабые соседи – </a:t>
            </a:r>
            <a:r>
              <a:rPr lang="ru-RU" dirty="0" err="1"/>
              <a:t>центральноазиатские</a:t>
            </a:r>
            <a:r>
              <a:rPr lang="ru-RU" dirty="0"/>
              <a:t> республики – могли в любой момент стать причиной дестабилизации региона. На тот момент совсем не гипотетической была дилемма: отказавшись от ядерного потенциала, поставит ли Казахстан под угрозу свою безопасность?</a:t>
            </a:r>
          </a:p>
          <a:p>
            <a:endParaRPr lang="ru-RU" dirty="0"/>
          </a:p>
        </p:txBody>
      </p:sp>
    </p:spTree>
    <p:extLst>
      <p:ext uri="{BB962C8B-B14F-4D97-AF65-F5344CB8AC3E}">
        <p14:creationId xmlns:p14="http://schemas.microsoft.com/office/powerpoint/2010/main" val="139405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демонтаж ядерной инфраструктуры?</a:t>
            </a:r>
            <a:endParaRPr lang="ru-RU" dirty="0"/>
          </a:p>
        </p:txBody>
      </p:sp>
      <p:sp>
        <p:nvSpPr>
          <p:cNvPr id="3" name="Объект 2"/>
          <p:cNvSpPr>
            <a:spLocks noGrp="1"/>
          </p:cNvSpPr>
          <p:nvPr>
            <p:ph idx="1"/>
          </p:nvPr>
        </p:nvSpPr>
        <p:spPr/>
        <p:txBody>
          <a:bodyPr/>
          <a:lstStyle/>
          <a:p>
            <a:pPr marL="0" indent="0">
              <a:buNone/>
            </a:pPr>
            <a:r>
              <a:rPr lang="ru-RU" dirty="0" smtClean="0"/>
              <a:t>Казахстан волновал и такой насущной вопрос – избавление от ядерного оружия было не менее сложным технологическим процессом, чем его создание. Для этого нужны были финансовые и технические ресурсы, которых у государства не было.</a:t>
            </a:r>
            <a:endParaRPr lang="ru-RU" dirty="0"/>
          </a:p>
        </p:txBody>
      </p:sp>
    </p:spTree>
    <p:extLst>
      <p:ext uri="{BB962C8B-B14F-4D97-AF65-F5344CB8AC3E}">
        <p14:creationId xmlns:p14="http://schemas.microsoft.com/office/powerpoint/2010/main" val="296305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Отказываться или нет от ядерного оружия?</a:t>
            </a:r>
            <a:endParaRPr lang="ru-RU" dirty="0"/>
          </a:p>
        </p:txBody>
      </p:sp>
      <p:sp>
        <p:nvSpPr>
          <p:cNvPr id="3" name="Объект 2"/>
          <p:cNvSpPr>
            <a:spLocks noGrp="1"/>
          </p:cNvSpPr>
          <p:nvPr>
            <p:ph idx="1"/>
          </p:nvPr>
        </p:nvSpPr>
        <p:spPr/>
        <p:txBody>
          <a:bodyPr>
            <a:normAutofit fontScale="92500" lnSpcReduction="20000"/>
          </a:bodyPr>
          <a:lstStyle/>
          <a:p>
            <a:r>
              <a:rPr lang="ru-RU" dirty="0"/>
              <a:t>Но важнее всего для Казахстана было то, как решения страны в ядерной сфере повлияют на его репутацию на международной арене. Республика, только недавно вышедшая из тени огромного советского государства, делала первые самостоятельные шаги. В этом плане Казахстан с самого начала понимал, что любые попытки препятствовать демонтажу и вывозу ядерного оружия с его территории закроют доступ к международным организациям, мировым рынкам, технологиям и инвестициям</a:t>
            </a:r>
          </a:p>
        </p:txBody>
      </p:sp>
    </p:spTree>
    <p:extLst>
      <p:ext uri="{BB962C8B-B14F-4D97-AF65-F5344CB8AC3E}">
        <p14:creationId xmlns:p14="http://schemas.microsoft.com/office/powerpoint/2010/main" val="373867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Отказываться или нет от ядерного оружия?</a:t>
            </a:r>
            <a:endParaRPr lang="ru-RU" dirty="0"/>
          </a:p>
        </p:txBody>
      </p:sp>
      <p:sp>
        <p:nvSpPr>
          <p:cNvPr id="3" name="Объект 2"/>
          <p:cNvSpPr>
            <a:spLocks noGrp="1"/>
          </p:cNvSpPr>
          <p:nvPr>
            <p:ph idx="1"/>
          </p:nvPr>
        </p:nvSpPr>
        <p:spPr/>
        <p:txBody>
          <a:bodyPr/>
          <a:lstStyle/>
          <a:p>
            <a:pPr marL="0" indent="0">
              <a:buNone/>
            </a:pPr>
            <a:r>
              <a:rPr lang="ru-RU" dirty="0"/>
              <a:t>Благодаря выверенной политике руководства Казахстана и поддержке, оказанной международным сообществом, в первую очередь США, вопрос советского ядерного наследства был решен наилучшим образом как для самой республики, так и для международной безопасности и стабильности.</a:t>
            </a:r>
          </a:p>
          <a:p>
            <a:endParaRPr lang="ru-RU" dirty="0"/>
          </a:p>
        </p:txBody>
      </p:sp>
    </p:spTree>
    <p:extLst>
      <p:ext uri="{BB962C8B-B14F-4D97-AF65-F5344CB8AC3E}">
        <p14:creationId xmlns:p14="http://schemas.microsoft.com/office/powerpoint/2010/main" val="187918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В 1991 г. президент Н. Назарбаев заявил об отказе республики от ядерного оружия</a:t>
            </a:r>
            <a:endParaRPr lang="ru-RU" sz="2400"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1991 г. президент Н. Назарбаев заявил об отказе республики от ядерного оружия. К 1993 г. была создана необходимая правовая база. Страной подписаны и ратифицированы основные многосторонние соглашения: </a:t>
            </a:r>
            <a:endParaRPr lang="ru-RU" dirty="0" smtClean="0"/>
          </a:p>
          <a:p>
            <a:r>
              <a:rPr lang="ru-RU" dirty="0" smtClean="0"/>
              <a:t>Договор </a:t>
            </a:r>
            <a:r>
              <a:rPr lang="ru-RU" dirty="0"/>
              <a:t>между СССР и США о сокращении стратегических наступательных вооружений 1991 г. (СНВ-1), </a:t>
            </a:r>
            <a:endParaRPr lang="ru-RU" dirty="0" smtClean="0"/>
          </a:p>
          <a:p>
            <a:r>
              <a:rPr lang="ru-RU" dirty="0" smtClean="0"/>
              <a:t>Лиссабонский </a:t>
            </a:r>
            <a:r>
              <a:rPr lang="ru-RU" dirty="0"/>
              <a:t>протокол к Договору СНВ-1 1992 г. 3 и </a:t>
            </a:r>
            <a:endParaRPr lang="ru-RU" dirty="0" smtClean="0"/>
          </a:p>
          <a:p>
            <a:r>
              <a:rPr lang="ru-RU" dirty="0" smtClean="0"/>
              <a:t>Договор </a:t>
            </a:r>
            <a:r>
              <a:rPr lang="ru-RU" dirty="0"/>
              <a:t>о нераспространении ядерного оружия 1968 г. (ДНЯО). Также были подписаны двусторонние американо-казахстанские соглашения о предоставлении финансовой и технической помощи при демонтаже ядерной инфраструктуры.</a:t>
            </a:r>
          </a:p>
          <a:p>
            <a:endParaRPr lang="ru-RU" dirty="0"/>
          </a:p>
        </p:txBody>
      </p:sp>
    </p:spTree>
    <p:extLst>
      <p:ext uri="{BB962C8B-B14F-4D97-AF65-F5344CB8AC3E}">
        <p14:creationId xmlns:p14="http://schemas.microsoft.com/office/powerpoint/2010/main" val="227598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Казахстан смог получить дополнительные гарантии своей безопасности</a:t>
            </a:r>
            <a:endParaRPr lang="ru-RU" sz="2400" dirty="0"/>
          </a:p>
        </p:txBody>
      </p:sp>
      <p:sp>
        <p:nvSpPr>
          <p:cNvPr id="3" name="Объект 2"/>
          <p:cNvSpPr>
            <a:spLocks noGrp="1"/>
          </p:cNvSpPr>
          <p:nvPr>
            <p:ph idx="1"/>
          </p:nvPr>
        </p:nvSpPr>
        <p:spPr/>
        <p:txBody>
          <a:bodyPr>
            <a:normAutofit fontScale="92500" lnSpcReduction="10000"/>
          </a:bodyPr>
          <a:lstStyle/>
          <a:p>
            <a:pPr marL="0" indent="0">
              <a:buNone/>
            </a:pPr>
            <a:r>
              <a:rPr lang="ru-RU" dirty="0"/>
              <a:t>Казахстан смог получить дополнительные гарантии своей безопасности. В 1994 году США, Россия и Великобритания взяли на себя соответствующие обязательства, подписав Будапештский меморандум. Они пообещали уважать суверенитет и границы Казахстана, не применять и не угрожать силой территориальной целостности и политической независимости Казахстана. Чуть позже похожие гарантии предоставили Китай и Франция.</a:t>
            </a:r>
          </a:p>
          <a:p>
            <a:endParaRPr lang="ru-RU" dirty="0"/>
          </a:p>
        </p:txBody>
      </p:sp>
    </p:spTree>
    <p:extLst>
      <p:ext uri="{BB962C8B-B14F-4D97-AF65-F5344CB8AC3E}">
        <p14:creationId xmlns:p14="http://schemas.microsoft.com/office/powerpoint/2010/main" val="287272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Объект 2"/>
          <p:cNvSpPr>
            <a:spLocks noGrp="1"/>
          </p:cNvSpPr>
          <p:nvPr>
            <p:ph idx="1"/>
          </p:nvPr>
        </p:nvSpPr>
        <p:spPr/>
        <p:txBody>
          <a:bodyPr/>
          <a:lstStyle/>
          <a:p>
            <a:r>
              <a:rPr lang="ru-RU" dirty="0" smtClean="0"/>
              <a:t>Советское ядерное наследие на территории Казахстана</a:t>
            </a:r>
          </a:p>
          <a:p>
            <a:r>
              <a:rPr lang="ru-RU" dirty="0" smtClean="0"/>
              <a:t>Принятие решения стать безъядерной страной</a:t>
            </a:r>
          </a:p>
          <a:p>
            <a:r>
              <a:rPr lang="ru-RU" dirty="0" smtClean="0"/>
              <a:t>Вывод ядерного оружия из Казахстана</a:t>
            </a:r>
          </a:p>
          <a:p>
            <a:r>
              <a:rPr lang="ru-RU" dirty="0" smtClean="0"/>
              <a:t>Казахстан- сегодня активный участник ядерной глобальной политики</a:t>
            </a:r>
          </a:p>
          <a:p>
            <a:endParaRPr lang="ru-RU" dirty="0"/>
          </a:p>
        </p:txBody>
      </p:sp>
    </p:spTree>
    <p:extLst>
      <p:ext uri="{BB962C8B-B14F-4D97-AF65-F5344CB8AC3E}">
        <p14:creationId xmlns:p14="http://schemas.microsoft.com/office/powerpoint/2010/main" val="49579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Финансовая и техническая помощь США для демонтажа ядерного оружия</a:t>
            </a:r>
            <a:endParaRPr lang="ru-RU" sz="2400" dirty="0"/>
          </a:p>
        </p:txBody>
      </p:sp>
      <p:sp>
        <p:nvSpPr>
          <p:cNvPr id="3" name="Объект 2"/>
          <p:cNvSpPr>
            <a:spLocks noGrp="1"/>
          </p:cNvSpPr>
          <p:nvPr>
            <p:ph idx="1"/>
          </p:nvPr>
        </p:nvSpPr>
        <p:spPr/>
        <p:txBody>
          <a:bodyPr/>
          <a:lstStyle/>
          <a:p>
            <a:pPr marL="0" indent="0">
              <a:buNone/>
            </a:pPr>
            <a:r>
              <a:rPr lang="ru-RU" dirty="0"/>
              <a:t>Вопрос по финансовым и техническим ресурсам, необходимым для избавления от ядерного оружия, сняло правительство США, согласившись предоставить их в рамках программы по совместному уменьшению ядерной угрозы, разработанной сенаторами Сэмом </a:t>
            </a:r>
            <a:r>
              <a:rPr lang="ru-RU" dirty="0" err="1"/>
              <a:t>Нанном</a:t>
            </a:r>
            <a:r>
              <a:rPr lang="ru-RU" dirty="0"/>
              <a:t> и Ричардом </a:t>
            </a:r>
            <a:r>
              <a:rPr lang="ru-RU" dirty="0" err="1"/>
              <a:t>Лугаром</a:t>
            </a:r>
            <a:r>
              <a:rPr lang="ru-RU" dirty="0"/>
              <a:t>.</a:t>
            </a:r>
          </a:p>
          <a:p>
            <a:endParaRPr lang="ru-RU" dirty="0"/>
          </a:p>
        </p:txBody>
      </p:sp>
    </p:spTree>
    <p:extLst>
      <p:ext uri="{BB962C8B-B14F-4D97-AF65-F5344CB8AC3E}">
        <p14:creationId xmlns:p14="http://schemas.microsoft.com/office/powerpoint/2010/main" val="1830582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открыты</a:t>
            </a:r>
            <a:br>
              <a:rPr lang="ru-RU" dirty="0" smtClean="0"/>
            </a:br>
            <a:r>
              <a:rPr lang="ru-RU" dirty="0" smtClean="0"/>
              <a:t>двери в международное сообщество</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Благодаря тому, что Казахстан принял решение избавиться от ядерного наследия, тем самым внеся свой вклад в укрепление международной безопасности, двери в международное сообщество для него были открыты. Казахстан вступил в ООН, Всемирный банк, Международный валютный фонд и ряд других международных организаций. Казахстану были предоставлены международные инвестиции и технологии, так необходимые новому государству, особенно в многообещающей нефтегазовой сфере. Так, например, одной из первых на казахстанский рынок пришла американская компания «Шеврон» для разработки нефтяного месторождения в Тенгизе.</a:t>
            </a:r>
          </a:p>
          <a:p>
            <a:endParaRPr lang="ru-RU" dirty="0"/>
          </a:p>
        </p:txBody>
      </p:sp>
    </p:spTree>
    <p:extLst>
      <p:ext uri="{BB962C8B-B14F-4D97-AF65-F5344CB8AC3E}">
        <p14:creationId xmlns:p14="http://schemas.microsoft.com/office/powerpoint/2010/main" val="453489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Американские программы ядерного разоружения</a:t>
            </a:r>
          </a:p>
        </p:txBody>
      </p:sp>
      <p:sp>
        <p:nvSpPr>
          <p:cNvPr id="3" name="Объект 2"/>
          <p:cNvSpPr>
            <a:spLocks noGrp="1"/>
          </p:cNvSpPr>
          <p:nvPr>
            <p:ph idx="1"/>
          </p:nvPr>
        </p:nvSpPr>
        <p:spPr/>
        <p:txBody>
          <a:bodyPr>
            <a:normAutofit fontScale="85000" lnSpcReduction="10000"/>
          </a:bodyPr>
          <a:lstStyle/>
          <a:p>
            <a:pPr marL="0" indent="0">
              <a:buNone/>
            </a:pPr>
            <a:r>
              <a:rPr lang="ru-RU" dirty="0"/>
              <a:t>Американские программы ядерного разоружения Казахстана были сконцентрированы на трех направлениях: </a:t>
            </a:r>
            <a:endParaRPr lang="ru-RU" dirty="0" smtClean="0"/>
          </a:p>
          <a:p>
            <a:r>
              <a:rPr lang="ru-RU" dirty="0" smtClean="0"/>
              <a:t>передаче </a:t>
            </a:r>
            <a:r>
              <a:rPr lang="ru-RU" dirty="0"/>
              <a:t>боеголовок и средств доставки из Казахстана в Россию, </a:t>
            </a:r>
            <a:endParaRPr lang="ru-RU" dirty="0" smtClean="0"/>
          </a:p>
          <a:p>
            <a:r>
              <a:rPr lang="ru-RU" dirty="0" smtClean="0"/>
              <a:t>уничтожении </a:t>
            </a:r>
            <a:r>
              <a:rPr lang="ru-RU" dirty="0"/>
              <a:t>инфраструктуры стратегического ядерного оружия (СЯО) на территории республики (лабораторий, ракетных шахт и др.), </a:t>
            </a:r>
            <a:endParaRPr lang="ru-RU" dirty="0" smtClean="0"/>
          </a:p>
          <a:p>
            <a:r>
              <a:rPr lang="ru-RU" dirty="0" smtClean="0"/>
              <a:t>обеспечении </a:t>
            </a:r>
            <a:r>
              <a:rPr lang="ru-RU" dirty="0"/>
              <a:t>безопасности ядерных материалов (отработавшего реакторного топлива, остатков плутония и высокообогащенного урана)</a:t>
            </a:r>
          </a:p>
        </p:txBody>
      </p:sp>
    </p:spTree>
    <p:extLst>
      <p:ext uri="{BB962C8B-B14F-4D97-AF65-F5344CB8AC3E}">
        <p14:creationId xmlns:p14="http://schemas.microsoft.com/office/powerpoint/2010/main" val="399570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передача боеголовок и средств доставки из Казахстана в Россию</a:t>
            </a:r>
            <a:endParaRPr lang="ru-RU" dirty="0"/>
          </a:p>
        </p:txBody>
      </p:sp>
      <p:sp>
        <p:nvSpPr>
          <p:cNvPr id="3" name="Объект 2"/>
          <p:cNvSpPr>
            <a:spLocks noGrp="1"/>
          </p:cNvSpPr>
          <p:nvPr>
            <p:ph idx="1"/>
          </p:nvPr>
        </p:nvSpPr>
        <p:spPr/>
        <p:txBody>
          <a:bodyPr>
            <a:normAutofit fontScale="85000" lnSpcReduction="10000"/>
          </a:bodyPr>
          <a:lstStyle/>
          <a:p>
            <a:r>
              <a:rPr lang="ru-RU" dirty="0"/>
              <a:t>К февралю 1992 г. Россия вывезла из Казахстана все тактические ядерные боеголовки. </a:t>
            </a:r>
            <a:endParaRPr lang="ru-RU" dirty="0" smtClean="0"/>
          </a:p>
          <a:p>
            <a:r>
              <a:rPr lang="ru-RU" dirty="0" smtClean="0"/>
              <a:t>К </a:t>
            </a:r>
            <a:r>
              <a:rPr lang="ru-RU" dirty="0"/>
              <a:t>июню 1994 г. были перемещены бомбардировщики Ту-95 и авиационные крылатые ракеты. </a:t>
            </a:r>
            <a:endParaRPr lang="ru-RU" dirty="0" smtClean="0"/>
          </a:p>
          <a:p>
            <a:r>
              <a:rPr lang="ru-RU" dirty="0" smtClean="0"/>
              <a:t>Стратегические </a:t>
            </a:r>
            <a:r>
              <a:rPr lang="ru-RU" dirty="0"/>
              <a:t>ядерные боеголовки переправлены к апрелю 1995 г</a:t>
            </a:r>
            <a:r>
              <a:rPr lang="ru-RU" dirty="0" smtClean="0"/>
              <a:t>.</a:t>
            </a:r>
          </a:p>
          <a:p>
            <a:pPr marL="0" indent="0">
              <a:buNone/>
            </a:pPr>
            <a:r>
              <a:rPr lang="ru-RU" dirty="0" smtClean="0"/>
              <a:t> </a:t>
            </a:r>
            <a:r>
              <a:rPr lang="ru-RU" dirty="0"/>
              <a:t>Соединенные Штаты осуществляли контроль и участвовали в оборудовании задействованных в операции железнодорожных составов сигнализацией и системами безопасности.</a:t>
            </a:r>
          </a:p>
        </p:txBody>
      </p:sp>
    </p:spTree>
    <p:extLst>
      <p:ext uri="{BB962C8B-B14F-4D97-AF65-F5344CB8AC3E}">
        <p14:creationId xmlns:p14="http://schemas.microsoft.com/office/powerpoint/2010/main" val="982398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уничтожение инфраструктуры стратегического ядерного оружия (СЯО) на территории республики</a:t>
            </a:r>
            <a:endParaRPr lang="ru-RU" sz="3200" dirty="0"/>
          </a:p>
        </p:txBody>
      </p:sp>
      <p:sp>
        <p:nvSpPr>
          <p:cNvPr id="3" name="Объект 2"/>
          <p:cNvSpPr>
            <a:spLocks noGrp="1"/>
          </p:cNvSpPr>
          <p:nvPr>
            <p:ph idx="1"/>
          </p:nvPr>
        </p:nvSpPr>
        <p:spPr/>
        <p:txBody>
          <a:bodyPr>
            <a:normAutofit fontScale="70000" lnSpcReduction="20000"/>
          </a:bodyPr>
          <a:lstStyle/>
          <a:p>
            <a:pPr marL="0" indent="0">
              <a:buNone/>
            </a:pPr>
            <a:r>
              <a:rPr lang="ru-RU" dirty="0"/>
              <a:t>Уничтожение ракетных шахт шло медленнее и завершилось к августу 1996 г., когда были демонтированы пусковые установки межконтинентальных баллистических ракет (МБР), а сами ракеты возвращены в Россию. </a:t>
            </a:r>
            <a:endParaRPr lang="ru-RU" dirty="0" smtClean="0"/>
          </a:p>
          <a:p>
            <a:pPr marL="0" indent="0">
              <a:buNone/>
            </a:pPr>
            <a:r>
              <a:rPr lang="ru-RU" dirty="0" smtClean="0"/>
              <a:t>Среди </a:t>
            </a:r>
            <a:r>
              <a:rPr lang="ru-RU" dirty="0"/>
              <a:t>причин задержки американские эксперты называли опасения российской стороны в связи с доступом к конструкционным характеристикам ракетных шахт, нехватку информации, разногласия РФ и РК по компенсации за передаваемое имущество и перебои с выделением американцами </a:t>
            </a:r>
            <a:r>
              <a:rPr lang="ru-RU" dirty="0" smtClean="0"/>
              <a:t>средств </a:t>
            </a:r>
            <a:r>
              <a:rPr lang="ru-RU" dirty="0"/>
              <a:t>. </a:t>
            </a:r>
            <a:endParaRPr lang="ru-RU" dirty="0" smtClean="0"/>
          </a:p>
          <a:p>
            <a:pPr marL="0" indent="0">
              <a:buNone/>
            </a:pPr>
            <a:r>
              <a:rPr lang="ru-RU" dirty="0" smtClean="0"/>
              <a:t>Всего</a:t>
            </a:r>
            <a:r>
              <a:rPr lang="ru-RU" dirty="0"/>
              <a:t>, по информации внешнеполитического ведомства Казахстана, было уничтожено 148 шахтных пусковых установок (ШПУ) </a:t>
            </a:r>
            <a:r>
              <a:rPr lang="ru-RU" dirty="0" smtClean="0"/>
              <a:t> </a:t>
            </a:r>
            <a:r>
              <a:rPr lang="ru-RU" dirty="0"/>
              <a:t>. Для сравнения, по данным на август 2012 г. в целом по программе СУУ во всех странах бывшего СССР ликвидировано 498 ШПУ МБР3 .</a:t>
            </a:r>
          </a:p>
          <a:p>
            <a:pPr marL="0" indent="0">
              <a:buNone/>
            </a:pPr>
            <a:endParaRPr lang="ru-RU" dirty="0"/>
          </a:p>
        </p:txBody>
      </p:sp>
    </p:spTree>
    <p:extLst>
      <p:ext uri="{BB962C8B-B14F-4D97-AF65-F5344CB8AC3E}">
        <p14:creationId xmlns:p14="http://schemas.microsoft.com/office/powerpoint/2010/main" val="356805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обеспечении безопасности ядерных материалов</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dirty="0"/>
              <a:t>Другим направлением американской стратегии стало обеспечение безопасности ядерных материалов, а также технологий, имеющих отношение к созданию ОМУ. </a:t>
            </a:r>
            <a:endParaRPr lang="ru-RU" dirty="0" smtClean="0"/>
          </a:p>
          <a:p>
            <a:pPr marL="0" indent="0">
              <a:buNone/>
            </a:pPr>
            <a:r>
              <a:rPr lang="ru-RU" dirty="0" smtClean="0"/>
              <a:t>Яркой операцией в этом направлении стала секретная казахстанско-американская операция «Сапфир», когда в 1994 г. с </a:t>
            </a:r>
            <a:r>
              <a:rPr lang="ru-RU" dirty="0" err="1" smtClean="0"/>
              <a:t>Ульбинского</a:t>
            </a:r>
            <a:r>
              <a:rPr lang="ru-RU" dirty="0" smtClean="0"/>
              <a:t> металлургического комбината было вывезено около 600 килограммов высокообогащенного урана в лабораторию </a:t>
            </a:r>
            <a:r>
              <a:rPr lang="ru-RU" dirty="0" err="1" smtClean="0"/>
              <a:t>Оук</a:t>
            </a:r>
            <a:r>
              <a:rPr lang="ru-RU" dirty="0" smtClean="0"/>
              <a:t> </a:t>
            </a:r>
            <a:r>
              <a:rPr lang="ru-RU" dirty="0" err="1" smtClean="0"/>
              <a:t>Ридж</a:t>
            </a:r>
            <a:r>
              <a:rPr lang="ru-RU" dirty="0" smtClean="0"/>
              <a:t> в США. Материал, случайно оставшийся в Казахстане с советских времен, был оружейного качества. .Этого количества урана было достаточно для создания 20-50 ядерных бомб. Тем самым была предотвращена угроза его попадания в руки террористов и враждебных режимов </a:t>
            </a:r>
          </a:p>
          <a:p>
            <a:pPr marL="0" indent="0">
              <a:buNone/>
            </a:pPr>
            <a:r>
              <a:rPr lang="ru-RU" dirty="0" smtClean="0"/>
              <a:t> </a:t>
            </a:r>
            <a:r>
              <a:rPr lang="ru-RU" dirty="0"/>
              <a:t>Металл был обнаружен на </a:t>
            </a:r>
            <a:r>
              <a:rPr lang="ru-RU" dirty="0" err="1"/>
              <a:t>Ульбинском</a:t>
            </a:r>
            <a:r>
              <a:rPr lang="ru-RU" dirty="0"/>
              <a:t> металлургическом заводе в Усть-Каменогорске и предназначался для топливных элементов советских подводных лодок. </a:t>
            </a:r>
            <a:endParaRPr lang="ru-RU" dirty="0" smtClean="0"/>
          </a:p>
          <a:p>
            <a:pPr marL="0" indent="0">
              <a:buNone/>
            </a:pPr>
            <a:r>
              <a:rPr lang="ru-RU" dirty="0" smtClean="0"/>
              <a:t>Российская </a:t>
            </a:r>
            <a:r>
              <a:rPr lang="ru-RU" dirty="0"/>
              <a:t>сторона, </a:t>
            </a:r>
            <a:r>
              <a:rPr lang="ru-RU" dirty="0" smtClean="0"/>
              <a:t>публично </a:t>
            </a:r>
            <a:r>
              <a:rPr lang="ru-RU" dirty="0"/>
              <a:t>не опротестовывала их передачу США.</a:t>
            </a:r>
          </a:p>
        </p:txBody>
      </p:sp>
    </p:spTree>
    <p:extLst>
      <p:ext uri="{BB962C8B-B14F-4D97-AF65-F5344CB8AC3E}">
        <p14:creationId xmlns:p14="http://schemas.microsoft.com/office/powerpoint/2010/main" val="18237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вывод из эксплуатации реактора БН-350 в Актау</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Еще одной заметной вехой в американо-казахстанском сотрудничестве стал вывод из эксплуатации реактора БН-350 в Актау (первого советского промышленного реактора на быстрых нейтронах, использовавшегося с 1972 г. в опытных целях, а также для энергоснабжения Западного Казахстана и опреснения морской воды). </a:t>
            </a:r>
            <a:endParaRPr lang="ru-RU" dirty="0" smtClean="0"/>
          </a:p>
          <a:p>
            <a:pPr marL="0" indent="0">
              <a:buNone/>
            </a:pPr>
            <a:r>
              <a:rPr lang="ru-RU" dirty="0" smtClean="0"/>
              <a:t>Работа </a:t>
            </a:r>
            <a:r>
              <a:rPr lang="ru-RU" dirty="0"/>
              <a:t>БН-350 была приостановлена в 1999 г. из-за отсутствия уверенности в качестве его обслуживания после распада СССР. </a:t>
            </a:r>
            <a:r>
              <a:rPr lang="ru-RU" b="1" dirty="0"/>
              <a:t>Ряд казахстанских специалистов при этом высказались против полного закрытия БН-350</a:t>
            </a:r>
            <a:r>
              <a:rPr lang="ru-RU" dirty="0"/>
              <a:t>, обращая внимание на то, что установка не исчерпала технический ресурс, а ее уникальные возможности по утилизации отработавшего топлива тепловых ядерных реакторов могут успешно использоваться совместно с Россией. </a:t>
            </a:r>
          </a:p>
        </p:txBody>
      </p:sp>
    </p:spTree>
    <p:extLst>
      <p:ext uri="{BB962C8B-B14F-4D97-AF65-F5344CB8AC3E}">
        <p14:creationId xmlns:p14="http://schemas.microsoft.com/office/powerpoint/2010/main" val="276139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вывод из эксплуатации реактора БН-350 в Актау</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smtClean="0"/>
              <a:t>Вместе с тем </a:t>
            </a:r>
            <a:r>
              <a:rPr lang="ru-RU" b="1" dirty="0" smtClean="0"/>
              <a:t>идею закрытия объекта активно поддержали США и Великобритания</a:t>
            </a:r>
            <a:r>
              <a:rPr lang="ru-RU" dirty="0" smtClean="0"/>
              <a:t>, оказавшие Казахстану финансовую и техническую помощь. </a:t>
            </a:r>
          </a:p>
          <a:p>
            <a:pPr marL="0" indent="0">
              <a:buNone/>
            </a:pPr>
            <a:r>
              <a:rPr lang="ru-RU" dirty="0" smtClean="0"/>
              <a:t>Западные специалисты опасались способности БН-350, расположенного в относительной близости от каспийского побережья Ирана, нарабатывать высококачественный плутоний, пригодный для оружейных целей (по американским данным, на комплексе находилось около 3 т плутония и 10 т высокообогащенного урана, достаточных для производства нескольких сот атомных бомб) . </a:t>
            </a:r>
          </a:p>
          <a:p>
            <a:pPr marL="0" indent="0">
              <a:buNone/>
            </a:pPr>
            <a:r>
              <a:rPr lang="ru-RU" dirty="0" smtClean="0"/>
              <a:t>Под контролем США был осуществлен демонтаж реактора, а к ноябрю 2010 г. – перемещение 100 т радиоактивных материалов из Актау в Восточно-Казахстанскую область (на площадку, оборудованную на объекте «Байкал-1» Семипалатинского полигона).</a:t>
            </a:r>
          </a:p>
          <a:p>
            <a:endParaRPr lang="ru-RU" dirty="0"/>
          </a:p>
        </p:txBody>
      </p:sp>
    </p:spTree>
    <p:extLst>
      <p:ext uri="{BB962C8B-B14F-4D97-AF65-F5344CB8AC3E}">
        <p14:creationId xmlns:p14="http://schemas.microsoft.com/office/powerpoint/2010/main" val="1681056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консервация </a:t>
            </a:r>
            <a:r>
              <a:rPr lang="ru-RU" dirty="0"/>
              <a:t>Семипалатинского </a:t>
            </a:r>
            <a:r>
              <a:rPr lang="ru-RU" dirty="0" smtClean="0"/>
              <a:t>ядерного </a:t>
            </a:r>
            <a:r>
              <a:rPr lang="ru-RU" dirty="0"/>
              <a:t>полигона</a:t>
            </a:r>
          </a:p>
        </p:txBody>
      </p:sp>
      <p:sp>
        <p:nvSpPr>
          <p:cNvPr id="3" name="Объект 2"/>
          <p:cNvSpPr>
            <a:spLocks noGrp="1"/>
          </p:cNvSpPr>
          <p:nvPr>
            <p:ph idx="1"/>
          </p:nvPr>
        </p:nvSpPr>
        <p:spPr/>
        <p:txBody>
          <a:bodyPr>
            <a:normAutofit fontScale="77500" lnSpcReduction="20000"/>
          </a:bodyPr>
          <a:lstStyle/>
          <a:p>
            <a:pPr marL="0" indent="0">
              <a:buNone/>
            </a:pPr>
            <a:r>
              <a:rPr lang="ru-RU" dirty="0"/>
              <a:t>В 2004 г. Министерство энергетики США открыло проект «Глобальная инициатива по уменьшению угрозы» (</a:t>
            </a:r>
            <a:r>
              <a:rPr lang="ru-RU" dirty="0" err="1"/>
              <a:t>Global</a:t>
            </a:r>
            <a:r>
              <a:rPr lang="ru-RU" dirty="0"/>
              <a:t> </a:t>
            </a:r>
            <a:r>
              <a:rPr lang="ru-RU" dirty="0" err="1"/>
              <a:t>Threat</a:t>
            </a:r>
            <a:r>
              <a:rPr lang="ru-RU" dirty="0"/>
              <a:t> </a:t>
            </a:r>
            <a:r>
              <a:rPr lang="ru-RU" dirty="0" err="1"/>
              <a:t>Reduction</a:t>
            </a:r>
            <a:r>
              <a:rPr lang="ru-RU" dirty="0"/>
              <a:t> </a:t>
            </a:r>
            <a:r>
              <a:rPr lang="ru-RU" dirty="0" err="1"/>
              <a:t>Initiative</a:t>
            </a:r>
            <a:r>
              <a:rPr lang="ru-RU" dirty="0"/>
              <a:t>). В его рамках предусматривались остановка исследовательских реакторов на высокообогащенном уране, построенных США и СССР в различных странах мира в эпоху холодной войны, или их перевод на низкообогащенное топливо.</a:t>
            </a:r>
          </a:p>
          <a:p>
            <a:r>
              <a:rPr lang="ru-RU" dirty="0"/>
              <a:t>Значительные средства вложены американской стороной в консервацию Семипалатинского испытательного полигона (СИП), который с 1949 г. являлся головной базой испытания советского ядерного оружия. Официально СИП закрыт 29 августа 1991 г. указом Н. </a:t>
            </a:r>
            <a:r>
              <a:rPr lang="ru-RU" dirty="0" smtClean="0"/>
              <a:t>Назарбаева.</a:t>
            </a:r>
            <a:endParaRPr lang="ru-RU" dirty="0"/>
          </a:p>
        </p:txBody>
      </p:sp>
    </p:spTree>
    <p:extLst>
      <p:ext uri="{BB962C8B-B14F-4D97-AF65-F5344CB8AC3E}">
        <p14:creationId xmlns:p14="http://schemas.microsoft.com/office/powerpoint/2010/main" val="312767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консервация Семипалатинского ядерного полигона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1994 г. полигон покинули последние российские воинские части, после чего огромная территория комплекса фактически </a:t>
            </a:r>
            <a:r>
              <a:rPr lang="ru-RU" b="1" dirty="0"/>
              <a:t>осталась без регулярной охраны</a:t>
            </a:r>
            <a:r>
              <a:rPr lang="ru-RU" dirty="0"/>
              <a:t>. Это вызвало серьезную обеспокоенность американских специалистов, по предположению которых в подземных коммуникациях СИП после испытаний оставались смешанные с почвой радиоактивные вещества, пригодные для создания так называемой «грязной» бомбы, остатки плутония в извлекаемых формах и в количествах, достаточных для изготовления нескольких ядерных взрывных устройств; а также списанное советское оборудование, дающее представление о компонентах и процессе производства ядерного оружия</a:t>
            </a:r>
          </a:p>
        </p:txBody>
      </p:sp>
    </p:spTree>
    <p:extLst>
      <p:ext uri="{BB962C8B-B14F-4D97-AF65-F5344CB8AC3E}">
        <p14:creationId xmlns:p14="http://schemas.microsoft.com/office/powerpoint/2010/main" val="31629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Казахстан играл важную роль в советской ядерной программе</a:t>
            </a:r>
            <a:endParaRPr lang="ru-RU" dirty="0"/>
          </a:p>
        </p:txBody>
      </p:sp>
      <p:sp>
        <p:nvSpPr>
          <p:cNvPr id="3" name="Объект 2"/>
          <p:cNvSpPr>
            <a:spLocks noGrp="1"/>
          </p:cNvSpPr>
          <p:nvPr>
            <p:ph idx="1"/>
          </p:nvPr>
        </p:nvSpPr>
        <p:spPr/>
        <p:txBody>
          <a:bodyPr>
            <a:normAutofit fontScale="70000" lnSpcReduction="20000"/>
          </a:bodyPr>
          <a:lstStyle/>
          <a:p>
            <a:pPr marL="0" indent="0" algn="just">
              <a:buNone/>
            </a:pPr>
            <a:r>
              <a:rPr lang="ru-RU" dirty="0" smtClean="0"/>
              <a:t>Современное казахстанское государство напрямую связано с глобальной ядерной политикой, ее основными проблемами, вызовами и угрозами. Точкой отсчета стал 1947 год, когда правительство СССР выбрало казахстанскую степь для строительства ядерного полигона. Вплоть до развала Советского Союза Казахстан играл важную роль в советской ядерной программе. </a:t>
            </a:r>
          </a:p>
          <a:p>
            <a:pPr algn="just"/>
            <a:r>
              <a:rPr lang="ru-RU" dirty="0" smtClean="0"/>
              <a:t>Республика была основным источником урана, </a:t>
            </a:r>
          </a:p>
          <a:p>
            <a:pPr algn="just"/>
            <a:r>
              <a:rPr lang="ru-RU" dirty="0" smtClean="0"/>
              <a:t>на ее территории находились предприятия военно-промышленного комплекса, обеспечивающие производство ядерного материала, </a:t>
            </a:r>
          </a:p>
          <a:p>
            <a:pPr algn="just"/>
            <a:r>
              <a:rPr lang="ru-RU" dirty="0" smtClean="0"/>
              <a:t>располагались военные дивизии, обслуживающие находящиеся на казахстанской территории межконтинентальные ракеты, тяжелые бомбардировщики и ядерные боеголовки.</a:t>
            </a:r>
            <a:endParaRPr lang="ru-RU" dirty="0"/>
          </a:p>
        </p:txBody>
      </p:sp>
    </p:spTree>
    <p:extLst>
      <p:ext uri="{BB962C8B-B14F-4D97-AF65-F5344CB8AC3E}">
        <p14:creationId xmlns:p14="http://schemas.microsoft.com/office/powerpoint/2010/main" val="301944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консервация Семипалатинского ядерного полигона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Предпринятые американцами в 90-е годы прошлого века усилия по бетонированию подземного испытательного комплекса СИП, включающего площадку «Д» (горизонтальные туннели горного массива </a:t>
            </a:r>
            <a:r>
              <a:rPr lang="ru-RU" dirty="0" err="1"/>
              <a:t>Дегелен</a:t>
            </a:r>
            <a:r>
              <a:rPr lang="ru-RU" dirty="0"/>
              <a:t>) и площадку «Б» (</a:t>
            </a:r>
            <a:r>
              <a:rPr lang="ru-RU" dirty="0" err="1"/>
              <a:t>Балапан</a:t>
            </a:r>
            <a:r>
              <a:rPr lang="ru-RU" dirty="0"/>
              <a:t>, где подземные взрывы проводились в вертикальных скважинах), оказались малоэффективными. </a:t>
            </a:r>
            <a:endParaRPr lang="ru-RU" dirty="0" smtClean="0"/>
          </a:p>
          <a:p>
            <a:pPr marL="0" indent="0">
              <a:buNone/>
            </a:pPr>
            <a:r>
              <a:rPr lang="ru-RU" dirty="0" smtClean="0"/>
              <a:t>К </a:t>
            </a:r>
            <a:r>
              <a:rPr lang="ru-RU" dirty="0"/>
              <a:t>2004 г. местные жители, промышляющие продажей металлолома в Китай, с помощью взрывчатки и тяжелой техники вскрыли 110 штолен из 1812 . </a:t>
            </a:r>
            <a:endParaRPr lang="ru-RU" dirty="0" smtClean="0"/>
          </a:p>
          <a:p>
            <a:pPr marL="0" indent="0">
              <a:buNone/>
            </a:pPr>
            <a:r>
              <a:rPr lang="ru-RU" dirty="0" smtClean="0"/>
              <a:t>Проведение </a:t>
            </a:r>
            <a:r>
              <a:rPr lang="ru-RU" dirty="0"/>
              <a:t>работ также осложнялось отсутствием у Казахстана архивных данных, необходимых для идентификации на местности опасных объектов, что требовало подключения к работам Москвы.</a:t>
            </a:r>
          </a:p>
          <a:p>
            <a:endParaRPr lang="ru-RU" dirty="0"/>
          </a:p>
        </p:txBody>
      </p:sp>
    </p:spTree>
    <p:extLst>
      <p:ext uri="{BB962C8B-B14F-4D97-AF65-F5344CB8AC3E}">
        <p14:creationId xmlns:p14="http://schemas.microsoft.com/office/powerpoint/2010/main" val="3070269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консервация Семипалатинского ядерного полигона</a:t>
            </a:r>
            <a:br>
              <a:rPr lang="ru-RU" sz="2800" dirty="0" smtClean="0"/>
            </a:br>
            <a:r>
              <a:rPr lang="ru-RU" sz="2800" dirty="0" smtClean="0"/>
              <a:t>усиление безопасности плутония</a:t>
            </a:r>
            <a:endParaRPr lang="ru-RU" sz="2800" dirty="0"/>
          </a:p>
        </p:txBody>
      </p:sp>
      <p:sp>
        <p:nvSpPr>
          <p:cNvPr id="3" name="Объект 2"/>
          <p:cNvSpPr>
            <a:spLocks noGrp="1"/>
          </p:cNvSpPr>
          <p:nvPr>
            <p:ph idx="1"/>
          </p:nvPr>
        </p:nvSpPr>
        <p:spPr/>
        <p:txBody>
          <a:bodyPr>
            <a:normAutofit fontScale="70000" lnSpcReduction="20000"/>
          </a:bodyPr>
          <a:lstStyle/>
          <a:p>
            <a:pPr marL="0" indent="0">
              <a:buNone/>
            </a:pPr>
            <a:r>
              <a:rPr lang="ru-RU" dirty="0"/>
              <a:t>В 2003 г. в рамках первого этапа программы под условным названием «Сурок», зараженный плутонием участок полигона, размером с футбольное поле, был укрыт двухметровым слоем железобетона. </a:t>
            </a:r>
            <a:endParaRPr lang="ru-RU" dirty="0" smtClean="0"/>
          </a:p>
          <a:p>
            <a:pPr marL="0" indent="0">
              <a:buNone/>
            </a:pPr>
            <a:r>
              <a:rPr lang="ru-RU" dirty="0" smtClean="0"/>
              <a:t>В </a:t>
            </a:r>
            <a:r>
              <a:rPr lang="ru-RU" dirty="0"/>
              <a:t>2004 г. в ходе второго этапа, названного «Спичечный коробок», с помощью специальной цементной смеси законсервированы три 7-метровые взрывные емкости с остатками плутония (так называемые «колбы») в бункере у подножия гряды </a:t>
            </a:r>
            <a:r>
              <a:rPr lang="ru-RU" dirty="0" err="1"/>
              <a:t>Дегелен</a:t>
            </a:r>
            <a:r>
              <a:rPr lang="ru-RU" dirty="0"/>
              <a:t>. </a:t>
            </a:r>
            <a:endParaRPr lang="ru-RU" dirty="0" smtClean="0"/>
          </a:p>
          <a:p>
            <a:pPr marL="0" indent="0">
              <a:buNone/>
            </a:pPr>
            <a:r>
              <a:rPr lang="ru-RU" dirty="0" smtClean="0"/>
              <a:t>В </a:t>
            </a:r>
            <a:r>
              <a:rPr lang="ru-RU" dirty="0"/>
              <a:t>2005 г. в рамках операции «Кочевник» заполнены бетоном еще три колбы, находившиеся уже внутри самого горного массива. </a:t>
            </a:r>
            <a:endParaRPr lang="ru-RU" dirty="0" smtClean="0"/>
          </a:p>
          <a:p>
            <a:pPr marL="0" indent="0">
              <a:buNone/>
            </a:pPr>
            <a:r>
              <a:rPr lang="ru-RU" dirty="0" smtClean="0"/>
              <a:t>В </a:t>
            </a:r>
            <a:r>
              <a:rPr lang="ru-RU" dirty="0"/>
              <a:t>2006–2007 гг. часть брошенного оборудования была перемещена в Россию, часть – замурована в подземных туннелях (в американской классификации – операция «Золотой орел»). </a:t>
            </a:r>
          </a:p>
        </p:txBody>
      </p:sp>
    </p:spTree>
    <p:extLst>
      <p:ext uri="{BB962C8B-B14F-4D97-AF65-F5344CB8AC3E}">
        <p14:creationId xmlns:p14="http://schemas.microsoft.com/office/powerpoint/2010/main" val="716158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усиление безопасности плутония</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Таким образом, в течение 17 </a:t>
            </a:r>
            <a:r>
              <a:rPr lang="ru-RU" dirty="0"/>
              <a:t>лет </a:t>
            </a:r>
            <a:r>
              <a:rPr lang="ru-RU" dirty="0" smtClean="0"/>
              <a:t>в </a:t>
            </a:r>
            <a:r>
              <a:rPr lang="ru-RU" dirty="0"/>
              <a:t>сотрудничестве с США и Россией, </a:t>
            </a:r>
            <a:r>
              <a:rPr lang="ru-RU" dirty="0" smtClean="0"/>
              <a:t>была осуществлена программа </a:t>
            </a:r>
            <a:r>
              <a:rPr lang="ru-RU" dirty="0"/>
              <a:t>усиление безопасности плутония, оставшегося на территории Семипалатинского полигона в результате различных экспериментов в советский период. </a:t>
            </a:r>
            <a:endParaRPr lang="ru-RU" dirty="0" smtClean="0"/>
          </a:p>
          <a:p>
            <a:pPr marL="0" indent="0">
              <a:buNone/>
            </a:pPr>
            <a:r>
              <a:rPr lang="ru-RU" dirty="0" smtClean="0"/>
              <a:t>Так </a:t>
            </a:r>
            <a:r>
              <a:rPr lang="ru-RU" dirty="0"/>
              <a:t>же как и высокообогащенный уран, плутоний мог быть использован во взрывном устройстве и привести к трагическим последствиям.</a:t>
            </a:r>
          </a:p>
        </p:txBody>
      </p:sp>
    </p:spTree>
    <p:extLst>
      <p:ext uri="{BB962C8B-B14F-4D97-AF65-F5344CB8AC3E}">
        <p14:creationId xmlns:p14="http://schemas.microsoft.com/office/powerpoint/2010/main" val="41232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консервация Семипалатинского ядерного полигона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2008–2009 гг. </a:t>
            </a:r>
            <a:r>
              <a:rPr lang="ru-RU" b="1" dirty="0"/>
              <a:t>установлены современные технические охранные системы</a:t>
            </a:r>
            <a:r>
              <a:rPr lang="ru-RU" dirty="0"/>
              <a:t>, включая детекторы движения и камеры видеонаблюдения, организована армейская охрана испытательной площадки «Д», в пользование Казахстана передан американский </a:t>
            </a:r>
            <a:r>
              <a:rPr lang="ru-RU" dirty="0" err="1"/>
              <a:t>беспилотник</a:t>
            </a:r>
            <a:r>
              <a:rPr lang="ru-RU" dirty="0"/>
              <a:t> для дистанционного мониторинга территории СИП. В марте 2012 г. на саммите по ядерной безопасности в Сеуле президенты Б. Обама, Д. Медведев и Н. Назарбаев официально объявили о завершении трехсторонней программы консервации Семипалатинского полигона. Фактически же работы продолжились еще до октября 2012 г. Их совокупная стоимость, по американским оценкам, составила 150 млн </a:t>
            </a:r>
            <a:r>
              <a:rPr lang="ru-RU" dirty="0" err="1"/>
              <a:t>долл</a:t>
            </a:r>
            <a:endParaRPr lang="ru-RU" dirty="0"/>
          </a:p>
          <a:p>
            <a:endParaRPr lang="ru-RU" dirty="0"/>
          </a:p>
        </p:txBody>
      </p:sp>
    </p:spTree>
    <p:extLst>
      <p:ext uri="{BB962C8B-B14F-4D97-AF65-F5344CB8AC3E}">
        <p14:creationId xmlns:p14="http://schemas.microsoft.com/office/powerpoint/2010/main" val="3145440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Атомная промышленность</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b="1" dirty="0"/>
              <a:t>Помимо негативного влияния ядерных испытаний </a:t>
            </a:r>
            <a:r>
              <a:rPr lang="ru-RU" dirty="0"/>
              <a:t>и сложностей, с которыми столкнулся Казахстан в связи с ядерным наследием, участие Казахстана в советской ядерной программе принесло </a:t>
            </a:r>
            <a:r>
              <a:rPr lang="ru-RU" b="1" dirty="0"/>
              <a:t>и позитивные моменты</a:t>
            </a:r>
            <a:r>
              <a:rPr lang="ru-RU" dirty="0"/>
              <a:t>. Это в первую очередь касается оставшейся в наследство инфраструктуры и экспертизы, которые Казахстан теперь может использовать в мирных целях.</a:t>
            </a:r>
          </a:p>
          <a:p>
            <a:pPr marL="0" indent="0">
              <a:buNone/>
            </a:pPr>
            <a:r>
              <a:rPr lang="ru-RU" dirty="0"/>
              <a:t> </a:t>
            </a:r>
          </a:p>
          <a:p>
            <a:r>
              <a:rPr lang="ru-RU" dirty="0"/>
              <a:t>Казахстан – одна из немногих стран в мире, для которой доступен ядерно-топливный цикл (процесс производства ядерного топлива). Ядерно-топливный цикл состоит из нескольких этапов – добыча и переработка природного урана и его конверсия, обогащение урана, производство урановых таблеток и топливных сборок.</a:t>
            </a:r>
          </a:p>
          <a:p>
            <a:endParaRPr lang="ru-RU" dirty="0"/>
          </a:p>
        </p:txBody>
      </p:sp>
    </p:spTree>
    <p:extLst>
      <p:ext uri="{BB962C8B-B14F-4D97-AF65-F5344CB8AC3E}">
        <p14:creationId xmlns:p14="http://schemas.microsoft.com/office/powerpoint/2010/main" val="947933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атомная промышленность Казахстана</a:t>
            </a:r>
            <a:endParaRPr lang="ru-RU" dirty="0"/>
          </a:p>
        </p:txBody>
      </p:sp>
      <p:sp>
        <p:nvSpPr>
          <p:cNvPr id="3" name="Объект 2"/>
          <p:cNvSpPr>
            <a:spLocks noGrp="1"/>
          </p:cNvSpPr>
          <p:nvPr>
            <p:ph idx="1"/>
          </p:nvPr>
        </p:nvSpPr>
        <p:spPr/>
        <p:txBody>
          <a:bodyPr>
            <a:normAutofit/>
          </a:bodyPr>
          <a:lstStyle/>
          <a:p>
            <a:pPr marL="0" indent="0">
              <a:buNone/>
            </a:pPr>
            <a:r>
              <a:rPr lang="ru-RU" dirty="0"/>
              <a:t>Казахстан добывает и перерабатывает уран, при этом занимая лидирующую позицию в мире по производству урана. В данное время у </a:t>
            </a:r>
            <a:r>
              <a:rPr lang="ru-RU" dirty="0" err="1"/>
              <a:t>Казатомпрома</a:t>
            </a:r>
            <a:r>
              <a:rPr lang="ru-RU" dirty="0"/>
              <a:t>, компании представляющей атомную промышленность Казахстана, нет своих мощностей по конверсии урана, но есть планы строительства соответствующего завода вместе с канадской компанией </a:t>
            </a:r>
            <a:r>
              <a:rPr lang="ru-RU" dirty="0" err="1"/>
              <a:t>Cameco</a:t>
            </a:r>
            <a:endParaRPr lang="ru-RU" dirty="0"/>
          </a:p>
        </p:txBody>
      </p:sp>
    </p:spTree>
    <p:extLst>
      <p:ext uri="{BB962C8B-B14F-4D97-AF65-F5344CB8AC3E}">
        <p14:creationId xmlns:p14="http://schemas.microsoft.com/office/powerpoint/2010/main" val="3995453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атомная промышленность Казахстана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2013 году </a:t>
            </a:r>
            <a:r>
              <a:rPr lang="ru-RU" dirty="0" err="1"/>
              <a:t>Казатомпром</a:t>
            </a:r>
            <a:r>
              <a:rPr lang="ru-RU" dirty="0"/>
              <a:t> купил 25 процентов+1 акций у Уральского электрохимического комбината в России и тем самым получил доступ к услугам по обогащению урана</a:t>
            </a:r>
            <a:r>
              <a:rPr lang="ru-RU" dirty="0" smtClean="0"/>
              <a:t>.</a:t>
            </a:r>
          </a:p>
          <a:p>
            <a:pPr marL="0" indent="0">
              <a:buNone/>
            </a:pPr>
            <a:r>
              <a:rPr lang="ru-RU" dirty="0" smtClean="0"/>
              <a:t> </a:t>
            </a:r>
            <a:r>
              <a:rPr lang="ru-RU" dirty="0"/>
              <a:t>В наследство от советского периода </a:t>
            </a:r>
            <a:r>
              <a:rPr lang="ru-RU" dirty="0" err="1"/>
              <a:t>Казатомпрому</a:t>
            </a:r>
            <a:r>
              <a:rPr lang="ru-RU" dirty="0"/>
              <a:t> достались технологии по производству топливных таблеток для реакторов советского/российского образца</a:t>
            </a:r>
            <a:r>
              <a:rPr lang="ru-RU" dirty="0" smtClean="0"/>
              <a:t>.</a:t>
            </a:r>
          </a:p>
          <a:p>
            <a:pPr marL="0" indent="0">
              <a:buNone/>
            </a:pPr>
            <a:r>
              <a:rPr lang="ru-RU" dirty="0" smtClean="0"/>
              <a:t> </a:t>
            </a:r>
            <a:r>
              <a:rPr lang="ru-RU" dirty="0"/>
              <a:t>С недавнего времени компания расширила производство и теперь может производить топливные таблетки и для некоторых видов реакторов западного образца. Не имея собственных мощностей по производству топливных сборок, </a:t>
            </a:r>
            <a:r>
              <a:rPr lang="ru-RU" dirty="0" err="1"/>
              <a:t>Казатомпром</a:t>
            </a:r>
            <a:r>
              <a:rPr lang="ru-RU" dirty="0"/>
              <a:t> подписал договор с французской компанией </a:t>
            </a:r>
            <a:r>
              <a:rPr lang="ru-RU" dirty="0" err="1"/>
              <a:t>Areva</a:t>
            </a:r>
            <a:r>
              <a:rPr lang="ru-RU" dirty="0"/>
              <a:t>, чтобы начать производство топливных сборок в Казахстане</a:t>
            </a:r>
            <a:r>
              <a:rPr lang="ru-RU" dirty="0" smtClean="0"/>
              <a:t>.</a:t>
            </a:r>
            <a:endParaRPr lang="ru-RU" dirty="0"/>
          </a:p>
          <a:p>
            <a:endParaRPr lang="ru-RU" dirty="0"/>
          </a:p>
        </p:txBody>
      </p:sp>
    </p:spTree>
    <p:extLst>
      <p:ext uri="{BB962C8B-B14F-4D97-AF65-F5344CB8AC3E}">
        <p14:creationId xmlns:p14="http://schemas.microsoft.com/office/powerpoint/2010/main" val="1694122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Будущее казахстанской атомной энергетики</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Будет ли Казахстан развивать атомную энергетику для собственных нужд (производство электроэнергии) или ограничится производством урана и ядерного топлива для продажи другим странам, пока неизвестно. Разговоры о строительстве АЭС начались еще в 1998 году. Как потенциальные партнеры в строительстве АЭС в Казахстане наиболее часто упоминаются Россия и Япония, но пока Астана не проведет официальных тендеров на строительство, говорить о серьезных планах рано. В 2015 году представители казахстанского правительства заявили, что строить АЭС рано, в связи с профицитом электроэнергии в стране.</a:t>
            </a:r>
          </a:p>
          <a:p>
            <a:endParaRPr lang="ru-RU" dirty="0"/>
          </a:p>
        </p:txBody>
      </p:sp>
    </p:spTree>
    <p:extLst>
      <p:ext uri="{BB962C8B-B14F-4D97-AF65-F5344CB8AC3E}">
        <p14:creationId xmlns:p14="http://schemas.microsoft.com/office/powerpoint/2010/main" val="31577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Ядерная дипломатия</a:t>
            </a:r>
            <a:br>
              <a:rPr lang="ru-RU" dirty="0"/>
            </a:br>
            <a:endParaRPr lang="ru-RU" dirty="0"/>
          </a:p>
        </p:txBody>
      </p:sp>
      <p:sp>
        <p:nvSpPr>
          <p:cNvPr id="3" name="Объект 2"/>
          <p:cNvSpPr>
            <a:spLocks noGrp="1"/>
          </p:cNvSpPr>
          <p:nvPr>
            <p:ph idx="1"/>
          </p:nvPr>
        </p:nvSpPr>
        <p:spPr/>
        <p:txBody>
          <a:bodyPr/>
          <a:lstStyle/>
          <a:p>
            <a:pPr marL="0" indent="0">
              <a:buNone/>
            </a:pPr>
            <a:r>
              <a:rPr lang="ru-RU" dirty="0"/>
              <a:t>Казахстан, не по своей воле оказавшийся в гуще атомной проблематики в советское время, позже уже осознанно выбрал активную позицию в глобальной ядерной политике. В силу ряда обстоятельств </a:t>
            </a:r>
            <a:r>
              <a:rPr lang="ru-RU" b="1" dirty="0"/>
              <a:t>Казахстан занимает довольно-таки уникальную позицию в международной ядерной системе</a:t>
            </a:r>
            <a:r>
              <a:rPr lang="ru-RU" dirty="0"/>
              <a:t>.</a:t>
            </a:r>
          </a:p>
          <a:p>
            <a:endParaRPr lang="ru-RU" dirty="0"/>
          </a:p>
        </p:txBody>
      </p:sp>
    </p:spTree>
    <p:extLst>
      <p:ext uri="{BB962C8B-B14F-4D97-AF65-F5344CB8AC3E}">
        <p14:creationId xmlns:p14="http://schemas.microsoft.com/office/powerpoint/2010/main" val="3001104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глобальная ядерная система  сегодня</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На данное время глобальная ядерная система находится в состоянии если не кризиса, то переломного этапа. Фундамент, на котором зиждется эта система, </a:t>
            </a:r>
            <a:r>
              <a:rPr lang="ru-RU" b="1" dirty="0"/>
              <a:t>Договор о нераспространении ядерного оружия (ДНЯО)</a:t>
            </a:r>
            <a:r>
              <a:rPr lang="ru-RU" dirty="0"/>
              <a:t>, находится под давлением различных факторов. </a:t>
            </a:r>
            <a:endParaRPr lang="ru-RU" dirty="0" smtClean="0"/>
          </a:p>
          <a:p>
            <a:pPr marL="0" indent="0">
              <a:buNone/>
            </a:pPr>
            <a:r>
              <a:rPr lang="ru-RU" dirty="0" smtClean="0"/>
              <a:t>ДНЯО </a:t>
            </a:r>
            <a:r>
              <a:rPr lang="ru-RU" dirty="0"/>
              <a:t>признает официальными </a:t>
            </a:r>
            <a:r>
              <a:rPr lang="ru-RU" b="1" dirty="0"/>
              <a:t>ядерными державами США, Россию, Францию, Китай и Великобританию</a:t>
            </a:r>
            <a:r>
              <a:rPr lang="ru-RU" dirty="0"/>
              <a:t>. </a:t>
            </a:r>
            <a:endParaRPr lang="ru-RU" dirty="0" smtClean="0"/>
          </a:p>
          <a:p>
            <a:pPr marL="0" indent="0">
              <a:buNone/>
            </a:pPr>
            <a:r>
              <a:rPr lang="ru-RU" dirty="0" smtClean="0"/>
              <a:t>Все </a:t>
            </a:r>
            <a:r>
              <a:rPr lang="ru-RU" dirty="0"/>
              <a:t>остальные страны, подписавшие ДНЯО, взяли на себя обязательство не производить ядерное оружие в обмен на доступ к мирным ядерным технологиям и обещание ядерных стран со временем избавиться от оружия массового уничтожения. </a:t>
            </a:r>
            <a:endParaRPr lang="ru-RU" dirty="0" smtClean="0"/>
          </a:p>
          <a:p>
            <a:pPr marL="0" indent="0">
              <a:buNone/>
            </a:pPr>
            <a:r>
              <a:rPr lang="ru-RU" dirty="0" smtClean="0"/>
              <a:t>Точное </a:t>
            </a:r>
            <a:r>
              <a:rPr lang="ru-RU" dirty="0"/>
              <a:t>определение прав и обязательств всех стран – участниц ДНЯО остается предметом жаркого спора, в котором позиция стран напрямую зависит от их статуса (ядерного; безъядерного; безъядерного под «ядерным зонтиком» ядерных государств).</a:t>
            </a:r>
          </a:p>
          <a:p>
            <a:endParaRPr lang="ru-RU" dirty="0"/>
          </a:p>
        </p:txBody>
      </p:sp>
    </p:spTree>
    <p:extLst>
      <p:ext uri="{BB962C8B-B14F-4D97-AF65-F5344CB8AC3E}">
        <p14:creationId xmlns:p14="http://schemas.microsoft.com/office/powerpoint/2010/main" val="228065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Какое ядерное наследие было на территории Казахстана</a:t>
            </a:r>
            <a:endParaRPr lang="ru-RU" dirty="0"/>
          </a:p>
        </p:txBody>
      </p:sp>
      <p:sp>
        <p:nvSpPr>
          <p:cNvPr id="3" name="Объект 2"/>
          <p:cNvSpPr>
            <a:spLocks noGrp="1"/>
          </p:cNvSpPr>
          <p:nvPr>
            <p:ph idx="1"/>
          </p:nvPr>
        </p:nvSpPr>
        <p:spPr/>
        <p:txBody>
          <a:bodyPr>
            <a:normAutofit fontScale="55000" lnSpcReduction="20000"/>
          </a:bodyPr>
          <a:lstStyle/>
          <a:p>
            <a:pPr marL="0" indent="0" algn="just">
              <a:lnSpc>
                <a:spcPct val="115000"/>
              </a:lnSpc>
              <a:spcAft>
                <a:spcPts val="1000"/>
              </a:spcAft>
              <a:buNone/>
            </a:pPr>
            <a:r>
              <a:rPr lang="ru-RU" dirty="0">
                <a:ea typeface="Calibri"/>
                <a:cs typeface="Times New Roman"/>
              </a:rPr>
              <a:t>К моменту распада Советского Союза в декабре 1991 г. на территории Казахстана были </a:t>
            </a:r>
            <a:r>
              <a:rPr lang="ru-RU" b="1" dirty="0">
                <a:ea typeface="Calibri"/>
                <a:cs typeface="Times New Roman"/>
              </a:rPr>
              <a:t>расквартированы 3 крупных стратегических соединения</a:t>
            </a:r>
            <a:r>
              <a:rPr lang="ru-RU" dirty="0">
                <a:ea typeface="Calibri"/>
                <a:cs typeface="Times New Roman"/>
              </a:rPr>
              <a:t>: 38-я ракетная дивизия РВСН СССР в Державинске, 57-я дивизия РВСН в Жангизтобе и 79-я тяжелая бомбардировочная авиадивизия ВВС СССР в поселке </a:t>
            </a:r>
            <a:r>
              <a:rPr lang="ru-RU" dirty="0" err="1">
                <a:ea typeface="Calibri"/>
                <a:cs typeface="Times New Roman"/>
              </a:rPr>
              <a:t>Чаган</a:t>
            </a:r>
            <a:r>
              <a:rPr lang="ru-RU" dirty="0">
                <a:ea typeface="Calibri"/>
                <a:cs typeface="Times New Roman"/>
              </a:rPr>
              <a:t> в районе Семипалатинского испытательного полигона. </a:t>
            </a:r>
            <a:endParaRPr lang="ru-RU" dirty="0" smtClean="0">
              <a:ea typeface="Calibri"/>
              <a:cs typeface="Times New Roman"/>
            </a:endParaRPr>
          </a:p>
          <a:p>
            <a:pPr marL="0" indent="0" algn="just">
              <a:lnSpc>
                <a:spcPct val="115000"/>
              </a:lnSpc>
              <a:spcAft>
                <a:spcPts val="1000"/>
              </a:spcAft>
              <a:buNone/>
            </a:pPr>
            <a:r>
              <a:rPr lang="ru-RU" dirty="0" smtClean="0">
                <a:ea typeface="Calibri"/>
                <a:cs typeface="Times New Roman"/>
              </a:rPr>
              <a:t>В </a:t>
            </a:r>
            <a:r>
              <a:rPr lang="ru-RU" dirty="0">
                <a:ea typeface="Calibri"/>
                <a:cs typeface="Times New Roman"/>
              </a:rPr>
              <a:t>их распоряжении, по американским </a:t>
            </a:r>
            <a:r>
              <a:rPr lang="ru-RU" dirty="0" smtClean="0">
                <a:ea typeface="Calibri"/>
                <a:cs typeface="Times New Roman"/>
              </a:rPr>
              <a:t>данным </a:t>
            </a:r>
            <a:r>
              <a:rPr lang="ru-RU" dirty="0">
                <a:ea typeface="Calibri"/>
                <a:cs typeface="Times New Roman"/>
              </a:rPr>
              <a:t>, находился </a:t>
            </a:r>
            <a:r>
              <a:rPr lang="ru-RU" b="1" dirty="0">
                <a:ea typeface="Calibri"/>
                <a:cs typeface="Times New Roman"/>
              </a:rPr>
              <a:t>четвертый в мире ядерный потенциал</a:t>
            </a:r>
            <a:r>
              <a:rPr lang="ru-RU" dirty="0">
                <a:ea typeface="Calibri"/>
                <a:cs typeface="Times New Roman"/>
              </a:rPr>
              <a:t>: 1040 ядерных боеголовок, которыми были оснащены 104 комплекса межконтинентальных баллистических ракет (МБР) Р-36М (по классификации НАТО – SS18 «Сатана»)2 , 40 стратегических бомбардировщиков Ту-95 и 370 ядерных авиационных крылатых ракет Х-55 к ним3 . </a:t>
            </a:r>
            <a:endParaRPr lang="ru-RU" dirty="0" smtClean="0">
              <a:ea typeface="Calibri"/>
              <a:cs typeface="Times New Roman"/>
            </a:endParaRPr>
          </a:p>
          <a:p>
            <a:pPr marL="0" indent="0" algn="just">
              <a:lnSpc>
                <a:spcPct val="115000"/>
              </a:lnSpc>
              <a:spcAft>
                <a:spcPts val="1000"/>
              </a:spcAft>
              <a:buNone/>
            </a:pPr>
            <a:r>
              <a:rPr lang="ru-RU" dirty="0" smtClean="0">
                <a:ea typeface="Calibri"/>
                <a:cs typeface="Times New Roman"/>
              </a:rPr>
              <a:t>Кроме </a:t>
            </a:r>
            <a:r>
              <a:rPr lang="ru-RU" dirty="0">
                <a:ea typeface="Calibri"/>
                <a:cs typeface="Times New Roman"/>
              </a:rPr>
              <a:t>того, в Казахстане располагались исследовательские и промышленный реакторы, испытательные комплексы и оборонные предприятия, хранившие расщепляющиеся материалы, а в недрах были сосредоточены вторые в мире объемы запасов урановой </a:t>
            </a:r>
            <a:r>
              <a:rPr lang="ru-RU" dirty="0" smtClean="0">
                <a:ea typeface="Calibri"/>
                <a:cs typeface="Times New Roman"/>
              </a:rPr>
              <a:t>руды </a:t>
            </a:r>
            <a:r>
              <a:rPr lang="ru-RU" dirty="0">
                <a:ea typeface="Calibri"/>
                <a:cs typeface="Times New Roman"/>
              </a:rPr>
              <a:t>, которую здесь можно добывать сравнительно дешевым методом подземного выщелачивания.</a:t>
            </a:r>
          </a:p>
          <a:p>
            <a:endParaRPr lang="ru-RU" dirty="0"/>
          </a:p>
        </p:txBody>
      </p:sp>
    </p:spTree>
    <p:extLst>
      <p:ext uri="{BB962C8B-B14F-4D97-AF65-F5344CB8AC3E}">
        <p14:creationId xmlns:p14="http://schemas.microsoft.com/office/powerpoint/2010/main" val="2336712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 чем не могут договориться ядерные и </a:t>
            </a:r>
            <a:r>
              <a:rPr lang="ru-RU" dirty="0"/>
              <a:t>н</a:t>
            </a:r>
            <a:r>
              <a:rPr lang="ru-RU" dirty="0" smtClean="0"/>
              <a:t>еядерные страны</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a:t>Как правило, страны, владеющие ядерным оружием, делают акцент на обязательства безъядерных стран по ядерному нераспространению – </a:t>
            </a:r>
            <a:r>
              <a:rPr lang="ru-RU" b="1" dirty="0"/>
              <a:t>предотвращению расползания чувствительных ядерных технологий</a:t>
            </a:r>
            <a:r>
              <a:rPr lang="ru-RU" dirty="0"/>
              <a:t>. Неядерные страны, в свою очередь, акцентируют внимание на том, что ядерные страны не торопятся расставаться с ядерным оружием, в то же самое время пытаясь ограничить </a:t>
            </a:r>
            <a:r>
              <a:rPr lang="ru-RU" b="1" dirty="0"/>
              <a:t>доступ к мирным ядерным технологиям для других стран</a:t>
            </a:r>
            <a:r>
              <a:rPr lang="ru-RU" dirty="0"/>
              <a:t>.</a:t>
            </a:r>
          </a:p>
          <a:p>
            <a:endParaRPr lang="ru-RU" dirty="0"/>
          </a:p>
        </p:txBody>
      </p:sp>
    </p:spTree>
    <p:extLst>
      <p:ext uri="{BB962C8B-B14F-4D97-AF65-F5344CB8AC3E}">
        <p14:creationId xmlns:p14="http://schemas.microsoft.com/office/powerpoint/2010/main" val="173241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Позиция Казахстана</a:t>
            </a:r>
            <a:endParaRPr lang="ru-RU" dirty="0"/>
          </a:p>
        </p:txBody>
      </p:sp>
      <p:sp>
        <p:nvSpPr>
          <p:cNvPr id="3" name="Объект 2"/>
          <p:cNvSpPr>
            <a:spLocks noGrp="1"/>
          </p:cNvSpPr>
          <p:nvPr>
            <p:ph idx="1"/>
          </p:nvPr>
        </p:nvSpPr>
        <p:spPr/>
        <p:txBody>
          <a:bodyPr/>
          <a:lstStyle/>
          <a:p>
            <a:pPr marL="0" indent="0">
              <a:buNone/>
            </a:pPr>
            <a:r>
              <a:rPr lang="ru-RU" dirty="0"/>
              <a:t>Казахстан, как развивающаяся страна из категории безъядерных, разделяет озабоченность подавляющего большинства стран о двойных стандартах существующего ядерного режима. Как и большинство безъядерных стран, Казахстан не устраивает отсутствие прогресса в ядерном разоружении и ограничение доступа к мирным ядерным технологиям.</a:t>
            </a:r>
          </a:p>
          <a:p>
            <a:endParaRPr lang="ru-RU" dirty="0"/>
          </a:p>
        </p:txBody>
      </p:sp>
    </p:spTree>
    <p:extLst>
      <p:ext uri="{BB962C8B-B14F-4D97-AF65-F5344CB8AC3E}">
        <p14:creationId xmlns:p14="http://schemas.microsoft.com/office/powerpoint/2010/main" val="3646323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Позиция Казахстана</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a:t>В то же самое время Казахстан активно поддерживает ядерное нераспространение и с большой готовностью принимает на себя обязательства в этой сфере. </a:t>
            </a:r>
            <a:endParaRPr lang="ru-RU" dirty="0" smtClean="0"/>
          </a:p>
          <a:p>
            <a:pPr marL="0" indent="0">
              <a:buNone/>
            </a:pPr>
            <a:r>
              <a:rPr lang="ru-RU" dirty="0" smtClean="0"/>
              <a:t>Таким </a:t>
            </a:r>
            <a:r>
              <a:rPr lang="ru-RU" dirty="0"/>
              <a:t>образом, государство находится в довольно уникальной ситуации – республика не идентифицирует себя с какой-либо одной стороной в нынешних дебатах, проявляя заинтересованность как в ядерном нераспространении, так и в глобальном ядерном разоружении. Наличие в Казахстане развитой атомной индустрии способствует тому, чтобы с ним считались на международной арене.</a:t>
            </a:r>
          </a:p>
          <a:p>
            <a:endParaRPr lang="ru-RU" dirty="0"/>
          </a:p>
        </p:txBody>
      </p:sp>
    </p:spTree>
    <p:extLst>
      <p:ext uri="{BB962C8B-B14F-4D97-AF65-F5344CB8AC3E}">
        <p14:creationId xmlns:p14="http://schemas.microsoft.com/office/powerpoint/2010/main" val="182211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Инициативы Казахстана</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a:t>Среди инициатив Казахстана в международной ядерной дипломатии особого внимания заслуживают следующие: </a:t>
            </a:r>
            <a:endParaRPr lang="ru-RU" dirty="0" smtClean="0"/>
          </a:p>
          <a:p>
            <a:r>
              <a:rPr lang="ru-RU" dirty="0" smtClean="0"/>
              <a:t>банк </a:t>
            </a:r>
            <a:r>
              <a:rPr lang="ru-RU" dirty="0"/>
              <a:t>низкообогащенного урана под эгидой МАГАТЭ, </a:t>
            </a:r>
            <a:endParaRPr lang="ru-RU" dirty="0" smtClean="0"/>
          </a:p>
          <a:p>
            <a:r>
              <a:rPr lang="ru-RU" dirty="0" smtClean="0"/>
              <a:t>помощь </a:t>
            </a:r>
            <a:r>
              <a:rPr lang="ru-RU" dirty="0"/>
              <a:t>в проведении переговоров по ядерному соглашению с Ираном, </a:t>
            </a:r>
            <a:endParaRPr lang="ru-RU" dirty="0" smtClean="0"/>
          </a:p>
          <a:p>
            <a:r>
              <a:rPr lang="ru-RU" dirty="0" smtClean="0"/>
              <a:t>дипломатическая </a:t>
            </a:r>
            <a:r>
              <a:rPr lang="ru-RU" dirty="0"/>
              <a:t>и техническая поддержка Договора по всеобъемлющему запрещению ядерных испытаний.</a:t>
            </a:r>
          </a:p>
          <a:p>
            <a:endParaRPr lang="ru-RU" dirty="0"/>
          </a:p>
        </p:txBody>
      </p:sp>
    </p:spTree>
    <p:extLst>
      <p:ext uri="{BB962C8B-B14F-4D97-AF65-F5344CB8AC3E}">
        <p14:creationId xmlns:p14="http://schemas.microsoft.com/office/powerpoint/2010/main" val="3672480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создание международного банка низкообогащенного урана</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В 2006 году американская неправительственная организация «Инициатива по сокращению ядерной угрозы» и американский миллиардер </a:t>
            </a:r>
            <a:r>
              <a:rPr lang="ru-RU" dirty="0" err="1"/>
              <a:t>Тэд</a:t>
            </a:r>
            <a:r>
              <a:rPr lang="ru-RU" dirty="0"/>
              <a:t> Тернер предложили 50 млн. долл. на создание международного банка низкообогащенного урана. Цель создания такого банка – предоставить надежный доступ к урановому топливу, в надежде на то, что это уменьшит мотивацию стран развивать собственный ядерно-топливный цикл, который, как известно, может быть использован как в мирных, так и военных целях. К 2009 году международное сообщество собрало еще 100 млн. долл. на создание банка, и в 2010-м МАГАТЭ одобрило этот проект.</a:t>
            </a:r>
          </a:p>
        </p:txBody>
      </p:sp>
    </p:spTree>
    <p:extLst>
      <p:ext uri="{BB962C8B-B14F-4D97-AF65-F5344CB8AC3E}">
        <p14:creationId xmlns:p14="http://schemas.microsoft.com/office/powerpoint/2010/main" val="383382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создание международного банка низкообогащенного урана</a:t>
            </a:r>
            <a:endParaRPr lang="ru-RU" dirty="0"/>
          </a:p>
        </p:txBody>
      </p:sp>
      <p:sp>
        <p:nvSpPr>
          <p:cNvPr id="3" name="Объект 2"/>
          <p:cNvSpPr>
            <a:spLocks noGrp="1"/>
          </p:cNvSpPr>
          <p:nvPr>
            <p:ph idx="1"/>
          </p:nvPr>
        </p:nvSpPr>
        <p:spPr/>
        <p:txBody>
          <a:bodyPr/>
          <a:lstStyle/>
          <a:p>
            <a:pPr marL="0" indent="0">
              <a:buNone/>
            </a:pPr>
            <a:r>
              <a:rPr lang="ru-RU" dirty="0"/>
              <a:t>Банк низкообогащенного урана вряд ли станет панацеей и решит все проблемы ядерного распространения. Не факт, что страны, решившие во что бы то ни стало иметь свой ядерно-топливный цикл, изменят свое решение. Тем не менее наличие такого банка как одного из инструментов ядерного нераспространения внесет свою позитивную лепту.</a:t>
            </a:r>
          </a:p>
          <a:p>
            <a:endParaRPr lang="ru-RU" dirty="0"/>
          </a:p>
        </p:txBody>
      </p:sp>
    </p:spTree>
    <p:extLst>
      <p:ext uri="{BB962C8B-B14F-4D97-AF65-F5344CB8AC3E}">
        <p14:creationId xmlns:p14="http://schemas.microsoft.com/office/powerpoint/2010/main" val="3835825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размещение банка на территории Казахстана</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a:t>Казахстан стал единственной страной, предложившей свою кандидатуру на размещение банка на своей территории. По многим параметрам, республика хорошо подходит для этой роли, в первую очередь, благодаря уже имеющейся ядерной индустрии и соответствующей экспертизе. Наиболее важным является тот факт, что Казахстан, как </a:t>
            </a:r>
            <a:r>
              <a:rPr lang="ru-RU" dirty="0" err="1"/>
              <a:t>незападное</a:t>
            </a:r>
            <a:r>
              <a:rPr lang="ru-RU" dirty="0"/>
              <a:t> развивающееся государство, более привлекателен для развивающихся стран – потенциальных клиентов банка.</a:t>
            </a:r>
          </a:p>
          <a:p>
            <a:endParaRPr lang="ru-RU" dirty="0"/>
          </a:p>
        </p:txBody>
      </p:sp>
    </p:spTree>
    <p:extLst>
      <p:ext uri="{BB962C8B-B14F-4D97-AF65-F5344CB8AC3E}">
        <p14:creationId xmlns:p14="http://schemas.microsoft.com/office/powerpoint/2010/main" val="3762543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создания банка на территории Казахстана</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a:t>Открытие банка низкообогащенного урана на </a:t>
            </a:r>
            <a:r>
              <a:rPr lang="ru-RU" dirty="0" err="1"/>
              <a:t>Ульбинском</a:t>
            </a:r>
            <a:r>
              <a:rPr lang="ru-RU" dirty="0"/>
              <a:t> металлургическом комбинате запланировано на 2017 год. Участие Казахстана в этом проекте является не только вкладом в международную безопасность, но и предоставляет полезный опыт для государства, благодаря плотному сотрудничеству с МАГАТЭ в области ядерной безопасности в ходе подготовки открытия банка и в последующем при его обслуживании.</a:t>
            </a:r>
          </a:p>
          <a:p>
            <a:endParaRPr lang="ru-RU" dirty="0"/>
          </a:p>
        </p:txBody>
      </p:sp>
    </p:spTree>
    <p:extLst>
      <p:ext uri="{BB962C8B-B14F-4D97-AF65-F5344CB8AC3E}">
        <p14:creationId xmlns:p14="http://schemas.microsoft.com/office/powerpoint/2010/main" val="3672913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Противостояние между Западом и Ираном по вопросу ядерной программы</a:t>
            </a:r>
            <a:endParaRPr lang="ru-RU" sz="2800" dirty="0"/>
          </a:p>
        </p:txBody>
      </p:sp>
      <p:sp>
        <p:nvSpPr>
          <p:cNvPr id="3" name="Объект 2"/>
          <p:cNvSpPr>
            <a:spLocks noGrp="1"/>
          </p:cNvSpPr>
          <p:nvPr>
            <p:ph idx="1"/>
          </p:nvPr>
        </p:nvSpPr>
        <p:spPr/>
        <p:txBody>
          <a:bodyPr>
            <a:normAutofit fontScale="70000" lnSpcReduction="20000"/>
          </a:bodyPr>
          <a:lstStyle/>
          <a:p>
            <a:pPr marL="0" indent="0">
              <a:buNone/>
            </a:pPr>
            <a:r>
              <a:rPr lang="ru-RU" dirty="0"/>
              <a:t>Противостояние между Западом и Ираном по вопросу ядерной программы последнего затянулось на целое десятилетие. Его успешное разрешение и подписание в 2015 году ядерного соглашения между Ираном, США, Россией, Великобританией, Китаем, Францией, Германией и Европейским союзом стало одним из главных достижений международного сообщества в сфере ядерной политики за последние годы. </a:t>
            </a:r>
            <a:endParaRPr lang="ru-RU" dirty="0" smtClean="0"/>
          </a:p>
          <a:p>
            <a:pPr marL="0" indent="0">
              <a:buNone/>
            </a:pPr>
            <a:r>
              <a:rPr lang="ru-RU" dirty="0" smtClean="0"/>
              <a:t>С </a:t>
            </a:r>
            <a:r>
              <a:rPr lang="ru-RU" dirty="0"/>
              <a:t>точки зрения Ирана страна добилась снятия международных санкций, а также получила «зеленый свет» на развитие атомной энергетики в мирных целях. </a:t>
            </a:r>
            <a:endParaRPr lang="ru-RU" dirty="0" smtClean="0"/>
          </a:p>
          <a:p>
            <a:pPr marL="0" indent="0">
              <a:buNone/>
            </a:pPr>
            <a:r>
              <a:rPr lang="ru-RU" dirty="0" smtClean="0"/>
              <a:t>А </a:t>
            </a:r>
            <a:r>
              <a:rPr lang="ru-RU" dirty="0"/>
              <a:t>с точки зрения других участников договора ограничения в ядерной сфере, на которые согласился Иран, минимизировали риск того, что Тегеран сможет начать военную ядерную программу.</a:t>
            </a:r>
          </a:p>
          <a:p>
            <a:pPr marL="0" indent="0">
              <a:buNone/>
            </a:pPr>
            <a:r>
              <a:rPr lang="ru-RU" dirty="0"/>
              <a:t> </a:t>
            </a:r>
          </a:p>
          <a:p>
            <a:endParaRPr lang="ru-RU" dirty="0"/>
          </a:p>
        </p:txBody>
      </p:sp>
    </p:spTree>
    <p:extLst>
      <p:ext uri="{BB962C8B-B14F-4D97-AF65-F5344CB8AC3E}">
        <p14:creationId xmlns:p14="http://schemas.microsoft.com/office/powerpoint/2010/main" val="1341752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Казахстан-участник переговоров между Западом и Ираном</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Казахстан не был главным игроком в переговорах, но предоставил свою помощь в меру своих возможностей. Два раза в 2013 году Казахстан принимал у себя представителей стран, участвовавших в переговорном процессе. Оба раунда переговоров не привели к каким-либо особым прорывам, так как они были проведены до прихода к власти более умеренного правительства президента </a:t>
            </a:r>
            <a:r>
              <a:rPr lang="ru-RU" dirty="0" err="1"/>
              <a:t>Хосана</a:t>
            </a:r>
            <a:r>
              <a:rPr lang="ru-RU" dirty="0"/>
              <a:t> </a:t>
            </a:r>
            <a:r>
              <a:rPr lang="ru-RU" dirty="0" err="1"/>
              <a:t>Роухани</a:t>
            </a:r>
            <a:r>
              <a:rPr lang="ru-RU" dirty="0"/>
              <a:t>, в период особого недоверия между Ираном и другими участниками диалога. Тем не менее готовность Казахстана предоставить площадку для переговоров показала желание и амбиции Астаны быть вовлеченной в одну из самых сложных проблем глобальной ядерной политики и международной жизни.</a:t>
            </a:r>
          </a:p>
          <a:p>
            <a:endParaRPr lang="ru-RU" dirty="0"/>
          </a:p>
        </p:txBody>
      </p:sp>
    </p:spTree>
    <p:extLst>
      <p:ext uri="{BB962C8B-B14F-4D97-AF65-F5344CB8AC3E}">
        <p14:creationId xmlns:p14="http://schemas.microsoft.com/office/powerpoint/2010/main" val="231047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latin typeface="Times New Roman"/>
                <a:ea typeface="Calibri"/>
              </a:rPr>
              <a:t>сорок лет ядерных испытаний в Казахстане</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В 1940-х годах главной целью правительства СССР было положить конец монополии США на владение ядерным оружием. Ранним утром 29 августа 1949 года на Семипалатинском ядерном полигоне прогремел первый ядерный взрыв. Испытание первой в СССР атомной бомбы означало, что правительство страны достигло своей цели. За этим взрывом последовали сорок лет ядерных испытаний в Казахстане.</a:t>
            </a:r>
          </a:p>
          <a:p>
            <a:pPr marL="0" indent="0">
              <a:buNone/>
            </a:pPr>
            <a:endParaRPr lang="ru-RU" dirty="0"/>
          </a:p>
        </p:txBody>
      </p:sp>
    </p:spTree>
    <p:extLst>
      <p:ext uri="{BB962C8B-B14F-4D97-AF65-F5344CB8AC3E}">
        <p14:creationId xmlns:p14="http://schemas.microsoft.com/office/powerpoint/2010/main" val="185571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Опыт Казахстана полезен для других стран, которые хотят использовать атом в мирных целях</a:t>
            </a: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ru-RU" dirty="0"/>
              <a:t>Довольно символичным в этом контексте был успешный дипломатический опыт Казахстана и Запада (в особенности, США) в решении казахстанского ядерного вопроса в начале 1990-х годов. Как упоминалось ранее, вопрос ядерного наследия Казахстана решился благоприятным образом как для самого государства, так и для международного сообщества, заинтересованного в предотвращении расползания ядерного оружия. Также Казахстан, как страна, отказавшаяся от ядерного оружия, но успешно развивающая атомную промышленность, служит хорошим примером того, как можно использовать ядерные технологии на благо экономики и развития.</a:t>
            </a:r>
          </a:p>
          <a:p>
            <a:endParaRPr lang="ru-RU" dirty="0"/>
          </a:p>
        </p:txBody>
      </p:sp>
    </p:spTree>
    <p:extLst>
      <p:ext uri="{BB962C8B-B14F-4D97-AF65-F5344CB8AC3E}">
        <p14:creationId xmlns:p14="http://schemas.microsoft.com/office/powerpoint/2010/main" val="933533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lstStyle/>
          <a:p>
            <a:pPr marL="0" indent="0">
              <a:buNone/>
            </a:pPr>
            <a:r>
              <a:rPr lang="ru-RU" dirty="0"/>
              <a:t>Нынешние геополитические условия не дают особого оптимизма в вопросе глобального ядерного разоружения</a:t>
            </a:r>
            <a:r>
              <a:rPr lang="ru-RU" dirty="0" smtClean="0"/>
              <a:t>.</a:t>
            </a:r>
          </a:p>
          <a:p>
            <a:pPr marL="0" indent="0">
              <a:buNone/>
            </a:pPr>
            <a:r>
              <a:rPr lang="ru-RU" dirty="0" smtClean="0"/>
              <a:t>Вопрос стоит собираются ли лидеры США и России уменьшить ядерные программы своих стран</a:t>
            </a:r>
          </a:p>
          <a:p>
            <a:pPr marL="0" indent="0">
              <a:buNone/>
            </a:pPr>
            <a:endParaRPr lang="ru-RU" dirty="0"/>
          </a:p>
        </p:txBody>
      </p:sp>
    </p:spTree>
    <p:extLst>
      <p:ext uri="{BB962C8B-B14F-4D97-AF65-F5344CB8AC3E}">
        <p14:creationId xmlns:p14="http://schemas.microsoft.com/office/powerpoint/2010/main" val="317829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Великобритания, Франция и Китай, страны с меньшим количеством ядерного оружия, чем США и Россия, также не торопятся расставаться с ним. </a:t>
            </a:r>
            <a:endParaRPr lang="ru-RU" dirty="0" smtClean="0"/>
          </a:p>
          <a:p>
            <a:pPr marL="0" indent="0">
              <a:buNone/>
            </a:pPr>
            <a:r>
              <a:rPr lang="ru-RU" dirty="0" smtClean="0"/>
              <a:t>Северная </a:t>
            </a:r>
            <a:r>
              <a:rPr lang="ru-RU" dirty="0"/>
              <a:t>Корея продолжает производить ядерные испытания и уже владеет небольшим ядерным потенциалом. </a:t>
            </a:r>
            <a:endParaRPr lang="ru-RU" dirty="0" smtClean="0"/>
          </a:p>
          <a:p>
            <a:pPr marL="0" indent="0">
              <a:buNone/>
            </a:pPr>
            <a:r>
              <a:rPr lang="ru-RU" dirty="0" smtClean="0"/>
              <a:t>Региональная </a:t>
            </a:r>
            <a:r>
              <a:rPr lang="ru-RU" dirty="0"/>
              <a:t>обстановка в Южной Азии продолжает оставаться напряженной, где ядерные страны – Индия и Пакистан – тоже не планируют выводить ядерное оружие из доктрин национальной безопасности. </a:t>
            </a:r>
            <a:endParaRPr lang="ru-RU" dirty="0" smtClean="0"/>
          </a:p>
          <a:p>
            <a:pPr marL="0" indent="0">
              <a:buNone/>
            </a:pPr>
            <a:r>
              <a:rPr lang="ru-RU" dirty="0" smtClean="0"/>
              <a:t>А </a:t>
            </a:r>
            <a:r>
              <a:rPr lang="ru-RU" dirty="0"/>
              <a:t>Израиль даже не признает наличие у себя ядерного арсенала.</a:t>
            </a:r>
          </a:p>
          <a:p>
            <a:endParaRPr lang="ru-RU" dirty="0"/>
          </a:p>
        </p:txBody>
      </p:sp>
    </p:spTree>
    <p:extLst>
      <p:ext uri="{BB962C8B-B14F-4D97-AF65-F5344CB8AC3E}">
        <p14:creationId xmlns:p14="http://schemas.microsoft.com/office/powerpoint/2010/main" val="2614715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a:bodyPr>
          <a:lstStyle/>
          <a:p>
            <a:pPr marL="0" indent="0">
              <a:buNone/>
            </a:pPr>
            <a:r>
              <a:rPr lang="ru-RU" dirty="0"/>
              <a:t>В условиях, когда ни «официальные» ядерные державы (постоянные члены Совета безопасности ООН), ни де факто ядерные страны (Индия, Пакистан, Северная Корея, Израиль) не спешат расставаться с ядерным ОМУ, важными шагами в правильном направлении могли бы стать запрет на производство ядерного материала и запрет на проведение ядерных испытаний.</a:t>
            </a:r>
          </a:p>
          <a:p>
            <a:endParaRPr lang="ru-RU" dirty="0"/>
          </a:p>
        </p:txBody>
      </p:sp>
    </p:spTree>
    <p:extLst>
      <p:ext uri="{BB962C8B-B14F-4D97-AF65-F5344CB8AC3E}">
        <p14:creationId xmlns:p14="http://schemas.microsoft.com/office/powerpoint/2010/main" val="3137495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smtClean="0"/>
              <a:t>США </a:t>
            </a:r>
            <a:r>
              <a:rPr lang="ru-RU" dirty="0"/>
              <a:t>отвергли предложение российского президента Владимира Путина продлить договор СНВ-III на год без серьёзного анализа, заявил посол России в США Анатолий Антонов. Ранее спецпредставитель президента США по контролю над вооружениями Маршалл </a:t>
            </a:r>
            <a:r>
              <a:rPr lang="ru-RU" dirty="0" err="1"/>
              <a:t>Биллингсли</a:t>
            </a:r>
            <a:r>
              <a:rPr lang="ru-RU" dirty="0"/>
              <a:t> обвинил Россию в том, что она якобы «отступилась» от «исторического» соглашения по контролю над ядерными арсеналами. Однако эксперты подчёркивают, что речь идёт об условии, которое США пытались выставить для продления СНВ-III: в Вашингтоне хотели, чтобы стороны «заморозили» не только стратегические, но и тактические ядерные арсеналы. По мнению аналитиков, отказ США от продления договора способствует глобальной нестабильности и связан в том числе с решением предвыборных задач.</a:t>
            </a:r>
          </a:p>
        </p:txBody>
      </p:sp>
    </p:spTree>
    <p:extLst>
      <p:ext uri="{BB962C8B-B14F-4D97-AF65-F5344CB8AC3E}">
        <p14:creationId xmlns:p14="http://schemas.microsoft.com/office/powerpoint/2010/main" val="2629632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a:bodyPr>
          <a:lstStyle/>
          <a:p>
            <a:pPr marL="0" indent="0">
              <a:buNone/>
            </a:pPr>
            <a:r>
              <a:rPr lang="ru-RU" dirty="0"/>
              <a:t>Мировое сообщество очень далеко от подписания Договора о запрещении производства расщепляющегося ядерного материала для оружия, так как серьезные разногласия между странами не позволяют даже начать процесс переговоров. </a:t>
            </a:r>
          </a:p>
        </p:txBody>
      </p:sp>
    </p:spTree>
    <p:extLst>
      <p:ext uri="{BB962C8B-B14F-4D97-AF65-F5344CB8AC3E}">
        <p14:creationId xmlns:p14="http://schemas.microsoft.com/office/powerpoint/2010/main" val="643362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В этой связи более практичным представляется продвижение </a:t>
            </a:r>
            <a:r>
              <a:rPr lang="ru-RU" b="1" dirty="0" smtClean="0"/>
              <a:t>Договора о всеобъемлющем запрещении ядерных испытаний, подписанном в 1996 году.</a:t>
            </a:r>
            <a:r>
              <a:rPr lang="ru-RU" dirty="0" smtClean="0"/>
              <a:t> Договор так и не вступил в силу из-за того, что ряд государств, чья подпись или ратификация необходима, на сегодняшний день так и не подписали или не ратифицировали этот договор. Среди них Северная Корея, Индия и Пакистан, не подписавшие договор, а также Китай, Египет, Иран, Израиль, США, подписавшие, но не ратифицировавшие договор.</a:t>
            </a:r>
          </a:p>
          <a:p>
            <a:endParaRPr lang="ru-RU" dirty="0"/>
          </a:p>
        </p:txBody>
      </p:sp>
    </p:spTree>
    <p:extLst>
      <p:ext uri="{BB962C8B-B14F-4D97-AF65-F5344CB8AC3E}">
        <p14:creationId xmlns:p14="http://schemas.microsoft.com/office/powerpoint/2010/main" val="1326238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В 2015 году страны – участницы Договора о всеобъемлющем запрещении ядерных испытаний выбрали Казахстан и Японию возглавить усилия по вступлению договора в </a:t>
            </a:r>
            <a:r>
              <a:rPr lang="ru-RU" dirty="0" smtClean="0"/>
              <a:t>силу. </a:t>
            </a:r>
            <a:r>
              <a:rPr lang="ru-RU" dirty="0"/>
              <a:t>В силу исторических причин Казахстан, как жертва ядерных испытаний, и Япония, как единственная страна, пережившая ядерную атаку, как нельзя лучше подходят на эту роль. Страны, на данный момент отказывающиеся подписать или ратифицировать договор, вряд ли изменят свою позицию только из-за дипломатических усилий Казахстана и Японии. Но Казахстан, как и в случае с другими международными инициативами (например, переговоры по иранскому соглашению или банк низкообогащенного урана), вносит свой посильный вклад в то, чтобы прогресс в этом вопросе рано или поздно был достигнут.</a:t>
            </a:r>
          </a:p>
          <a:p>
            <a:endParaRPr lang="ru-RU" dirty="0"/>
          </a:p>
        </p:txBody>
      </p:sp>
    </p:spTree>
    <p:extLst>
      <p:ext uri="{BB962C8B-B14F-4D97-AF65-F5344CB8AC3E}">
        <p14:creationId xmlns:p14="http://schemas.microsoft.com/office/powerpoint/2010/main" val="2116178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Казахстан предоставляет практическую помощь</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Помимо дипломатических усилий по продвижению запрещения ядерных испытаний, Казахстан предоставляет практическую помощь. </a:t>
            </a:r>
            <a:endParaRPr lang="ru-RU" dirty="0" smtClean="0"/>
          </a:p>
          <a:p>
            <a:pPr marL="0" indent="0">
              <a:buNone/>
            </a:pPr>
            <a:r>
              <a:rPr lang="ru-RU" dirty="0" smtClean="0"/>
              <a:t>Судьба </a:t>
            </a:r>
            <a:r>
              <a:rPr lang="ru-RU" dirty="0"/>
              <a:t>Договора зависит и от технического состояния всей системы мониторинга за взрывами, состоящей из сложной системы сейсмических, </a:t>
            </a:r>
            <a:r>
              <a:rPr lang="ru-RU" dirty="0" err="1"/>
              <a:t>радионуклидных</a:t>
            </a:r>
            <a:r>
              <a:rPr lang="ru-RU" dirty="0"/>
              <a:t>, гидроакустических и инфразвуковых станций, расположенных по всему миру, и от того, как слаженно будут работать механизмы договора, когда он вступит в силу. </a:t>
            </a:r>
            <a:endParaRPr lang="ru-RU" dirty="0" smtClean="0"/>
          </a:p>
          <a:p>
            <a:pPr marL="0" indent="0">
              <a:buNone/>
            </a:pPr>
            <a:r>
              <a:rPr lang="ru-RU" dirty="0" smtClean="0"/>
              <a:t>В </a:t>
            </a:r>
            <a:r>
              <a:rPr lang="ru-RU" dirty="0"/>
              <a:t>Казахстане находятся несколько мониторинговых </a:t>
            </a:r>
            <a:r>
              <a:rPr lang="ru-RU" dirty="0" smtClean="0"/>
              <a:t>станций. </a:t>
            </a:r>
            <a:r>
              <a:rPr lang="ru-RU" dirty="0"/>
              <a:t>Кроме того, Казахстан не раз предоставлял территорию бывшего Семипалатинского полигона для проведения различных учений, проводимых для отработки механизмов и процедур договора</a:t>
            </a:r>
          </a:p>
        </p:txBody>
      </p:sp>
    </p:spTree>
    <p:extLst>
      <p:ext uri="{BB962C8B-B14F-4D97-AF65-F5344CB8AC3E}">
        <p14:creationId xmlns:p14="http://schemas.microsoft.com/office/powerpoint/2010/main" val="2241977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Казахстан-участник глобальной ядерной политики</a:t>
            </a:r>
            <a:endParaRPr lang="ru-RU" dirty="0"/>
          </a:p>
        </p:txBody>
      </p:sp>
      <p:sp>
        <p:nvSpPr>
          <p:cNvPr id="3" name="Объект 2"/>
          <p:cNvSpPr>
            <a:spLocks noGrp="1"/>
          </p:cNvSpPr>
          <p:nvPr>
            <p:ph idx="1"/>
          </p:nvPr>
        </p:nvSpPr>
        <p:spPr/>
        <p:txBody>
          <a:bodyPr>
            <a:normAutofit/>
          </a:bodyPr>
          <a:lstStyle/>
          <a:p>
            <a:pPr marL="0" indent="0">
              <a:buNone/>
            </a:pPr>
            <a:r>
              <a:rPr lang="ru-RU" dirty="0"/>
              <a:t>Избрание Казахстана непостоянным членом Совета Безопасности ООН на 2017–2018 годы дает дополнительную возможность нашей стране активно участвовать в глобальной ядерной политике. Правительство Казахстана объявило, что ядерная безопасность станет одним из четырех приоритетных направлений политики Казахстана в период членства в Совбезе ООН.</a:t>
            </a:r>
          </a:p>
          <a:p>
            <a:endParaRPr lang="ru-RU" dirty="0"/>
          </a:p>
        </p:txBody>
      </p:sp>
    </p:spTree>
    <p:extLst>
      <p:ext uri="{BB962C8B-B14F-4D97-AF65-F5344CB8AC3E}">
        <p14:creationId xmlns:p14="http://schemas.microsoft.com/office/powerpoint/2010/main" val="10892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ядерные испытания на Семипалатинском полигоне</a:t>
            </a:r>
            <a:endParaRPr lang="ru-RU" dirty="0"/>
          </a:p>
        </p:txBody>
      </p:sp>
      <p:sp>
        <p:nvSpPr>
          <p:cNvPr id="3" name="Объект 2"/>
          <p:cNvSpPr>
            <a:spLocks noGrp="1"/>
          </p:cNvSpPr>
          <p:nvPr>
            <p:ph idx="1"/>
          </p:nvPr>
        </p:nvSpPr>
        <p:spPr/>
        <p:txBody>
          <a:bodyPr>
            <a:normAutofit fontScale="70000" lnSpcReduction="20000"/>
          </a:bodyPr>
          <a:lstStyle/>
          <a:p>
            <a:r>
              <a:rPr lang="ru-RU" dirty="0"/>
              <a:t>Ядерные испытания на Семипалатинском полигоне, особенно в первые годы, когда они проводились в атмосферной среде, в условиях почти полного отсутствия регулирующего законодательства, нанесли непоправимый урон как здоровью местного населения, так и окружающей среде.</a:t>
            </a:r>
          </a:p>
          <a:p>
            <a:pPr marL="0" indent="0">
              <a:buNone/>
            </a:pPr>
            <a:r>
              <a:rPr lang="ru-RU" dirty="0"/>
              <a:t> </a:t>
            </a:r>
          </a:p>
          <a:p>
            <a:r>
              <a:rPr lang="ru-RU" dirty="0"/>
              <a:t>В 1963 году ядерные державы – Советский Союз, Соединенные Штаты и Великобритания – подписали Договор о запрещении ядерных испытаний в атмосфере, космическом пространстве и под водой</a:t>
            </a:r>
            <a:r>
              <a:rPr lang="ru-RU" dirty="0" smtClean="0"/>
              <a:t>. </a:t>
            </a:r>
            <a:r>
              <a:rPr lang="ru-RU" dirty="0"/>
              <a:t>Но ядерные испытания на Семипалатинском полигоне продолжались, теперь уже только под землей. Негативное влияние подземных взрывов на окружающую среду было менее значительное, чем при атмосферных испытаниях. Тем не менее они не проходили бесследно, изменяя качество почвы и подземных вод.</a:t>
            </a:r>
          </a:p>
          <a:p>
            <a:endParaRPr lang="ru-RU" dirty="0"/>
          </a:p>
        </p:txBody>
      </p:sp>
    </p:spTree>
    <p:extLst>
      <p:ext uri="{BB962C8B-B14F-4D97-AF65-F5344CB8AC3E}">
        <p14:creationId xmlns:p14="http://schemas.microsoft.com/office/powerpoint/2010/main" val="338742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kap-yar.ru/photo/118-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84" y="404664"/>
            <a:ext cx="9048750" cy="601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1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976" y="1600200"/>
            <a:ext cx="68140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8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Вопрос о закрытии Семипалатинского ядерного полигона</a:t>
            </a: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ru-RU" dirty="0"/>
              <a:t>К концу 1980-х годов события на международной арене и внутри Советского Союза дали возможность казахстанскому правительству и обществу поднять вопрос о целесообразности существования полигона. На международном уровне начало формироваться общественное мнение о запрете ядерных испытаний. В мировом сообществе постепенно укреплялись позиции противников испытаний. Приход Михаила Горбачева к власти и последующий период перестройки и гласности начали менять политическую культуру в Советском Союзе. В то же самое время недовольство Москвой в республиках росло и центробежные силы набирали обороты.</a:t>
            </a:r>
          </a:p>
          <a:p>
            <a:endParaRPr lang="ru-RU" dirty="0"/>
          </a:p>
        </p:txBody>
      </p:sp>
    </p:spTree>
    <p:extLst>
      <p:ext uri="{BB962C8B-B14F-4D97-AF65-F5344CB8AC3E}">
        <p14:creationId xmlns:p14="http://schemas.microsoft.com/office/powerpoint/2010/main" val="31196095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4552</Words>
  <Application>Microsoft Office PowerPoint</Application>
  <PresentationFormat>On-screen Show (4:3)</PresentationFormat>
  <Paragraphs>174</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Times New Roman</vt:lpstr>
      <vt:lpstr>Тема Office</vt:lpstr>
      <vt:lpstr>Лекция 13</vt:lpstr>
      <vt:lpstr>план</vt:lpstr>
      <vt:lpstr>Казахстан играл важную роль в советской ядерной программе</vt:lpstr>
      <vt:lpstr>Какое ядерное наследие было на территории Казахстана</vt:lpstr>
      <vt:lpstr>сорок лет ядерных испытаний в Казахстане</vt:lpstr>
      <vt:lpstr>ядерные испытания на Семипалатинском полигоне</vt:lpstr>
      <vt:lpstr>PowerPoint Presentation</vt:lpstr>
      <vt:lpstr>PowerPoint Presentation</vt:lpstr>
      <vt:lpstr>Вопрос о закрытии Семипалатинского ядерного полигона</vt:lpstr>
      <vt:lpstr>29 августа 1989 года закрытие полигона</vt:lpstr>
      <vt:lpstr>советское ядерное наследие </vt:lpstr>
      <vt:lpstr>Международную общественность больше всего волновали вопросы ядерного нераспространения – попытается ли Казахстан оставить себе советское ядерное оружие и инфраструктуру? </vt:lpstr>
      <vt:lpstr>решение сложнейшей ядерной проблемы?</vt:lpstr>
      <vt:lpstr>Отказываться или нет от ядерного оружия?</vt:lpstr>
      <vt:lpstr>демонтаж ядерной инфраструктуры?</vt:lpstr>
      <vt:lpstr>Отказываться или нет от ядерного оружия?</vt:lpstr>
      <vt:lpstr>Отказываться или нет от ядерного оружия?</vt:lpstr>
      <vt:lpstr>В 1991 г. президент Н. Назарбаев заявил об отказе республики от ядерного оружия</vt:lpstr>
      <vt:lpstr>Казахстан смог получить дополнительные гарантии своей безопасности</vt:lpstr>
      <vt:lpstr>Финансовая и техническая помощь США для демонтажа ядерного оружия</vt:lpstr>
      <vt:lpstr>открыты двери в международное сообщество</vt:lpstr>
      <vt:lpstr>Американские программы ядерного разоружения</vt:lpstr>
      <vt:lpstr>передача боеголовок и средств доставки из Казахстана в Россию</vt:lpstr>
      <vt:lpstr>уничтожение инфраструктуры стратегического ядерного оружия (СЯО) на территории республики</vt:lpstr>
      <vt:lpstr>обеспечении безопасности ядерных материалов</vt:lpstr>
      <vt:lpstr>вывод из эксплуатации реактора БН-350 в Актау</vt:lpstr>
      <vt:lpstr>вывод из эксплуатации реактора БН-350 в Актау</vt:lpstr>
      <vt:lpstr>консервация Семипалатинского ядерного полигона</vt:lpstr>
      <vt:lpstr>консервация Семипалатинского ядерного полигона</vt:lpstr>
      <vt:lpstr>консервация Семипалатинского ядерного полигона</vt:lpstr>
      <vt:lpstr>консервация Семипалатинского ядерного полигона усиление безопасности плутония</vt:lpstr>
      <vt:lpstr>усиление безопасности плутония</vt:lpstr>
      <vt:lpstr>консервация Семипалатинского ядерного полигона</vt:lpstr>
      <vt:lpstr>Атомная промышленность</vt:lpstr>
      <vt:lpstr>атомная промышленность Казахстана</vt:lpstr>
      <vt:lpstr>атомная промышленность Казахстана</vt:lpstr>
      <vt:lpstr>Будущее казахстанской атомной энергетики</vt:lpstr>
      <vt:lpstr>Ядерная дипломатия </vt:lpstr>
      <vt:lpstr>глобальная ядерная система  сегодня</vt:lpstr>
      <vt:lpstr>О чем не могут договориться ядерные и неядерные страны</vt:lpstr>
      <vt:lpstr>Позиция Казахстана</vt:lpstr>
      <vt:lpstr>Позиция Казахстана</vt:lpstr>
      <vt:lpstr>Инициативы Казахстана</vt:lpstr>
      <vt:lpstr>создание международного банка низкообогащенного урана</vt:lpstr>
      <vt:lpstr>создание международного банка низкообогащенного урана</vt:lpstr>
      <vt:lpstr>размещение банка на территории Казахстана</vt:lpstr>
      <vt:lpstr>Значение создания банка на территории Казахстана</vt:lpstr>
      <vt:lpstr>Противостояние между Западом и Ираном по вопросу ядерной программы</vt:lpstr>
      <vt:lpstr>Казахстан-участник переговоров между Западом и Ираном</vt:lpstr>
      <vt:lpstr>Опыт Казахстана полезен для других стран, которые хотят использовать атом в мирных целях</vt:lpstr>
      <vt:lpstr>Проблемы ядерного разоружения сегодня</vt:lpstr>
      <vt:lpstr>Проблемы ядерного разоружения сегодня</vt:lpstr>
      <vt:lpstr>Проблемы ядерного разоружения сегодня</vt:lpstr>
      <vt:lpstr>Проблемы ядерного разоружения сегодня</vt:lpstr>
      <vt:lpstr>Проблемы ядерного разоружения сегодня</vt:lpstr>
      <vt:lpstr>Проблемы ядерного разоружения сегодня</vt:lpstr>
      <vt:lpstr>Проблемы ядерного разоружения сегодня</vt:lpstr>
      <vt:lpstr>Казахстан предоставляет практическую помощь</vt:lpstr>
      <vt:lpstr>Казахстан-участник глобальной ядерной политики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Kundakbayeva Zhanat</cp:lastModifiedBy>
  <cp:revision>12</cp:revision>
  <dcterms:created xsi:type="dcterms:W3CDTF">2020-11-18T14:25:47Z</dcterms:created>
  <dcterms:modified xsi:type="dcterms:W3CDTF">2020-11-19T05:50:31Z</dcterms:modified>
</cp:coreProperties>
</file>