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Average"/>
      <p:regular r:id="rId45"/>
    </p:embeddedFont>
    <p:embeddedFont>
      <p:font typeface="Oswal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Oswald-regular.fntdata"/><Relationship Id="rId23" Type="http://schemas.openxmlformats.org/officeDocument/2006/relationships/slide" Target="slides/slide18.xml"/><Relationship Id="rId45"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swald-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6f417603926a288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6f417603926a288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6f417603926a288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6f417603926a288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6f417603926a288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6f417603926a288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6f417603926a288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6f417603926a288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6f417603926a288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f417603926a288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adf539666571e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7adf539666571e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3a9af9946e3463b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3a9af9946e3463b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3a9af9946e3463b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3a9af9946e3463b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3e1b4e47450dcd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3e1b4e47450dcd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5d31fdf90338c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5d31fdf90338c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77ede9920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77ede9920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6f417603926a288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6f417603926a288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6f417603926a288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6f417603926a288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e5fc99811d106f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e5fc99811d106f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5fc99811d106f9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e5fc99811d106f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5fc99811d106f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5fc99811d106f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5fc99811d106f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5fc99811d106f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6f417603926a288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6f417603926a288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6f417603926a288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6f417603926a288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76f417603926a288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6f417603926a288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6f417603926a288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6f417603926a288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ddbef2341ea33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ddbef2341ea33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6f417603926a288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6f417603926a288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76f417603926a288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6f417603926a288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6f417603926a288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6f417603926a288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6f417603926a288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6f417603926a288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6f417603926a28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6f417603926a28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76f417603926a288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6f417603926a288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6f417603926a288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6f417603926a288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b6a6c2d4c6cd88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b6a6c2d4c6cd8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2b6a6c2d4c6cd8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2b6a6c2d4c6cd8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5d31fdf90338c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75d31fdf90338c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6f417603926a28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6f417603926a28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6f417603926a288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6f417603926a288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6f417603926a28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6f417603926a28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6f417603926a288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6f417603926a288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6f417603926a28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6f417603926a28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6f417603926a288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6f417603926a28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ru"/>
              <a:t>Сақтар. Массагеттер. Савроматтар және сарматтар. Сақтар мен сарматтардың саяси құрылымдары. </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ru"/>
              <a:t>Қазақстан территориясында е</a:t>
            </a:r>
            <a:r>
              <a:rPr lang="ru"/>
              <a:t>рте темір дәуірінде өмір сүрген мемлекеттер</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Сарматтар</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Сарматтардың қоғамдық құрылысы мен шаруашылық өмірі</a:t>
            </a:r>
            <a:endParaRPr/>
          </a:p>
        </p:txBody>
      </p:sp>
      <p:sp>
        <p:nvSpPr>
          <p:cNvPr id="131" name="Google Shape;13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ru"/>
              <a:t>Бұл бөлімде біз: </a:t>
            </a:r>
            <a:endParaRPr/>
          </a:p>
          <a:p>
            <a:pPr indent="0" lvl="0" marL="0" rtl="0" algn="l">
              <a:spcBef>
                <a:spcPts val="1200"/>
              </a:spcBef>
              <a:spcAft>
                <a:spcPts val="0"/>
              </a:spcAft>
              <a:buNone/>
            </a:pPr>
            <a:r>
              <a:rPr lang="ru"/>
              <a:t>• сарматтардың тұрмыс-тіршілігі мен әлеуметтік </a:t>
            </a:r>
            <a:endParaRPr/>
          </a:p>
          <a:p>
            <a:pPr indent="0" lvl="0" marL="0" rtl="0" algn="l">
              <a:spcBef>
                <a:spcPts val="1200"/>
              </a:spcBef>
              <a:spcAft>
                <a:spcPts val="0"/>
              </a:spcAft>
              <a:buNone/>
            </a:pPr>
            <a:r>
              <a:rPr lang="ru"/>
              <a:t>топтарының ерекшеліктерін анықтаймыз; </a:t>
            </a:r>
            <a:endParaRPr/>
          </a:p>
          <a:p>
            <a:pPr indent="0" lvl="0" marL="0" rtl="0" algn="l">
              <a:spcBef>
                <a:spcPts val="1200"/>
              </a:spcBef>
              <a:spcAft>
                <a:spcPts val="0"/>
              </a:spcAft>
              <a:buNone/>
            </a:pPr>
            <a:r>
              <a:rPr lang="ru"/>
              <a:t>• картадан сармат тайпаларының аумағын анықтаймыз.</a:t>
            </a:r>
            <a:endParaRPr/>
          </a:p>
          <a:p>
            <a:pPr indent="0" lvl="0" marL="0" rtl="0" algn="l">
              <a:spcBef>
                <a:spcPts val="1200"/>
              </a:spcBef>
              <a:spcAft>
                <a:spcPts val="0"/>
              </a:spcAft>
              <a:buNone/>
            </a:pPr>
            <a:r>
              <a:rPr lang="ru"/>
              <a:t>Кілтті сөздер:</a:t>
            </a:r>
            <a:endParaRPr/>
          </a:p>
          <a:p>
            <a:pPr indent="0" lvl="0" marL="0" rtl="0" algn="l">
              <a:spcBef>
                <a:spcPts val="1200"/>
              </a:spcBef>
              <a:spcAft>
                <a:spcPts val="0"/>
              </a:spcAft>
              <a:buNone/>
            </a:pPr>
            <a:r>
              <a:rPr lang="ru"/>
              <a:t>әскери демократия</a:t>
            </a:r>
            <a:endParaRPr/>
          </a:p>
          <a:p>
            <a:pPr indent="0" lvl="0" marL="0" rtl="0" algn="l">
              <a:spcBef>
                <a:spcPts val="1200"/>
              </a:spcBef>
              <a:spcAft>
                <a:spcPts val="1200"/>
              </a:spcAft>
              <a:buNone/>
            </a:pPr>
            <a:r>
              <a:rPr lang="ru"/>
              <a:t>Зерттеу сұрақтары: Сармат қоғамы несімен ерекшеленеді?</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Анықтаңдар</a:t>
            </a:r>
            <a:endParaRPr/>
          </a:p>
          <a:p>
            <a:pPr indent="0" lvl="0" marL="0" rtl="0" algn="l">
              <a:spcBef>
                <a:spcPts val="0"/>
              </a:spcBef>
              <a:spcAft>
                <a:spcPts val="0"/>
              </a:spcAft>
              <a:buNone/>
            </a:pPr>
            <a:r>
              <a:rPr lang="ru" sz="2500"/>
              <a:t>Мәтін негізінде сарматтардың мекендеген аумағын анықтап, кескін картада көрсетіңдер. Сарматтар мекендеген аумақ олардың айналысатын шаруашылығына әсер етті ме?</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САРМАТТАРДЫҢ ТҰРМЫС-ТІРШІЛІГІ</a:t>
            </a:r>
            <a:endParaRPr/>
          </a:p>
        </p:txBody>
      </p:sp>
      <p:sp>
        <p:nvSpPr>
          <p:cNvPr id="142" name="Google Shape;14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ru" sz="1550"/>
              <a:t>Сарматтар (савроматтар) Батыс Қазақстанды мекендеген. Кейіннен сарматтар Солтүстік Кавказ бен Қара теңіздің солтүстік жағалауына жылжиды. Геродоттың жазуынша: «Донның арғы жағалауы енді скифтердің емес, савроматтардың иелігінде». Сарматтар Орал, Тобыл, Жем өзендері мен Солтүстік Каспий маңына дейін, Мұғалжар тауынан Дон өзеніне дейінгі аумақты мекендеді. Олар мекендеген аумақ далалық жерлер болды. Сондықтан олар көшпелі және жартылай көшпелі мал шаруашылығымен айналысты. Жылқы, қой, ірі қара, түйе өсірді. Жылқының тебіндеуге және жорықтарға ыңғайлы түрлері өсірілді. Страбонның жазуынша, олар жайылым таңдап көшіп жүрген. Еділ-Жайық және Қара теңіз бойындағы сарматтар мал шаруашылығымен қатар егіншілікпен де айналысты. Аң аулау арқылы сармат жастары жауынгерлік өнерін жетілдірген. Олар киіз үйлерде тұрған. Сонымен қатар Страбонның мәліметтері бойынша, оларда арбаға орнатылған үйлер де болған.</a:t>
            </a:r>
            <a:endParaRPr sz="15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Қола айна. Аурентөбе 2. Маңғыстау</a:t>
            </a:r>
            <a:endParaRPr/>
          </a:p>
        </p:txBody>
      </p:sp>
      <p:pic>
        <p:nvPicPr>
          <p:cNvPr id="148" name="Google Shape;148;p26"/>
          <p:cNvPicPr preferRelativeResize="0"/>
          <p:nvPr/>
        </p:nvPicPr>
        <p:blipFill>
          <a:blip r:embed="rId3">
            <a:alphaModFix/>
          </a:blip>
          <a:stretch>
            <a:fillRect/>
          </a:stretch>
        </p:blipFill>
        <p:spPr>
          <a:xfrm>
            <a:off x="391675" y="184604"/>
            <a:ext cx="5838825" cy="3876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Сарматтар туралы дереккөздер</a:t>
            </a:r>
            <a:endParaRPr/>
          </a:p>
        </p:txBody>
      </p:sp>
      <p:sp>
        <p:nvSpPr>
          <p:cNvPr id="154" name="Google Shape;154;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“Сармат” этнонимі ежелгі деректерде б.з.д 3 ғасырдан бастап кездеседі</a:t>
            </a:r>
            <a:endParaRPr/>
          </a:p>
          <a:p>
            <a:pPr indent="0" lvl="0" marL="0" rtl="0" algn="l">
              <a:spcBef>
                <a:spcPts val="1200"/>
              </a:spcBef>
              <a:spcAft>
                <a:spcPts val="0"/>
              </a:spcAft>
              <a:buNone/>
            </a:pPr>
            <a:r>
              <a:rPr lang="ru"/>
              <a:t>Орал, Тобыл, Жем өзендері мен Солтүстік Каспий маңына дейін, Мұғалжар тауынан Дон өзеніне дейінгі аймақты мекендеген</a:t>
            </a:r>
            <a:endParaRPr/>
          </a:p>
          <a:p>
            <a:pPr indent="0" lvl="0" marL="0" rtl="0" algn="l">
              <a:spcBef>
                <a:spcPts val="1200"/>
              </a:spcBef>
              <a:spcAft>
                <a:spcPts val="0"/>
              </a:spcAft>
              <a:buNone/>
            </a:pPr>
            <a:r>
              <a:rPr lang="ru"/>
              <a:t>Рулық-тайпалық құрылым</a:t>
            </a:r>
            <a:endParaRPr/>
          </a:p>
          <a:p>
            <a:pPr indent="0" lvl="0" marL="0" rtl="0" algn="l">
              <a:spcBef>
                <a:spcPts val="1200"/>
              </a:spcBef>
              <a:spcAft>
                <a:spcPts val="0"/>
              </a:spcAft>
              <a:buNone/>
            </a:pPr>
            <a:r>
              <a:rPr lang="ru"/>
              <a:t>Әскери демократия</a:t>
            </a:r>
            <a:endParaRPr/>
          </a:p>
          <a:p>
            <a:pPr indent="0" lvl="0" marL="0" rtl="0" algn="l">
              <a:spcBef>
                <a:spcPts val="1200"/>
              </a:spcBef>
              <a:spcAft>
                <a:spcPts val="1200"/>
              </a:spcAft>
              <a:buNone/>
            </a:pPr>
            <a:r>
              <a:t/>
            </a:r>
            <a:endParaRPr/>
          </a:p>
        </p:txBody>
      </p:sp>
      <p:pic>
        <p:nvPicPr>
          <p:cNvPr id="155" name="Google Shape;155;p27"/>
          <p:cNvPicPr preferRelativeResize="0"/>
          <p:nvPr/>
        </p:nvPicPr>
        <p:blipFill>
          <a:blip r:embed="rId3">
            <a:alphaModFix/>
          </a:blip>
          <a:stretch>
            <a:fillRect/>
          </a:stretch>
        </p:blipFill>
        <p:spPr>
          <a:xfrm>
            <a:off x="617225" y="1152475"/>
            <a:ext cx="3999900" cy="2718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623400" y="259078"/>
            <a:ext cx="8520600" cy="25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 катафрактарийлері(Римдегі Траян бағанасының брельефі</a:t>
            </a:r>
            <a:endParaRPr/>
          </a:p>
        </p:txBody>
      </p:sp>
      <p:sp>
        <p:nvSpPr>
          <p:cNvPr id="161" name="Google Shape;16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28"/>
          <p:cNvPicPr preferRelativeResize="0"/>
          <p:nvPr/>
        </p:nvPicPr>
        <p:blipFill>
          <a:blip r:embed="rId3">
            <a:alphaModFix/>
          </a:blip>
          <a:stretch>
            <a:fillRect/>
          </a:stretch>
        </p:blipFill>
        <p:spPr>
          <a:xfrm>
            <a:off x="311700" y="1312495"/>
            <a:ext cx="8520601" cy="341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 жауынгер әйелдері</a:t>
            </a:r>
            <a:endParaRPr/>
          </a:p>
        </p:txBody>
      </p:sp>
      <p:sp>
        <p:nvSpPr>
          <p:cNvPr id="168" name="Google Shape;16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Геродот: “Еуропада Меотида көлінің маңында өмір сүретін және басқа халықтардан ерекше скиф халқы бар. Олардың аты-савроматтыр…Олардың әйелдері садақ атады, найза лақтырады, аттың устінде жүреді. Күйеулерімен бірге аңшылыққа шығады, шайқастарға қатысып, ерлермен бірдей киінеді.</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Сақ және сармат тайпаларының саяси құрылымдары.</a:t>
            </a:r>
            <a:endParaRPr/>
          </a:p>
        </p:txBody>
      </p:sp>
      <p:sp>
        <p:nvSpPr>
          <p:cNvPr id="174" name="Google Shape;174;p30"/>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Саяси демократия</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800"/>
              <a:t>Тарихты жеңіл-желпі аңыз сөздердің жиынтығы деп қарайтын адамдар шынында да тарихтан тағылым ала алмайды.</a:t>
            </a:r>
            <a:endParaRPr sz="3800"/>
          </a:p>
        </p:txBody>
      </p:sp>
      <p:sp>
        <p:nvSpPr>
          <p:cNvPr id="180" name="Google Shape;180;p3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ru"/>
              <a:t>Н.Ә. Назарбаев</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a:t>Орындаушылар</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600"/>
              <a:t>Саркитбай Ерсұлтан</a:t>
            </a:r>
            <a:endParaRPr sz="1600"/>
          </a:p>
          <a:p>
            <a:pPr indent="0" lvl="0" marL="0" rtl="0" algn="l">
              <a:spcBef>
                <a:spcPts val="1200"/>
              </a:spcBef>
              <a:spcAft>
                <a:spcPts val="0"/>
              </a:spcAft>
              <a:buNone/>
            </a:pPr>
            <a:r>
              <a:rPr lang="ru" sz="1600"/>
              <a:t>Мусаева Газиза</a:t>
            </a:r>
            <a:endParaRPr sz="1600"/>
          </a:p>
          <a:p>
            <a:pPr indent="0" lvl="0" marL="0" rtl="0" algn="l">
              <a:spcBef>
                <a:spcPts val="1200"/>
              </a:spcBef>
              <a:spcAft>
                <a:spcPts val="1200"/>
              </a:spcAft>
              <a:buNone/>
            </a:pPr>
            <a:r>
              <a:rPr lang="ru" sz="1600"/>
              <a:t>Аманбек Алинұр</a:t>
            </a:r>
            <a:endParaRPr sz="1600"/>
          </a:p>
        </p:txBody>
      </p:sp>
      <p:pic>
        <p:nvPicPr>
          <p:cNvPr id="67" name="Google Shape;67;p14"/>
          <p:cNvPicPr preferRelativeResize="0"/>
          <p:nvPr/>
        </p:nvPicPr>
        <p:blipFill>
          <a:blip r:embed="rId3">
            <a:alphaModFix/>
          </a:blip>
          <a:stretch>
            <a:fillRect/>
          </a:stretch>
        </p:blipFill>
        <p:spPr>
          <a:xfrm>
            <a:off x="3335750" y="555600"/>
            <a:ext cx="1718625" cy="2288525"/>
          </a:xfrm>
          <a:prstGeom prst="rect">
            <a:avLst/>
          </a:prstGeom>
          <a:noFill/>
          <a:ln>
            <a:noFill/>
          </a:ln>
        </p:spPr>
      </p:pic>
      <p:pic>
        <p:nvPicPr>
          <p:cNvPr id="68" name="Google Shape;68;p14"/>
          <p:cNvPicPr preferRelativeResize="0"/>
          <p:nvPr/>
        </p:nvPicPr>
        <p:blipFill rotWithShape="1">
          <a:blip r:embed="rId4">
            <a:alphaModFix/>
          </a:blip>
          <a:srcRect b="24834" l="17628" r="15112" t="0"/>
          <a:stretch/>
        </p:blipFill>
        <p:spPr>
          <a:xfrm>
            <a:off x="5098813" y="932550"/>
            <a:ext cx="1718625" cy="1789334"/>
          </a:xfrm>
          <a:prstGeom prst="rect">
            <a:avLst/>
          </a:prstGeom>
          <a:noFill/>
          <a:ln>
            <a:noFill/>
          </a:ln>
        </p:spPr>
      </p:pic>
      <p:pic>
        <p:nvPicPr>
          <p:cNvPr id="69" name="Google Shape;69;p14"/>
          <p:cNvPicPr preferRelativeResize="0"/>
          <p:nvPr/>
        </p:nvPicPr>
        <p:blipFill>
          <a:blip r:embed="rId5">
            <a:alphaModFix/>
          </a:blip>
          <a:stretch>
            <a:fillRect/>
          </a:stretch>
        </p:blipFill>
        <p:spPr>
          <a:xfrm>
            <a:off x="6861875" y="486925"/>
            <a:ext cx="1617254" cy="24258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265500" y="10814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ru"/>
              <a:t>САРМАТТАРДЫҢ ҚОҒАМДЫҚ ҚҰРЫЛЫМЫ</a:t>
            </a:r>
            <a:endParaRPr/>
          </a:p>
        </p:txBody>
      </p:sp>
      <p:sp>
        <p:nvSpPr>
          <p:cNvPr id="186" name="Google Shape;186;p3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ru" sz="1400">
                <a:solidFill>
                  <a:srgbClr val="FFFFFF"/>
                </a:solidFill>
              </a:rPr>
              <a:t>Сарматтар қоғамында рулық-тайпалық құрылым орын алды. Саяси, әскери, діни, сот билігі патшаның қолында шоғырланды. Билік әкеден балаға мұраға берілді. Патша қоғамдағы тұрақтылықтың кепілі саналған. Патша елді басқаруда әскери қолбасшыларына сүйенді.</a:t>
            </a:r>
            <a:endParaRPr sz="1400">
              <a:solidFill>
                <a:srgbClr val="FFFFFF"/>
              </a:solidFill>
            </a:endParaRPr>
          </a:p>
        </p:txBody>
      </p:sp>
      <p:sp>
        <p:nvSpPr>
          <p:cNvPr id="187" name="Google Shape;187;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ru" sz="1350"/>
              <a:t>Сондықтан сармат қоғамында әскери топ үстемдік етті. Әскери көсемдер мен атақты жауынгерлердің тұрмысы, құқықтары мен міндеттері қатардағы жауынгерлерден ерекшеленді. Ер азаматтардың барлығы жауынгер саналды. Әскери демократия негізінде жауынгерлер өз жиналыстарында көсемдерін сайлап, мәселелерді шешті. Сармат қоғамында әйелдердің мәртебесі жоғары болды. Олардың ерлермен тең құқылы болғанын Геродот жазбалары дәлелдейді. Өңірлерде тайпаларды ақсүйектер басқарды. Олар сауда жолдарын бақылады, алым жинады, жорықтарға қатысты.</a:t>
            </a:r>
            <a:endParaRPr sz="135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3600"/>
              <a:t>Мықты билігі бар, әскери сословиеге сүйенген сармат билеушілері Еділ, Жайық, Дон өзендері аралығында өз үстемдіктерін орнатып, көрші мемлекеттермен тығыз қарым-қатынастар жасады.</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4"/>
          <p:cNvPicPr preferRelativeResize="0"/>
          <p:nvPr/>
        </p:nvPicPr>
        <p:blipFill>
          <a:blip r:embed="rId3">
            <a:alphaModFix/>
          </a:blip>
          <a:stretch>
            <a:fillRect/>
          </a:stretch>
        </p:blipFill>
        <p:spPr>
          <a:xfrm>
            <a:off x="879313" y="221850"/>
            <a:ext cx="7385375" cy="469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5"/>
          <p:cNvPicPr preferRelativeResize="0"/>
          <p:nvPr/>
        </p:nvPicPr>
        <p:blipFill>
          <a:blip r:embed="rId3">
            <a:alphaModFix/>
          </a:blip>
          <a:stretch>
            <a:fillRect/>
          </a:stretch>
        </p:blipFill>
        <p:spPr>
          <a:xfrm>
            <a:off x="1007750" y="391163"/>
            <a:ext cx="7128475" cy="4752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505863" y="152400"/>
            <a:ext cx="8132268" cy="48386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7"/>
          <p:cNvPicPr preferRelativeResize="0"/>
          <p:nvPr/>
        </p:nvPicPr>
        <p:blipFill>
          <a:blip r:embed="rId3">
            <a:alphaModFix/>
          </a:blip>
          <a:stretch>
            <a:fillRect/>
          </a:stretch>
        </p:blipFill>
        <p:spPr>
          <a:xfrm>
            <a:off x="1510575" y="152400"/>
            <a:ext cx="6451600"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Сарматтардың саяси тарихы</a:t>
            </a:r>
            <a:endParaRPr/>
          </a:p>
        </p:txBody>
      </p:sp>
      <p:sp>
        <p:nvSpPr>
          <p:cNvPr id="218" name="Google Shape;218;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Бұл тарауда біз: </a:t>
            </a:r>
            <a:endParaRPr/>
          </a:p>
          <a:p>
            <a:pPr indent="0" lvl="0" marL="0" rtl="0" algn="l">
              <a:spcBef>
                <a:spcPts val="1200"/>
              </a:spcBef>
              <a:spcAft>
                <a:spcPts val="0"/>
              </a:spcAft>
              <a:buNone/>
            </a:pPr>
            <a:r>
              <a:rPr lang="ru"/>
              <a:t>• сарматтардың халықаралық аренадағы </a:t>
            </a:r>
            <a:endParaRPr/>
          </a:p>
          <a:p>
            <a:pPr indent="0" lvl="0" marL="0" rtl="0" algn="l">
              <a:spcBef>
                <a:spcPts val="1200"/>
              </a:spcBef>
              <a:spcAft>
                <a:spcPts val="0"/>
              </a:spcAft>
              <a:buNone/>
            </a:pPr>
            <a:r>
              <a:rPr lang="ru"/>
              <a:t>орнын анықтаймыз.</a:t>
            </a:r>
            <a:endParaRPr/>
          </a:p>
          <a:p>
            <a:pPr indent="0" lvl="0" marL="0" rtl="0" algn="l">
              <a:spcBef>
                <a:spcPts val="1200"/>
              </a:spcBef>
              <a:spcAft>
                <a:spcPts val="0"/>
              </a:spcAft>
              <a:buNone/>
            </a:pPr>
            <a:r>
              <a:rPr lang="ru"/>
              <a:t>Кілтті сөздер: Скифия, Сарматия</a:t>
            </a:r>
            <a:endParaRPr/>
          </a:p>
          <a:p>
            <a:pPr indent="0" lvl="0" marL="0" rtl="0" algn="l">
              <a:spcBef>
                <a:spcPts val="1200"/>
              </a:spcBef>
              <a:spcAft>
                <a:spcPts val="1200"/>
              </a:spcAft>
              <a:buNone/>
            </a:pPr>
            <a:r>
              <a:rPr lang="ru"/>
              <a:t>Зерттеу сұрақтары: Сарматтар қандай мемлекеттермен қарым-қатынаста болды?</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САРМАТТАР МЕН СКИФТЕР</a:t>
            </a:r>
            <a:endParaRPr/>
          </a:p>
        </p:txBody>
      </p:sp>
      <p:sp>
        <p:nvSpPr>
          <p:cNvPr id="224" name="Google Shape;224;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ru" sz="1750"/>
              <a:t>Батыс сармат иеліктері Қара теңіз жағалауындағы скифтермен (Еуропадағы сақтарға туыс тайпалар) көрші орналасып, олармен өзара достық қатынаста болды. Скифтер сармат жерлері арқылы сауда жасады. Ал сарматтар скиф патшасына жалданып, әскери қызмет етті. Б.з.д. III ғасырда сарматтар мен скифтердің қарым-қатынасы өзгерді. Грек тарихшысы Диодор: «Сарматтар скифтердің жерін күшпен иемденіп, халқын қырғынға ұшыратты», – деп жазған. Скиф аңыздарының бірінде мынадай ақпарат берілген: «Он мың салт атты сармат әскері бізге шабуыл жасады, ал жаяу әскері одан үш есе көп болды. Олар кенеттен шабуыл жасағандықтан, барлығымыз қаштық, көп жауынгеріміз қаза тапты, кейбіреулерін тірідей әкетті... Сарматтар тұтқын-дарды жинап, шатырларды тонап, көптеген арбаларды олжа қылды».</a:t>
            </a:r>
            <a:endParaRPr b="1" sz="175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30" name="Google Shape;230;p40"/>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Сарматтардың темір </a:t>
            </a:r>
            <a:endParaRPr/>
          </a:p>
          <a:p>
            <a:pPr indent="0" lvl="0" marL="0" rtl="0" algn="ctr">
              <a:spcBef>
                <a:spcPts val="0"/>
              </a:spcBef>
              <a:spcAft>
                <a:spcPts val="0"/>
              </a:spcAft>
              <a:buNone/>
            </a:pPr>
            <a:r>
              <a:rPr lang="ru"/>
              <a:t>семсері мен қанжарлары. </a:t>
            </a:r>
            <a:endParaRPr/>
          </a:p>
          <a:p>
            <a:pPr indent="0" lvl="0" marL="0" rtl="0" algn="ctr">
              <a:spcBef>
                <a:spcPts val="0"/>
              </a:spcBef>
              <a:spcAft>
                <a:spcPts val="0"/>
              </a:spcAft>
              <a:buNone/>
            </a:pPr>
            <a:r>
              <a:rPr lang="ru"/>
              <a:t>Батыс Қазақстан</a:t>
            </a:r>
            <a:endParaRPr/>
          </a:p>
        </p:txBody>
      </p:sp>
      <p:sp>
        <p:nvSpPr>
          <p:cNvPr id="231" name="Google Shape;231;p4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10000"/>
          </a:bodyPr>
          <a:lstStyle/>
          <a:p>
            <a:pPr indent="0" lvl="0" marL="0" rtl="0" algn="l">
              <a:spcBef>
                <a:spcPts val="0"/>
              </a:spcBef>
              <a:spcAft>
                <a:spcPts val="1200"/>
              </a:spcAft>
              <a:buNone/>
            </a:pPr>
            <a:r>
              <a:rPr lang="ru"/>
              <a:t>Нәтижесінде Шығыс Еуропа далалары мен Солтүстік Кавказ аумағы енді Скифия емес, Сарматия деп атала бастады. Сарматтар бұл аймақтың отырықшы халықтарымен бейбіт қарым-қатынас орнатты. Сармат билеушілері өз биліктерін нығайту үшін халықаралық сауданың дамуына мүдделі болды. Соңдықтан олар Қара теңіз жағалауындағы грек қалаларының дамуын қолдады. Олар халықаралық саудадағы жол бағыттарына өз бақылауларын орнатуға тырысты.</a:t>
            </a:r>
            <a:endParaRPr/>
          </a:p>
        </p:txBody>
      </p:sp>
      <p:pic>
        <p:nvPicPr>
          <p:cNvPr id="232" name="Google Shape;232;p40"/>
          <p:cNvPicPr preferRelativeResize="0"/>
          <p:nvPr/>
        </p:nvPicPr>
        <p:blipFill>
          <a:blip r:embed="rId3">
            <a:alphaModFix/>
          </a:blip>
          <a:stretch>
            <a:fillRect/>
          </a:stretch>
        </p:blipFill>
        <p:spPr>
          <a:xfrm>
            <a:off x="265495" y="154445"/>
            <a:ext cx="4045200" cy="26907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БАТЫС САРМАТТАРЫ</a:t>
            </a:r>
            <a:endParaRPr/>
          </a:p>
        </p:txBody>
      </p:sp>
      <p:sp>
        <p:nvSpPr>
          <p:cNvPr id="238" name="Google Shape;23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Б.з.д. І ғасырда сармат тайпалары Дунай мен Еділдің аралығында </a:t>
            </a:r>
            <a:endParaRPr/>
          </a:p>
          <a:p>
            <a:pPr indent="0" lvl="0" marL="0" rtl="0" algn="l">
              <a:spcBef>
                <a:spcPts val="1200"/>
              </a:spcBef>
              <a:spcAft>
                <a:spcPts val="0"/>
              </a:spcAft>
              <a:buNone/>
            </a:pPr>
            <a:r>
              <a:rPr lang="ru"/>
              <a:t>үстемдік етті. Батыс сармат тайпалары Рим мемлекетімен шегаралас </a:t>
            </a:r>
            <a:endParaRPr/>
          </a:p>
          <a:p>
            <a:pPr indent="0" lvl="0" marL="0" rtl="0" algn="l">
              <a:spcBef>
                <a:spcPts val="1200"/>
              </a:spcBef>
              <a:spcAft>
                <a:spcPts val="0"/>
              </a:spcAft>
              <a:buNone/>
            </a:pPr>
            <a:r>
              <a:rPr lang="ru"/>
              <a:t>болғандықтан, тығыз байланыста болды. Кей жылдары Римнің Дунай-</a:t>
            </a:r>
            <a:endParaRPr/>
          </a:p>
          <a:p>
            <a:pPr indent="0" lvl="0" marL="0" rtl="0" algn="l">
              <a:spcBef>
                <a:spcPts val="1200"/>
              </a:spcBef>
              <a:spcAft>
                <a:spcPts val="0"/>
              </a:spcAft>
              <a:buNone/>
            </a:pPr>
            <a:r>
              <a:rPr lang="ru"/>
              <a:t>дағы иеліктеріне жорықтар жасаса, енді бірде Римнің әскеріне қосылып, </a:t>
            </a:r>
            <a:endParaRPr/>
          </a:p>
          <a:p>
            <a:pPr indent="0" lvl="0" marL="0" rtl="0" algn="l">
              <a:spcBef>
                <a:spcPts val="1200"/>
              </a:spcBef>
              <a:spcAft>
                <a:spcPts val="0"/>
              </a:spcAft>
              <a:buNone/>
            </a:pPr>
            <a:r>
              <a:rPr lang="ru"/>
              <a:t>одақтас та болды. Шегарасының тыныштығы үшін Рим сарматтарға алым </a:t>
            </a:r>
            <a:endParaRPr/>
          </a:p>
          <a:p>
            <a:pPr indent="0" lvl="0" marL="0" rtl="0" algn="l">
              <a:spcBef>
                <a:spcPts val="1200"/>
              </a:spcBef>
              <a:spcAft>
                <a:spcPts val="0"/>
              </a:spcAft>
              <a:buNone/>
            </a:pPr>
            <a:r>
              <a:rPr lang="ru"/>
              <a:t>төлеп тұрған. Б.з. І ғасырында 8 мыңдық сармат жасағы Рим әскеріне жал-</a:t>
            </a:r>
            <a:endParaRPr/>
          </a:p>
          <a:p>
            <a:pPr indent="0" lvl="0" marL="0" rtl="0" algn="l">
              <a:spcBef>
                <a:spcPts val="1200"/>
              </a:spcBef>
              <a:spcAft>
                <a:spcPts val="1200"/>
              </a:spcAft>
              <a:buNone/>
            </a:pPr>
            <a:r>
              <a:rPr lang="ru"/>
              <a:t>данды деген мәлімет кездеседі.</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Жоба жоспары:</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ru"/>
              <a:t>Сақтар. Хронолог</a:t>
            </a:r>
            <a:r>
              <a:rPr lang="ru"/>
              <a:t>ия, ескерткіштері, мәдениеті, шаруашылығы.</a:t>
            </a:r>
            <a:endParaRPr/>
          </a:p>
          <a:p>
            <a:pPr indent="-342900" lvl="0" marL="457200" rtl="0" algn="l">
              <a:spcBef>
                <a:spcPts val="0"/>
              </a:spcBef>
              <a:spcAft>
                <a:spcPts val="0"/>
              </a:spcAft>
              <a:buSzPts val="1800"/>
              <a:buAutoNum type="arabicPeriod"/>
            </a:pPr>
            <a:r>
              <a:rPr lang="ru"/>
              <a:t>Сақтардың саяси құрылымы. Соғыстар, саяси-қоғамдық құрылымы, тарихи рөліне баға беру.</a:t>
            </a:r>
            <a:endParaRPr/>
          </a:p>
          <a:p>
            <a:pPr indent="-342900" lvl="0" marL="457200" rtl="0" algn="l">
              <a:spcBef>
                <a:spcPts val="0"/>
              </a:spcBef>
              <a:spcAft>
                <a:spcPts val="0"/>
              </a:spcAft>
              <a:buSzPts val="1800"/>
              <a:buAutoNum type="arabicPeriod"/>
            </a:pPr>
            <a:r>
              <a:rPr lang="ru"/>
              <a:t>Сарматтар. </a:t>
            </a:r>
            <a:r>
              <a:rPr lang="ru"/>
              <a:t>Хронология, ескерткіштері, мәдениеті, шаруашылығы.</a:t>
            </a:r>
            <a:endParaRPr/>
          </a:p>
          <a:p>
            <a:pPr indent="-342900" lvl="0" marL="457200" rtl="0" algn="l">
              <a:spcBef>
                <a:spcPts val="0"/>
              </a:spcBef>
              <a:spcAft>
                <a:spcPts val="0"/>
              </a:spcAft>
              <a:buSzPts val="1800"/>
              <a:buAutoNum type="arabicPeriod"/>
            </a:pPr>
            <a:r>
              <a:rPr lang="ru"/>
              <a:t>Сарматтардың саяси құрылымы. Соғыстар, саяси-қоғамдық құрылымы, тарихи рөліне баға беру.</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645900" y="3998491"/>
            <a:ext cx="7852200" cy="861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ru"/>
              <a:t>Cармат жауынгері. </a:t>
            </a:r>
            <a:endParaRPr/>
          </a:p>
          <a:p>
            <a:pPr indent="0" lvl="0" marL="0" rtl="0" algn="ctr">
              <a:spcBef>
                <a:spcPts val="0"/>
              </a:spcBef>
              <a:spcAft>
                <a:spcPts val="0"/>
              </a:spcAft>
              <a:buNone/>
            </a:pPr>
            <a:r>
              <a:rPr lang="ru"/>
              <a:t>Суретші Қ. Ахметжанов</a:t>
            </a:r>
            <a:endParaRPr/>
          </a:p>
        </p:txBody>
      </p:sp>
      <p:pic>
        <p:nvPicPr>
          <p:cNvPr id="244" name="Google Shape;244;p42"/>
          <p:cNvPicPr preferRelativeResize="0"/>
          <p:nvPr/>
        </p:nvPicPr>
        <p:blipFill>
          <a:blip r:embed="rId3">
            <a:alphaModFix/>
          </a:blip>
          <a:stretch>
            <a:fillRect/>
          </a:stretch>
        </p:blipFill>
        <p:spPr>
          <a:xfrm>
            <a:off x="1948588" y="343466"/>
            <a:ext cx="5246825" cy="3479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ШЫҒЫС САРМАТТАРЫ</a:t>
            </a:r>
            <a:endParaRPr/>
          </a:p>
        </p:txBody>
      </p:sp>
      <p:sp>
        <p:nvSpPr>
          <p:cNvPr id="250" name="Google Shape;250;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750"/>
              <a:t>Шығыс сарматтары Алдыңғы Азиямен тығыз байланыста болды. Сарматтар б.з.д. I ғасырда Римге қарсы күрескен Понт елінің патшасы Митридатты қолдады. </a:t>
            </a:r>
            <a:endParaRPr sz="1750"/>
          </a:p>
          <a:p>
            <a:pPr indent="0" lvl="0" marL="0" rtl="0" algn="l">
              <a:spcBef>
                <a:spcPts val="1200"/>
              </a:spcBef>
              <a:spcAft>
                <a:spcPts val="0"/>
              </a:spcAft>
              <a:buNone/>
            </a:pPr>
            <a:r>
              <a:rPr lang="ru" sz="1750"/>
              <a:t>Сарматтар Боспор патшалығымен одақтасып, оның патшаларына қызмет еткен. Кейін сармат тайпалары арасында өзара алауыздық күшейеді. Олар Боспор патшалығындағы билік үшін күреске араласып, бір-біріне қарсы соғысады. </a:t>
            </a:r>
            <a:endParaRPr sz="1750"/>
          </a:p>
          <a:p>
            <a:pPr indent="0" lvl="0" marL="0" rtl="0" algn="l">
              <a:spcBef>
                <a:spcPts val="1200"/>
              </a:spcBef>
              <a:spcAft>
                <a:spcPts val="1200"/>
              </a:spcAft>
              <a:buNone/>
            </a:pPr>
            <a:r>
              <a:rPr lang="ru" sz="1750"/>
              <a:t>Б.з. IV ғасырында ғұндар сарматтарды талқандап, бір бөлігін өзіне қосып алады. Сөйтіп, сарматтар әлсіреп, тарихи сахнадан дербес саяси күш ретінде жойылды.</a:t>
            </a:r>
            <a:endParaRPr sz="175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ru" sz="1550"/>
              <a:t>САРМАТ ЖАУЫНГЕРІ ЖӘНЕ ОНЫҢ ҚАРУ-ЖАРАҚТАРЫ ҚАНДАЙ БОЛДЫ?</a:t>
            </a:r>
            <a:endParaRPr sz="1550"/>
          </a:p>
        </p:txBody>
      </p:sp>
      <p:sp>
        <p:nvSpPr>
          <p:cNvPr id="256" name="Google Shape;256;p4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ru"/>
              <a:t>Сарматтардың әскери өнерін антик авторлары жоғары бағалаған. Грек авторлары «сарматтарды соғыс құдайы Арестің ұрпақтары» деп санаған. Олардың әскери шеберліктері туралы көрші халықтар арасында әртүрлі аңыз-әңгімелер көп тараған. Шет мемлекеттер сарматтарды әскери қызметке алып отырған. Сармат жауынгерлері Рим империясы мен басқа да мемлекеттерге әскери қызметке жалданған. Олардың әскери өнерін римдіктер жоғары бағалаған.</a:t>
            </a:r>
            <a:endParaRPr/>
          </a:p>
        </p:txBody>
      </p:sp>
      <p:pic>
        <p:nvPicPr>
          <p:cNvPr id="257" name="Google Shape;257;p44"/>
          <p:cNvPicPr preferRelativeResize="0"/>
          <p:nvPr/>
        </p:nvPicPr>
        <p:blipFill>
          <a:blip r:embed="rId3">
            <a:alphaModFix/>
          </a:blip>
          <a:stretch>
            <a:fillRect/>
          </a:stretch>
        </p:blipFill>
        <p:spPr>
          <a:xfrm>
            <a:off x="4572000" y="454550"/>
            <a:ext cx="2448900" cy="4114450"/>
          </a:xfrm>
          <a:prstGeom prst="rect">
            <a:avLst/>
          </a:prstGeom>
          <a:noFill/>
          <a:ln>
            <a:noFill/>
          </a:ln>
        </p:spPr>
      </p:pic>
      <p:sp>
        <p:nvSpPr>
          <p:cNvPr id="258" name="Google Shape;258;p44"/>
          <p:cNvSpPr txBox="1"/>
          <p:nvPr/>
        </p:nvSpPr>
        <p:spPr>
          <a:xfrm flipH="1">
            <a:off x="7020900" y="3537600"/>
            <a:ext cx="20139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solidFill>
                  <a:srgbClr val="FFFFFF"/>
                </a:solidFill>
                <a:latin typeface="Average"/>
                <a:ea typeface="Average"/>
                <a:cs typeface="Average"/>
                <a:sym typeface="Average"/>
              </a:rPr>
              <a:t>Жеңіл қаруланған сармат жауынгері. </a:t>
            </a:r>
            <a:endParaRPr>
              <a:solidFill>
                <a:srgbClr val="FFFFFF"/>
              </a:solidFill>
              <a:latin typeface="Average"/>
              <a:ea typeface="Average"/>
              <a:cs typeface="Average"/>
              <a:sym typeface="Average"/>
            </a:endParaRPr>
          </a:p>
          <a:p>
            <a:pPr indent="0" lvl="0" marL="0" rtl="0" algn="l">
              <a:spcBef>
                <a:spcPts val="0"/>
              </a:spcBef>
              <a:spcAft>
                <a:spcPts val="0"/>
              </a:spcAft>
              <a:buNone/>
            </a:pPr>
            <a:r>
              <a:rPr lang="ru">
                <a:solidFill>
                  <a:srgbClr val="FFFFFF"/>
                </a:solidFill>
                <a:latin typeface="Average"/>
                <a:ea typeface="Average"/>
                <a:cs typeface="Average"/>
                <a:sym typeface="Average"/>
              </a:rPr>
              <a:t>Суретші Қ. Ахметжанов</a:t>
            </a:r>
            <a:endParaRPr>
              <a:solidFill>
                <a:srgbClr val="FFFFFF"/>
              </a:solidFill>
              <a:latin typeface="Average"/>
              <a:ea typeface="Average"/>
              <a:cs typeface="Average"/>
              <a:sym typeface="Averag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2500"/>
              <a:t>Сарматтар бала күнінен садақ тартып, найза түйреп, аңшылық арқылы көп шыныққан. Сармат жауынгерінің негізгі қаруы ұзын найза, ұзын және қысқа семсер, садақ, жебе болды. Сарматтардың ұзын найзасы шайқаста жауды түйреуге қолайлы еді. Олардың ұзын семсері әскери салада</a:t>
            </a:r>
            <a:r>
              <a:rPr lang="ru" sz="2500"/>
              <a:t> </a:t>
            </a:r>
            <a:r>
              <a:rPr lang="ru" sz="2500"/>
              <a:t>жаңалыққа айналып, басқа халықтарға таралды. Олар жауға жақындаған кезде арқан салып, сүйреп әкететін. Шегінген кезде де сармат жауынгері қауіпті болған, себебі садақ тартып қуғыншыларды атқылаған.</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САҚ ПАТШАЙЫМЫ ТОМИРИС</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7"/>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ШЫРАҚТЫҢ ЕРЛІГІ</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671250" y="2141250"/>
            <a:ext cx="7852200" cy="861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ru"/>
              <a:t>САҚТАРДЫҢ АЛЕКСАНДР МАКЕДОНСКИЙ ӘСКЕРІНЕ ҚАРСЫ КҮРЕСІ</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9"/>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2700"/>
              <a:t>Грек aвтopлары сақтарды «дұшпaнғa қaтaл, дocқа aдaл» бoлған дeп cуpeттeйді. Ктесий: «caқ әйeлдepі epжүpeк, coғыс қaупі төнгeндe epлepіне көмeк көpceтіп, ұрыcқа apaласады», – деп жазады. Сонымен қатар грек тарихшылары сақтарға «oлаp әлeмдeгі eң әділ, eң шын-шыл хaлық» деп баға берген. Геродот пен басқа да тарихшылар сақ тайпаларын «Aзия cкифтepі» деп атаған.</a:t>
            </a:r>
            <a:endParaRPr sz="2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ru"/>
              <a:t>ГЕРОДОТТЫҢ «ТАРИХ» АТТЫ ЕҢБЕГІНЕН </a:t>
            </a:r>
            <a:endParaRPr/>
          </a:p>
          <a:p>
            <a:pPr indent="0" lvl="0" marL="0" rtl="0" algn="l">
              <a:spcBef>
                <a:spcPts val="0"/>
              </a:spcBef>
              <a:spcAft>
                <a:spcPts val="0"/>
              </a:spcAft>
              <a:buNone/>
            </a:pPr>
            <a:r>
              <a:rPr lang="ru"/>
              <a:t>ҮЗІНДІ</a:t>
            </a:r>
            <a:endParaRPr/>
          </a:p>
        </p:txBody>
      </p:sp>
      <p:sp>
        <p:nvSpPr>
          <p:cNvPr id="289" name="Google Shape;289;p5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sz="1300"/>
              <a:t>«Олар жаяу және ат үстінде де соғыса алады. Найза, қылышпен қаруланады, садақты жақсы атады. Жауынгерлерінің бәрі мерген. Найзаның ұшын, жебе, қылышты және аттың сауытын мыстан жасайды. Баскиімдерін, белдіктерін, аттың ер-тұрмандарын алтынмен әшекейлейді. Алтын мен мыс өте көп. Олар егін екпейді. Үй малдарын өсіріп, балық аулайды. Сүт ішеді. Күнге табынып, оған жылқыны құрбандыққа шалады».</a:t>
            </a:r>
            <a:endParaRPr sz="1300"/>
          </a:p>
        </p:txBody>
      </p:sp>
      <p:pic>
        <p:nvPicPr>
          <p:cNvPr id="290" name="Google Shape;290;p50"/>
          <p:cNvPicPr preferRelativeResize="0"/>
          <p:nvPr/>
        </p:nvPicPr>
        <p:blipFill>
          <a:blip r:embed="rId3">
            <a:alphaModFix/>
          </a:blip>
          <a:stretch>
            <a:fillRect/>
          </a:stretch>
        </p:blipFill>
        <p:spPr>
          <a:xfrm>
            <a:off x="4572000" y="233798"/>
            <a:ext cx="2571750" cy="3895725"/>
          </a:xfrm>
          <a:prstGeom prst="rect">
            <a:avLst/>
          </a:prstGeom>
          <a:noFill/>
          <a:ln>
            <a:noFill/>
          </a:ln>
        </p:spPr>
      </p:pic>
      <p:sp>
        <p:nvSpPr>
          <p:cNvPr id="291" name="Google Shape;291;p50"/>
          <p:cNvSpPr txBox="1"/>
          <p:nvPr/>
        </p:nvSpPr>
        <p:spPr>
          <a:xfrm>
            <a:off x="3575327" y="4129522"/>
            <a:ext cx="4565100" cy="6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a:solidFill>
                  <a:srgbClr val="FFFFFF"/>
                </a:solidFill>
                <a:latin typeface="Average"/>
                <a:ea typeface="Average"/>
                <a:cs typeface="Average"/>
                <a:sym typeface="Average"/>
              </a:rPr>
              <a:t>Геродоттың «Тарих» кітабынан алынған </a:t>
            </a:r>
            <a:endParaRPr>
              <a:solidFill>
                <a:srgbClr val="FFFFFF"/>
              </a:solidFill>
              <a:latin typeface="Average"/>
              <a:ea typeface="Average"/>
              <a:cs typeface="Average"/>
              <a:sym typeface="Average"/>
            </a:endParaRPr>
          </a:p>
          <a:p>
            <a:pPr indent="0" lvl="0" marL="0" rtl="0" algn="ctr">
              <a:spcBef>
                <a:spcPts val="0"/>
              </a:spcBef>
              <a:spcAft>
                <a:spcPts val="0"/>
              </a:spcAft>
              <a:buNone/>
            </a:pPr>
            <a:r>
              <a:rPr lang="ru">
                <a:solidFill>
                  <a:srgbClr val="FFFFFF"/>
                </a:solidFill>
                <a:latin typeface="Average"/>
                <a:ea typeface="Average"/>
                <a:cs typeface="Average"/>
                <a:sym typeface="Average"/>
              </a:rPr>
              <a:t>(алғашқы латын аудармасы, XV ғ. II жартысы)</a:t>
            </a:r>
            <a:endParaRPr>
              <a:solidFill>
                <a:srgbClr val="FFFFFF"/>
              </a:solidFill>
              <a:latin typeface="Average"/>
              <a:ea typeface="Average"/>
              <a:cs typeface="Average"/>
              <a:sym typeface="Averag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Дереккөздер:</a:t>
            </a:r>
            <a:endParaRPr/>
          </a:p>
        </p:txBody>
      </p:sp>
      <p:sp>
        <p:nvSpPr>
          <p:cNvPr id="297" name="Google Shape;297;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Қазіргі Қазақстан тарихы. Аяған Б.Ғ., Әбжанов Х.М., Махат Д.А. Алматы: Раритет, 2010.</a:t>
            </a:r>
            <a:endParaRPr/>
          </a:p>
          <a:p>
            <a:pPr indent="-342900" lvl="0" marL="457200" rtl="0" algn="l">
              <a:spcBef>
                <a:spcPts val="0"/>
              </a:spcBef>
              <a:spcAft>
                <a:spcPts val="0"/>
              </a:spcAft>
              <a:buSzPts val="1800"/>
              <a:buChar char="●"/>
            </a:pPr>
            <a:r>
              <a:rPr lang="ru"/>
              <a:t>Ұлы дала мемлекеттері. Зардыхан Қинаятұлы. Алматы, 2010.</a:t>
            </a:r>
            <a:endParaRPr/>
          </a:p>
          <a:p>
            <a:pPr indent="-342900" lvl="0" marL="457200" rtl="0" algn="l">
              <a:spcBef>
                <a:spcPts val="0"/>
              </a:spcBef>
              <a:spcAft>
                <a:spcPts val="0"/>
              </a:spcAft>
              <a:buSzPts val="1800"/>
              <a:buChar char="●"/>
            </a:pPr>
            <a:r>
              <a:rPr lang="ru"/>
              <a:t>Шумерлер, скифтер, қазақтар. Ас</a:t>
            </a:r>
            <a:r>
              <a:rPr lang="ru"/>
              <a:t>ан Бахти. Алматы, 2003.</a:t>
            </a:r>
            <a:endParaRPr/>
          </a:p>
          <a:p>
            <a:pPr indent="-342900" lvl="0" marL="457200" rtl="0" algn="l">
              <a:spcBef>
                <a:spcPts val="0"/>
              </a:spcBef>
              <a:spcAft>
                <a:spcPts val="0"/>
              </a:spcAft>
              <a:buSzPts val="1800"/>
              <a:buChar char="●"/>
            </a:pPr>
            <a:r>
              <a:rPr lang="ru"/>
              <a:t>Қазақстан тарихы. Мусин Чапай.</a:t>
            </a:r>
            <a:endParaRPr/>
          </a:p>
          <a:p>
            <a:pPr indent="-342900" lvl="0" marL="457200" rtl="0" algn="l">
              <a:spcBef>
                <a:spcPts val="0"/>
              </a:spcBef>
              <a:spcAft>
                <a:spcPts val="0"/>
              </a:spcAft>
              <a:buSzPts val="1800"/>
              <a:buChar char="●"/>
            </a:pPr>
            <a:r>
              <a:rPr lang="ru"/>
              <a:t> Алматы, 2008.</a:t>
            </a:r>
            <a:endParaRPr/>
          </a:p>
          <a:p>
            <a:pPr indent="-342900" lvl="0" marL="457200" rtl="0" algn="l">
              <a:spcBef>
                <a:spcPts val="0"/>
              </a:spcBef>
              <a:spcAft>
                <a:spcPts val="0"/>
              </a:spcAft>
              <a:buSzPts val="1800"/>
              <a:buChar char="●"/>
            </a:pPr>
            <a:r>
              <a:rPr lang="ru"/>
              <a:t>Қазақстан тарихы көне заманнан бүгінге дейін /очерк/. ҚР ҰҒА Ш.Ш. Уалиханов атындағы тарих және этнология институты, Ә.Х. Марғұлан атындағы археология институты, “Қазақстан” даму қоры. Алматы, 2008.</a:t>
            </a:r>
            <a:endParaRPr/>
          </a:p>
          <a:p>
            <a:pPr indent="-342900" lvl="0" marL="457200" rtl="0" algn="l">
              <a:spcBef>
                <a:spcPts val="0"/>
              </a:spcBef>
              <a:spcAft>
                <a:spcPts val="0"/>
              </a:spcAft>
              <a:buSzPts val="1800"/>
              <a:buChar char="●"/>
            </a:pPr>
            <a:r>
              <a:rPr lang="ru"/>
              <a:t>Қазақстан тарихы. Әл-Фараби атындағы ҚазҰУ. Алматы, 2011.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Сақтар</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4" y="320136"/>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2700"/>
              <a:t>САҚТАР ТУРАЛЫ ТАРИХИ МӘЛІМЕТТЕР</a:t>
            </a:r>
            <a:endParaRPr sz="2700"/>
          </a:p>
        </p:txBody>
      </p:sp>
      <p:sp>
        <p:nvSpPr>
          <p:cNvPr id="86" name="Google Shape;86;p17"/>
          <p:cNvSpPr txBox="1"/>
          <p:nvPr/>
        </p:nvSpPr>
        <p:spPr>
          <a:xfrm>
            <a:off x="0" y="1534111"/>
            <a:ext cx="5475600" cy="212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600">
                <a:solidFill>
                  <a:srgbClr val="FFFFFF"/>
                </a:solidFill>
                <a:latin typeface="Average"/>
                <a:ea typeface="Average"/>
                <a:cs typeface="Average"/>
                <a:sym typeface="Average"/>
              </a:rPr>
              <a:t>САҚТАР ТУРАЛЫ ҚАНДАЙ ДЕРЕККӨЗДЕР БАР?</a:t>
            </a:r>
            <a:endParaRPr b="1" sz="1600">
              <a:solidFill>
                <a:srgbClr val="FFFFFF"/>
              </a:solidFill>
              <a:latin typeface="Average"/>
              <a:ea typeface="Average"/>
              <a:cs typeface="Average"/>
              <a:sym typeface="Average"/>
            </a:endParaRPr>
          </a:p>
          <a:p>
            <a:pPr indent="0" lvl="0" marL="0" rtl="0" algn="ctr">
              <a:spcBef>
                <a:spcPts val="0"/>
              </a:spcBef>
              <a:spcAft>
                <a:spcPts val="0"/>
              </a:spcAft>
              <a:buNone/>
            </a:pPr>
            <a:r>
              <a:rPr lang="ru">
                <a:solidFill>
                  <a:srgbClr val="FFFFFF"/>
                </a:solidFill>
                <a:latin typeface="Average"/>
                <a:ea typeface="Average"/>
                <a:cs typeface="Average"/>
                <a:sym typeface="Average"/>
              </a:rPr>
              <a:t>Б.з.д. І мыңжылдықта Солтүстік Үндістан, Ауғанстан, Орта Азия және қазіргі Қазақстан аумағында тарихта «сақ» атауымен белгілі болған тaйпaлаp өмір сүрген. Сақ тайпалары туралы дереккөздер археологиялық (заттық) және жазбаша деректер болып бөлінеді.Олар екі топтан тұрады:1)гректер, 2)көне парсы. Себебі сақ тайпаларының парсы және грек мемлекеттерімен байланысы болған және олар сол кездегі саяси оқиғаларда елеулі рөл атқарған. </a:t>
            </a:r>
            <a:endParaRPr>
              <a:solidFill>
                <a:srgbClr val="FFFFFF"/>
              </a:solidFill>
              <a:latin typeface="Average"/>
              <a:ea typeface="Average"/>
              <a:cs typeface="Average"/>
              <a:sym typeface="Average"/>
            </a:endParaRPr>
          </a:p>
        </p:txBody>
      </p:sp>
      <p:pic>
        <p:nvPicPr>
          <p:cNvPr id="87" name="Google Shape;87;p17"/>
          <p:cNvPicPr preferRelativeResize="0"/>
          <p:nvPr/>
        </p:nvPicPr>
        <p:blipFill>
          <a:blip r:embed="rId3">
            <a:alphaModFix/>
          </a:blip>
          <a:stretch>
            <a:fillRect/>
          </a:stretch>
        </p:blipFill>
        <p:spPr>
          <a:xfrm>
            <a:off x="4953826" y="1337984"/>
            <a:ext cx="3999725" cy="2965304"/>
          </a:xfrm>
          <a:prstGeom prst="rect">
            <a:avLst/>
          </a:prstGeom>
          <a:noFill/>
          <a:ln>
            <a:noFill/>
          </a:ln>
        </p:spPr>
      </p:pic>
      <p:sp>
        <p:nvSpPr>
          <p:cNvPr id="88" name="Google Shape;88;p17"/>
          <p:cNvSpPr txBox="1"/>
          <p:nvPr/>
        </p:nvSpPr>
        <p:spPr>
          <a:xfrm>
            <a:off x="4572001" y="4303288"/>
            <a:ext cx="4763400" cy="396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ru">
                <a:solidFill>
                  <a:srgbClr val="FFFFFF"/>
                </a:solidFill>
                <a:latin typeface="Average"/>
                <a:ea typeface="Average"/>
                <a:cs typeface="Average"/>
                <a:sym typeface="Average"/>
              </a:rPr>
              <a:t>Геродоттың «Тарих» атты еңбегінің фрагменті</a:t>
            </a:r>
            <a:endParaRPr>
              <a:solidFill>
                <a:srgbClr val="FFFFFF"/>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«АЛТЫН АДАМ» АРХЕОЛОГИЯЛЫҚ ОЛЖАСЫ</a:t>
            </a:r>
            <a:endParaRPr/>
          </a:p>
        </p:txBody>
      </p:sp>
      <p:sp>
        <p:nvSpPr>
          <p:cNvPr id="94" name="Google Shape;94;p18"/>
          <p:cNvSpPr txBox="1"/>
          <p:nvPr>
            <p:ph idx="1" type="body"/>
          </p:nvPr>
        </p:nvSpPr>
        <p:spPr>
          <a:xfrm>
            <a:off x="311700" y="1152475"/>
            <a:ext cx="8520600" cy="338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2003 жылдан бастап профессор Ә.Төлеубаев бастаған ғалым</a:t>
            </a:r>
            <a:endParaRPr/>
          </a:p>
          <a:p>
            <a:pPr indent="0" lvl="0" marL="0" rtl="0" algn="l">
              <a:spcBef>
                <a:spcPts val="1200"/>
              </a:spcBef>
              <a:spcAft>
                <a:spcPts val="0"/>
              </a:spcAft>
              <a:buNone/>
            </a:pPr>
            <a:r>
              <a:rPr lang="ru"/>
              <a:t>дар тобы Шығыс Қазақстанда орналасқан Шілікті жазығын</a:t>
            </a:r>
            <a:endParaRPr/>
          </a:p>
          <a:p>
            <a:pPr indent="0" lvl="0" marL="0" rtl="0" algn="l">
              <a:spcBef>
                <a:spcPts val="1200"/>
              </a:spcBef>
              <a:spcAft>
                <a:spcPts val="0"/>
              </a:spcAft>
              <a:buNone/>
            </a:pPr>
            <a:r>
              <a:rPr lang="ru"/>
              <a:t>да археологиялық қазба жұмыстарын жүргізіп келеді.</a:t>
            </a:r>
            <a:endParaRPr/>
          </a:p>
          <a:p>
            <a:pPr indent="0" lvl="0" marL="0" rtl="0" algn="l">
              <a:spcBef>
                <a:spcPts val="1200"/>
              </a:spcBef>
              <a:spcAft>
                <a:spcPts val="0"/>
              </a:spcAft>
              <a:buNone/>
            </a:pPr>
            <a:r>
              <a:rPr lang="ru"/>
              <a:t>Обалар саны-51, диаметр-100м, биіктігі-8 м, яғни 3-4 қабат</a:t>
            </a:r>
            <a:endParaRPr/>
          </a:p>
          <a:p>
            <a:pPr indent="0" lvl="0" marL="0" rtl="0" algn="l">
              <a:spcBef>
                <a:spcPts val="1200"/>
              </a:spcBef>
              <a:spcAft>
                <a:spcPts val="1200"/>
              </a:spcAft>
              <a:buNone/>
            </a:pPr>
            <a:r>
              <a:rPr lang="ru"/>
              <a:t>ты үйдің биіктігіндей</a:t>
            </a:r>
            <a:endParaRPr/>
          </a:p>
        </p:txBody>
      </p:sp>
      <p:pic>
        <p:nvPicPr>
          <p:cNvPr id="95" name="Google Shape;95;p18"/>
          <p:cNvPicPr preferRelativeResize="0"/>
          <p:nvPr/>
        </p:nvPicPr>
        <p:blipFill>
          <a:blip r:embed="rId3">
            <a:alphaModFix/>
          </a:blip>
          <a:stretch>
            <a:fillRect/>
          </a:stretch>
        </p:blipFill>
        <p:spPr>
          <a:xfrm>
            <a:off x="7035535" y="222512"/>
            <a:ext cx="1796766" cy="4698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ШІЛІКТІ ЖӘНЕ БЕСШАТЫР ПАТША ҚОРҒАНДАРЫ</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Ғалымдардың зерттеулері сақтардың қорған үйінділерінің әртүрлілігін көрсе- теді. Олар үлкен, орташа және кіші болып бөлінеді. Алып және орта қорғандардағы үйінділердің биіктігі 6–20 метр аралығын- да. Үлкен және орташа обалардың жерлеу орнының құрылысы бөренелерден тұрғы- зылған. Кіші обалардағы мәйіттер жерден қазылған шұңқыр мен тас жәшіктерге жер- ленген. Жерлеу ғұрпының сән-салтанатты және қарапайым болып бөлінуі қоғамдағы әлеуметтік теңсіздікті көрсетеді.</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2744659" y="445013"/>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ru"/>
              <a:t>БЕРЕЛ ҚОРҒАНДАРЫ</a:t>
            </a:r>
            <a:endParaRPr/>
          </a:p>
        </p:txBody>
      </p:sp>
      <p:sp>
        <p:nvSpPr>
          <p:cNvPr id="107" name="Google Shape;107;p20"/>
          <p:cNvSpPr txBox="1"/>
          <p:nvPr>
            <p:ph idx="1" type="body"/>
          </p:nvPr>
        </p:nvSpPr>
        <p:spPr>
          <a:xfrm>
            <a:off x="311712" y="1282151"/>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ru" sz="1600"/>
              <a:t>Берел қорымы Алтай тауының қойна-</a:t>
            </a:r>
            <a:endParaRPr sz="1600"/>
          </a:p>
          <a:p>
            <a:pPr indent="0" lvl="0" marL="0" rtl="0" algn="l">
              <a:spcBef>
                <a:spcPts val="1200"/>
              </a:spcBef>
              <a:spcAft>
                <a:spcPts val="0"/>
              </a:spcAft>
              <a:buNone/>
            </a:pPr>
            <a:r>
              <a:rPr lang="ru" sz="1600"/>
              <a:t>уында,  Шығыс Қазақстандағы Катон-</a:t>
            </a:r>
            <a:endParaRPr sz="1600"/>
          </a:p>
          <a:p>
            <a:pPr indent="0" lvl="0" marL="0" rtl="0" algn="l">
              <a:spcBef>
                <a:spcPts val="1200"/>
              </a:spcBef>
              <a:spcAft>
                <a:spcPts val="0"/>
              </a:spcAft>
              <a:buNone/>
            </a:pPr>
            <a:r>
              <a:rPr lang="ru" sz="1600"/>
              <a:t>қарағай ауданында орналасқан. Бұл </a:t>
            </a:r>
            <a:endParaRPr sz="1600"/>
          </a:p>
          <a:p>
            <a:pPr indent="0" lvl="0" marL="0" rtl="0" algn="l">
              <a:spcBef>
                <a:spcPts val="1200"/>
              </a:spcBef>
              <a:spcAft>
                <a:spcPts val="0"/>
              </a:spcAft>
              <a:buNone/>
            </a:pPr>
            <a:r>
              <a:rPr lang="ru" sz="1600"/>
              <a:t>жерден табылған археологиялық ес-</a:t>
            </a:r>
            <a:endParaRPr sz="1600"/>
          </a:p>
          <a:p>
            <a:pPr indent="0" lvl="0" marL="0" rtl="0" algn="l">
              <a:spcBef>
                <a:spcPts val="1200"/>
              </a:spcBef>
              <a:spcAft>
                <a:spcPts val="0"/>
              </a:spcAft>
              <a:buNone/>
            </a:pPr>
            <a:r>
              <a:rPr lang="ru" sz="1600"/>
              <a:t>керткіштер б.з.д. V-IV ғасырлар аралы</a:t>
            </a:r>
            <a:endParaRPr sz="1600"/>
          </a:p>
          <a:p>
            <a:pPr indent="0" lvl="0" marL="0" rtl="0" algn="l">
              <a:spcBef>
                <a:spcPts val="1200"/>
              </a:spcBef>
              <a:spcAft>
                <a:spcPts val="0"/>
              </a:spcAft>
              <a:buNone/>
            </a:pPr>
            <a:r>
              <a:rPr lang="ru" sz="1600"/>
              <a:t>ғына жатады. Қорымда отыздан аса ірі </a:t>
            </a:r>
            <a:endParaRPr sz="1600"/>
          </a:p>
          <a:p>
            <a:pPr indent="0" lvl="0" marL="0" rtl="0" algn="l">
              <a:spcBef>
                <a:spcPts val="1200"/>
              </a:spcBef>
              <a:spcAft>
                <a:spcPts val="0"/>
              </a:spcAft>
              <a:buNone/>
            </a:pPr>
            <a:r>
              <a:rPr lang="ru" sz="1600"/>
              <a:t>оба бар. Осы жердегі No11 оба ғылым үшін аса маңызды ақпараттар көзі болып табылады. Оны 1998–1999 жылдары</a:t>
            </a:r>
            <a:endParaRPr sz="1600"/>
          </a:p>
          <a:p>
            <a:pPr indent="0" lvl="0" marL="0" rtl="0" algn="l">
              <a:spcBef>
                <a:spcPts val="1200"/>
              </a:spcBef>
              <a:spcAft>
                <a:spcPts val="0"/>
              </a:spcAft>
              <a:buNone/>
            </a:pPr>
            <a:r>
              <a:rPr lang="ru" sz="1600"/>
              <a:t> З. Самашев бастаған қазақстандық және шетелдік ғалымдардан құрылған экспедиция зерттеді. Есік, Бесшатыр </a:t>
            </a:r>
            <a:endParaRPr sz="1600"/>
          </a:p>
          <a:p>
            <a:pPr indent="0" lvl="0" marL="0" rtl="0" algn="l">
              <a:spcBef>
                <a:spcPts val="1200"/>
              </a:spcBef>
              <a:spcAft>
                <a:spcPts val="0"/>
              </a:spcAft>
              <a:buNone/>
            </a:pPr>
            <a:r>
              <a:rPr lang="ru" sz="1600"/>
              <a:t>обаларынан Берелдің ерекшелігі лақат қа- бір жер бетінен барынша тереңдетіліп қазылған. Обада биік топырақ</a:t>
            </a:r>
            <a:endParaRPr sz="1600"/>
          </a:p>
          <a:p>
            <a:pPr indent="0" lvl="0" marL="0" rtl="0" algn="l">
              <a:spcBef>
                <a:spcPts val="1200"/>
              </a:spcBef>
              <a:spcAft>
                <a:spcPts val="1200"/>
              </a:spcAft>
              <a:buNone/>
            </a:pPr>
            <a:r>
              <a:rPr lang="ru" sz="1600"/>
              <a:t> үйіндісі жоқ. Сыртқы аласа үйіндіге тек тастарды қолданған. Аталған обада екі адаммен бірге он үш жылқы көмілген.</a:t>
            </a:r>
            <a:endParaRPr sz="1600"/>
          </a:p>
        </p:txBody>
      </p:sp>
      <p:pic>
        <p:nvPicPr>
          <p:cNvPr id="108" name="Google Shape;108;p20"/>
          <p:cNvPicPr preferRelativeResize="0"/>
          <p:nvPr/>
        </p:nvPicPr>
        <p:blipFill rotWithShape="1">
          <a:blip r:embed="rId3">
            <a:alphaModFix/>
          </a:blip>
          <a:srcRect b="-28584" l="-28584" r="0" t="0"/>
          <a:stretch/>
        </p:blipFill>
        <p:spPr>
          <a:xfrm>
            <a:off x="1616997" y="445035"/>
            <a:ext cx="7215300" cy="3032075"/>
          </a:xfrm>
          <a:prstGeom prst="rect">
            <a:avLst/>
          </a:prstGeom>
          <a:noFill/>
          <a:ln>
            <a:noFill/>
          </a:ln>
        </p:spPr>
      </p:pic>
      <p:cxnSp>
        <p:nvCxnSpPr>
          <p:cNvPr id="109" name="Google Shape;109;p20"/>
          <p:cNvCxnSpPr/>
          <p:nvPr/>
        </p:nvCxnSpPr>
        <p:spPr>
          <a:xfrm>
            <a:off x="87672" y="226229"/>
            <a:ext cx="8973900" cy="3013500"/>
          </a:xfrm>
          <a:prstGeom prst="bentConnector3">
            <a:avLst>
              <a:gd fmla="val 33482" name="adj1"/>
            </a:avLst>
          </a:prstGeom>
          <a:noFill/>
          <a:ln cap="flat" cmpd="sng" w="85725">
            <a:solidFill>
              <a:srgbClr val="FFFFFF"/>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226675"/>
            <a:ext cx="8691900" cy="74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ТАСМОЛА АРХЕОЛОГИЯЛЫҚ МӘДЕНИЕТІ</a:t>
            </a:r>
            <a:endParaRPr/>
          </a:p>
        </p:txBody>
      </p:sp>
      <p:sp>
        <p:nvSpPr>
          <p:cNvPr id="115" name="Google Shape;115;p21"/>
          <p:cNvSpPr txBox="1"/>
          <p:nvPr>
            <p:ph idx="1" type="body"/>
          </p:nvPr>
        </p:nvSpPr>
        <p:spPr>
          <a:xfrm>
            <a:off x="-1324045" y="3406800"/>
            <a:ext cx="4878000" cy="14238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ru">
                <a:solidFill>
                  <a:srgbClr val="FFFFFF"/>
                </a:solidFill>
              </a:rPr>
              <a:t>М.Қ.Қадырбаев (1932–</a:t>
            </a:r>
            <a:endParaRPr>
              <a:solidFill>
                <a:srgbClr val="FFFFFF"/>
              </a:solidFill>
            </a:endParaRPr>
          </a:p>
          <a:p>
            <a:pPr indent="0" lvl="0" marL="0" rtl="0" algn="ctr">
              <a:spcBef>
                <a:spcPts val="1200"/>
              </a:spcBef>
              <a:spcAft>
                <a:spcPts val="0"/>
              </a:spcAft>
              <a:buNone/>
            </a:pPr>
            <a:r>
              <a:rPr lang="ru">
                <a:solidFill>
                  <a:srgbClr val="FFFFFF"/>
                </a:solidFill>
              </a:rPr>
              <a:t>1982) – көрнекті ғалым ар- </a:t>
            </a:r>
            <a:endParaRPr>
              <a:solidFill>
                <a:srgbClr val="FFFFFF"/>
              </a:solidFill>
            </a:endParaRPr>
          </a:p>
          <a:p>
            <a:pPr indent="0" lvl="0" marL="0" rtl="0" algn="ctr">
              <a:spcBef>
                <a:spcPts val="1200"/>
              </a:spcBef>
              <a:spcAft>
                <a:spcPts val="0"/>
              </a:spcAft>
              <a:buNone/>
            </a:pPr>
            <a:r>
              <a:rPr lang="ru">
                <a:solidFill>
                  <a:srgbClr val="FFFFFF"/>
                </a:solidFill>
              </a:rPr>
              <a:t>хеолог, Тасмола мәдениетін</a:t>
            </a:r>
            <a:endParaRPr>
              <a:solidFill>
                <a:srgbClr val="FFFFFF"/>
              </a:solidFill>
            </a:endParaRPr>
          </a:p>
          <a:p>
            <a:pPr indent="0" lvl="0" marL="0" rtl="0" algn="ctr">
              <a:spcBef>
                <a:spcPts val="1200"/>
              </a:spcBef>
              <a:spcAft>
                <a:spcPts val="1200"/>
              </a:spcAft>
              <a:buNone/>
            </a:pPr>
            <a:r>
              <a:rPr lang="ru">
                <a:solidFill>
                  <a:srgbClr val="FFFFFF"/>
                </a:solidFill>
              </a:rPr>
              <a:t> алғаш зерттеуші.</a:t>
            </a:r>
            <a:endParaRPr>
              <a:solidFill>
                <a:srgbClr val="FFFFFF"/>
              </a:solidFill>
            </a:endParaRPr>
          </a:p>
        </p:txBody>
      </p:sp>
      <p:pic>
        <p:nvPicPr>
          <p:cNvPr id="116" name="Google Shape;116;p21"/>
          <p:cNvPicPr preferRelativeResize="0"/>
          <p:nvPr/>
        </p:nvPicPr>
        <p:blipFill rotWithShape="1">
          <a:blip r:embed="rId3">
            <a:alphaModFix/>
          </a:blip>
          <a:srcRect b="8379" l="0" r="0" t="-8380"/>
          <a:stretch/>
        </p:blipFill>
        <p:spPr>
          <a:xfrm>
            <a:off x="311711" y="1152477"/>
            <a:ext cx="1606525" cy="2072226"/>
          </a:xfrm>
          <a:prstGeom prst="rect">
            <a:avLst/>
          </a:prstGeom>
          <a:noFill/>
          <a:ln>
            <a:noFill/>
          </a:ln>
        </p:spPr>
      </p:pic>
      <p:cxnSp>
        <p:nvCxnSpPr>
          <p:cNvPr id="117" name="Google Shape;117;p21"/>
          <p:cNvCxnSpPr/>
          <p:nvPr/>
        </p:nvCxnSpPr>
        <p:spPr>
          <a:xfrm flipH="1">
            <a:off x="2397174" y="1032075"/>
            <a:ext cx="10500" cy="4113000"/>
          </a:xfrm>
          <a:prstGeom prst="straightConnector1">
            <a:avLst/>
          </a:prstGeom>
          <a:noFill/>
          <a:ln cap="flat" cmpd="sng" w="47625">
            <a:solidFill>
              <a:srgbClr val="FFFFFF"/>
            </a:solidFill>
            <a:prstDash val="solid"/>
            <a:round/>
            <a:headEnd len="med" w="med" type="none"/>
            <a:tailEnd len="med" w="med" type="none"/>
          </a:ln>
        </p:spPr>
      </p:cxnSp>
      <p:cxnSp>
        <p:nvCxnSpPr>
          <p:cNvPr id="118" name="Google Shape;118;p21"/>
          <p:cNvCxnSpPr/>
          <p:nvPr/>
        </p:nvCxnSpPr>
        <p:spPr>
          <a:xfrm flipH="1" rot="10800000">
            <a:off x="-13492" y="1054533"/>
            <a:ext cx="9342300" cy="13800"/>
          </a:xfrm>
          <a:prstGeom prst="straightConnector1">
            <a:avLst/>
          </a:prstGeom>
          <a:noFill/>
          <a:ln cap="flat" cmpd="sng" w="66675">
            <a:solidFill>
              <a:srgbClr val="FFFFFF"/>
            </a:solidFill>
            <a:prstDash val="solid"/>
            <a:round/>
            <a:headEnd len="med" w="med" type="none"/>
            <a:tailEnd len="med" w="med" type="none"/>
          </a:ln>
        </p:spPr>
      </p:cxnSp>
      <p:sp>
        <p:nvSpPr>
          <p:cNvPr id="119" name="Google Shape;119;p21"/>
          <p:cNvSpPr txBox="1"/>
          <p:nvPr/>
        </p:nvSpPr>
        <p:spPr>
          <a:xfrm>
            <a:off x="2397175" y="995184"/>
            <a:ext cx="6729300" cy="393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rgbClr val="FFFFFF"/>
                </a:solidFill>
                <a:latin typeface="Average"/>
                <a:ea typeface="Average"/>
                <a:cs typeface="Average"/>
                <a:sym typeface="Average"/>
              </a:rPr>
              <a:t>Б.з.д. VII–ІІI ғғ. Орталық Қазақстан ау- мағын мекендеген адамдар ерекше жерлеу құрылыстарын қалдырған. Оларды шарт- ты түрде «мұртты» обалар деп атайды. Адамды жерлеу үшін жасалған сопақша оба құрылыстың негізін құрайды. Оның шығыс жағынан, әдетте, кіші оба салынатын болған. Мұнда жылқы көмілген. Обалар үл- кен, кіші қорғандардан және шығыс бағыт- та доғаланған тізбек тастардан тұрады. Тас тізбектердің ұзындығы 20 метрден 200 метрге дейін созылған. Тізбектер мұртқа ұқсас болғандықтан, археологиялық ескерт- кіштерді зерттеуші ғалымдар «мұртты» обалар деп атады. Ең алғашқы ескерткіш Павлодар облысы,</a:t>
            </a:r>
            <a:endParaRPr sz="1600">
              <a:solidFill>
                <a:srgbClr val="FFFFFF"/>
              </a:solidFill>
              <a:latin typeface="Average"/>
              <a:ea typeface="Average"/>
              <a:cs typeface="Average"/>
              <a:sym typeface="Average"/>
            </a:endParaRPr>
          </a:p>
          <a:p>
            <a:pPr indent="0" lvl="0" marL="0" rtl="0" algn="l">
              <a:spcBef>
                <a:spcPts val="0"/>
              </a:spcBef>
              <a:spcAft>
                <a:spcPts val="0"/>
              </a:spcAft>
              <a:buNone/>
            </a:pPr>
            <a:r>
              <a:rPr lang="ru" sz="1600">
                <a:solidFill>
                  <a:srgbClr val="FFFFFF"/>
                </a:solidFill>
                <a:latin typeface="Average"/>
                <a:ea typeface="Average"/>
                <a:cs typeface="Average"/>
                <a:sym typeface="Average"/>
              </a:rPr>
              <a:t> Екібастұз ауданы, Тасмола</a:t>
            </a:r>
            <a:endParaRPr sz="1600">
              <a:solidFill>
                <a:srgbClr val="FFFFFF"/>
              </a:solidFill>
              <a:latin typeface="Average"/>
              <a:ea typeface="Average"/>
              <a:cs typeface="Average"/>
              <a:sym typeface="Average"/>
            </a:endParaRPr>
          </a:p>
          <a:p>
            <a:pPr indent="0" lvl="0" marL="0" rtl="0" algn="l">
              <a:spcBef>
                <a:spcPts val="0"/>
              </a:spcBef>
              <a:spcAft>
                <a:spcPts val="0"/>
              </a:spcAft>
              <a:buNone/>
            </a:pPr>
            <a:r>
              <a:rPr lang="ru" sz="1600">
                <a:solidFill>
                  <a:srgbClr val="FFFFFF"/>
                </a:solidFill>
                <a:latin typeface="Average"/>
                <a:ea typeface="Average"/>
                <a:cs typeface="Average"/>
                <a:sym typeface="Average"/>
              </a:rPr>
              <a:t> деген жерден табылған соң,</a:t>
            </a:r>
            <a:endParaRPr sz="1600">
              <a:solidFill>
                <a:srgbClr val="FFFFFF"/>
              </a:solidFill>
              <a:latin typeface="Average"/>
              <a:ea typeface="Average"/>
              <a:cs typeface="Average"/>
              <a:sym typeface="Average"/>
            </a:endParaRPr>
          </a:p>
          <a:p>
            <a:pPr indent="0" lvl="0" marL="0" rtl="0" algn="l">
              <a:spcBef>
                <a:spcPts val="0"/>
              </a:spcBef>
              <a:spcAft>
                <a:spcPts val="0"/>
              </a:spcAft>
              <a:buNone/>
            </a:pPr>
            <a:r>
              <a:rPr lang="ru" sz="1600">
                <a:solidFill>
                  <a:srgbClr val="FFFFFF"/>
                </a:solidFill>
                <a:latin typeface="Average"/>
                <a:ea typeface="Average"/>
                <a:cs typeface="Average"/>
                <a:sym typeface="Average"/>
              </a:rPr>
              <a:t> археология- лық ескерткіш-</a:t>
            </a:r>
            <a:endParaRPr sz="1600">
              <a:solidFill>
                <a:srgbClr val="FFFFFF"/>
              </a:solidFill>
              <a:latin typeface="Average"/>
              <a:ea typeface="Average"/>
              <a:cs typeface="Average"/>
              <a:sym typeface="Average"/>
            </a:endParaRPr>
          </a:p>
          <a:p>
            <a:pPr indent="0" lvl="0" marL="0" rtl="0" algn="l">
              <a:spcBef>
                <a:spcPts val="0"/>
              </a:spcBef>
              <a:spcAft>
                <a:spcPts val="0"/>
              </a:spcAft>
              <a:buNone/>
            </a:pPr>
            <a:r>
              <a:rPr lang="ru" sz="1600">
                <a:solidFill>
                  <a:srgbClr val="FFFFFF"/>
                </a:solidFill>
                <a:latin typeface="Average"/>
                <a:ea typeface="Average"/>
                <a:cs typeface="Average"/>
                <a:sym typeface="Average"/>
              </a:rPr>
              <a:t>тер кешені Тасмола мәдени-</a:t>
            </a:r>
            <a:endParaRPr sz="1600">
              <a:solidFill>
                <a:srgbClr val="FFFFFF"/>
              </a:solidFill>
              <a:latin typeface="Average"/>
              <a:ea typeface="Average"/>
              <a:cs typeface="Average"/>
              <a:sym typeface="Average"/>
            </a:endParaRPr>
          </a:p>
          <a:p>
            <a:pPr indent="0" lvl="0" marL="0" rtl="0" algn="l">
              <a:spcBef>
                <a:spcPts val="0"/>
              </a:spcBef>
              <a:spcAft>
                <a:spcPts val="0"/>
              </a:spcAft>
              <a:buNone/>
            </a:pPr>
            <a:r>
              <a:rPr lang="ru" sz="1600">
                <a:solidFill>
                  <a:srgbClr val="FFFFFF"/>
                </a:solidFill>
                <a:latin typeface="Average"/>
                <a:ea typeface="Average"/>
                <a:cs typeface="Average"/>
                <a:sym typeface="Average"/>
              </a:rPr>
              <a:t> еті деп аталады.</a:t>
            </a:r>
            <a:endParaRPr sz="1600">
              <a:solidFill>
                <a:srgbClr val="FFFFFF"/>
              </a:solidFill>
              <a:latin typeface="Average"/>
              <a:ea typeface="Average"/>
              <a:cs typeface="Average"/>
              <a:sym typeface="Average"/>
            </a:endParaRPr>
          </a:p>
        </p:txBody>
      </p:sp>
      <p:pic>
        <p:nvPicPr>
          <p:cNvPr id="120" name="Google Shape;120;p21"/>
          <p:cNvPicPr preferRelativeResize="0"/>
          <p:nvPr/>
        </p:nvPicPr>
        <p:blipFill>
          <a:blip r:embed="rId4">
            <a:alphaModFix/>
          </a:blip>
          <a:stretch>
            <a:fillRect/>
          </a:stretch>
        </p:blipFill>
        <p:spPr>
          <a:xfrm>
            <a:off x="5221264" y="3664425"/>
            <a:ext cx="3782341" cy="1267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