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3"/>
    <p:sldId id="268" r:id="rId4"/>
    <p:sldId id="269" r:id="rId5"/>
    <p:sldId id="260" r:id="rId6"/>
    <p:sldId id="261" r:id="rId7"/>
    <p:sldId id="262" r:id="rId8"/>
    <p:sldId id="270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latin typeface="Calibri" panose="020F0502020204030204" charset="0"/>
                <a:cs typeface="Calibri" panose="020F0502020204030204" charset="0"/>
              </a:rPr>
              <a:t>Cost of Capital</a:t>
            </a:r>
            <a:endParaRPr sz="2800" b="1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/>
              <a:t>1. Cost of capital:</a:t>
            </a:r>
            <a:r>
              <a:rPr lang="en-US" sz="2800"/>
              <a:t> This is the r</a:t>
            </a:r>
            <a:r>
              <a:rPr sz="2800"/>
              <a:t>equired return necessary for investment approval</a:t>
            </a:r>
            <a:endParaRPr sz="2800"/>
          </a:p>
          <a:p>
            <a:pPr marL="0" indent="0">
              <a:buNone/>
            </a:pPr>
            <a:r>
              <a:rPr lang="en-US" sz="2800"/>
              <a:t>2. It a</a:t>
            </a:r>
            <a:r>
              <a:rPr sz="2800"/>
              <a:t>cts as a </a:t>
            </a:r>
            <a:r>
              <a:rPr sz="2800" b="1"/>
              <a:t>hurdle rate</a:t>
            </a:r>
            <a:r>
              <a:rPr sz="2800"/>
              <a:t> in capital budgetin</a:t>
            </a:r>
            <a:r>
              <a:rPr lang="en-US" sz="2800"/>
              <a:t>g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3. It r</a:t>
            </a:r>
            <a:r>
              <a:rPr sz="2800"/>
              <a:t>eflects business and financial risk</a:t>
            </a:r>
            <a:endParaRPr sz="2800"/>
          </a:p>
          <a:p>
            <a:pPr marL="0" indent="0">
              <a:buNone/>
            </a:pPr>
            <a:r>
              <a:rPr lang="en-US" sz="2800"/>
              <a:t>4. Firms use several types of capital called </a:t>
            </a:r>
            <a:r>
              <a:rPr lang="en-US" sz="2800" b="1"/>
              <a:t>“Capital Components” </a:t>
            </a:r>
            <a:r>
              <a:rPr lang="en-US" sz="2800"/>
              <a:t>which consist of </a:t>
            </a:r>
            <a:r>
              <a:rPr lang="en-US" sz="2800" i="1"/>
              <a:t>debt</a:t>
            </a:r>
            <a:r>
              <a:rPr lang="en-US" sz="2800"/>
              <a:t>, </a:t>
            </a:r>
            <a:r>
              <a:rPr lang="en-US" sz="2800" i="1"/>
              <a:t>preferred stock, </a:t>
            </a:r>
            <a:r>
              <a:rPr lang="en-US" sz="2800"/>
              <a:t>and </a:t>
            </a:r>
            <a:r>
              <a:rPr lang="en-US" sz="2800" i="1"/>
              <a:t>common stock</a:t>
            </a:r>
            <a:endParaRPr lang="en-US" sz="2800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2800"/>
              <a:t>5. All capital components require a retun on the invetsment: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    A. For debt, the required return is the interest rate (this is its cost of capital)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   B. For stockholders, the cost of capital is the required return on equity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6. The required return on each capital component is its </a:t>
            </a:r>
            <a:r>
              <a:rPr lang="en-US" sz="2800" b="1"/>
              <a:t>component cost.</a:t>
            </a:r>
            <a:endParaRPr lang="en-US" sz="28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2800"/>
              <a:t>7. The cost of capital used to analyze capital budgeting decisions is the weighted average of the various component costs, called the </a:t>
            </a:r>
            <a:r>
              <a:rPr lang="en-US" sz="2800" b="1"/>
              <a:t>Weighted Average Cost of Capital (WACC).</a:t>
            </a:r>
            <a:endParaRPr lang="en-US" sz="2800" b="1"/>
          </a:p>
          <a:p>
            <a:pPr marL="0" indent="0">
              <a:buNone/>
            </a:pPr>
            <a:r>
              <a:rPr lang="en-US" sz="2800"/>
              <a:t>8. Most firms set target levels for the different financing sources. Example, to raise </a:t>
            </a:r>
            <a:r>
              <a:rPr lang="en-US" sz="2800" b="1"/>
              <a:t>30%</a:t>
            </a:r>
            <a:r>
              <a:rPr lang="en-US" sz="2800"/>
              <a:t> of required capital as </a:t>
            </a:r>
            <a:r>
              <a:rPr lang="en-US" sz="2800" b="1"/>
              <a:t>debt</a:t>
            </a:r>
            <a:r>
              <a:rPr lang="en-US" sz="2800"/>
              <a:t>, </a:t>
            </a:r>
            <a:r>
              <a:rPr lang="en-US" sz="2800" b="1"/>
              <a:t>10%</a:t>
            </a:r>
            <a:r>
              <a:rPr lang="en-US" sz="2800"/>
              <a:t> as </a:t>
            </a:r>
            <a:r>
              <a:rPr lang="en-US" sz="2800" b="1"/>
              <a:t>preferred stock</a:t>
            </a:r>
            <a:r>
              <a:rPr lang="en-US" sz="2800"/>
              <a:t>, and </a:t>
            </a:r>
            <a:r>
              <a:rPr lang="en-US" sz="2800" b="1"/>
              <a:t>60%</a:t>
            </a:r>
            <a:r>
              <a:rPr lang="en-US" sz="2800"/>
              <a:t> as </a:t>
            </a:r>
            <a:r>
              <a:rPr lang="en-US" sz="2800" b="1"/>
              <a:t>common stock.</a:t>
            </a:r>
            <a:r>
              <a:rPr lang="en-US" sz="2800"/>
              <a:t> This target level is called the </a:t>
            </a:r>
            <a:r>
              <a:rPr lang="en-US" sz="2800" b="1"/>
              <a:t>Target Capital Structure.</a:t>
            </a:r>
            <a:endParaRPr lang="en-US" sz="28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/>
              <a:t>9. </a:t>
            </a:r>
            <a:r>
              <a:rPr lang="en-US" sz="2800" b="1"/>
              <a:t>Cost of debt</a:t>
            </a:r>
            <a:r>
              <a:rPr lang="en-US" sz="2800"/>
              <a:t> =  </a:t>
            </a:r>
            <a:r>
              <a:rPr sz="2800"/>
              <a:t>After-tax cost = rd(1 − T</a:t>
            </a:r>
            <a:r>
              <a:rPr lang="en-US" sz="2800"/>
              <a:t>ax rate</a:t>
            </a:r>
            <a:r>
              <a:rPr sz="2800"/>
              <a:t>)</a:t>
            </a:r>
            <a:r>
              <a:rPr lang="en-US" sz="2800"/>
              <a:t>. 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   This is because i</a:t>
            </a:r>
            <a:r>
              <a:rPr sz="2800"/>
              <a:t>nterest expense</a:t>
            </a:r>
            <a:r>
              <a:rPr lang="en-US" sz="2800"/>
              <a:t> on debt</a:t>
            </a:r>
            <a:r>
              <a:rPr sz="2800"/>
              <a:t> is tax </a:t>
            </a:r>
            <a:r>
              <a:rPr lang="en-US" sz="2800"/>
              <a:t>  </a:t>
            </a:r>
            <a:r>
              <a:rPr sz="2800"/>
              <a:t>deductible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/>
              <a:t>10. </a:t>
            </a:r>
            <a:r>
              <a:rPr lang="en-US" sz="2800" b="1"/>
              <a:t>Cost of Preferred Stock </a:t>
            </a:r>
            <a:r>
              <a:rPr lang="en-US" sz="2800"/>
              <a:t>= return on preferred stock      	= </a:t>
            </a:r>
            <a:r>
              <a:rPr sz="2800"/>
              <a:t>rps = Dps / </a:t>
            </a:r>
            <a:r>
              <a:rPr lang="en-US" sz="2800"/>
              <a:t>Net Issuing price</a:t>
            </a:r>
            <a:endParaRPr sz="2800"/>
          </a:p>
          <a:p>
            <a:pPr marL="0" indent="0">
              <a:buNone/>
            </a:pPr>
            <a:r>
              <a:rPr lang="en-US" sz="2800"/>
              <a:t>where: </a:t>
            </a:r>
            <a:r>
              <a:rPr sz="2800"/>
              <a:t>Dps = Preferred dividen</a:t>
            </a:r>
            <a:r>
              <a:rPr lang="en-US" sz="2800"/>
              <a:t>d</a:t>
            </a:r>
            <a:endParaRPr lang="en-US" sz="2800"/>
          </a:p>
          <a:p>
            <a:pPr marL="0" indent="0">
              <a:buNone/>
            </a:pPr>
            <a:r>
              <a:rPr lang="en-US" sz="2800" i="1"/>
              <a:t>Net issuing price:</a:t>
            </a:r>
            <a:r>
              <a:rPr lang="en-US" sz="2800"/>
              <a:t> If preferred stock pays $10 dividend per share and sells for $100 per share. If the firm incurs an underwriting cost of $2.5 per share, the Net Issuing Price is ($100 - $2.5) = $97.5 per share</a:t>
            </a:r>
            <a:endParaRPr lang="en-U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/>
              <a:t>11. </a:t>
            </a:r>
            <a:r>
              <a:rPr lang="en-US" sz="2800" b="1"/>
              <a:t>Cost of Common Stock:</a:t>
            </a:r>
            <a:endParaRPr lang="en-US" sz="2800" b="1"/>
          </a:p>
          <a:p>
            <a:pPr marL="0" indent="0">
              <a:buNone/>
            </a:pPr>
            <a:r>
              <a:rPr lang="en-US" sz="2800"/>
              <a:t>rs = required retun on common stock by investors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To estimate rs, follw these steps: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   A. stimate the </a:t>
            </a:r>
            <a:r>
              <a:rPr lang="en-US" sz="2800" i="1"/>
              <a:t>risk-free rate</a:t>
            </a:r>
            <a:r>
              <a:rPr lang="en-US" sz="2800"/>
              <a:t> </a:t>
            </a:r>
            <a:r>
              <a:rPr lang="en-US" sz="2800" b="1"/>
              <a:t>(Rrf):</a:t>
            </a:r>
            <a:r>
              <a:rPr lang="en-US" sz="2800"/>
              <a:t> This is the rate on a risk-less security, such as the US Treasury Bill</a:t>
            </a:r>
            <a:endParaRPr lang="en-US" sz="2800"/>
          </a:p>
          <a:p>
            <a:pPr marL="0" indent="0">
              <a:buNone/>
            </a:pPr>
            <a:r>
              <a:rPr lang="en-US" sz="2800"/>
              <a:t> B. Estimate the </a:t>
            </a:r>
            <a:r>
              <a:rPr lang="en-US" sz="2800" i="1"/>
              <a:t>market risk premium</a:t>
            </a:r>
            <a:r>
              <a:rPr lang="en-US" sz="2800"/>
              <a:t> </a:t>
            </a:r>
            <a:r>
              <a:rPr lang="en-US" sz="2800" b="1"/>
              <a:t>(RPm): </a:t>
            </a:r>
            <a:r>
              <a:rPr lang="en-US" sz="2800"/>
              <a:t>This the expected market reurn minus ris-free rate</a:t>
            </a:r>
            <a:endParaRPr lang="en-US" sz="2800"/>
          </a:p>
          <a:p>
            <a:pPr marL="0" indent="0"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sz="2800">
                <a:sym typeface="+mn-ea"/>
              </a:rPr>
              <a:t>C. Estate the </a:t>
            </a:r>
            <a:r>
              <a:rPr lang="en-US" sz="2800" i="1">
                <a:sym typeface="+mn-ea"/>
              </a:rPr>
              <a:t>stock’s beta coefficient</a:t>
            </a:r>
            <a:r>
              <a:rPr lang="en-US" sz="2800">
                <a:sym typeface="+mn-ea"/>
              </a:rPr>
              <a:t> (</a:t>
            </a:r>
            <a:r>
              <a:rPr sz="2800">
                <a:sym typeface="+mn-ea"/>
              </a:rPr>
              <a:t>β</a:t>
            </a:r>
            <a:r>
              <a:rPr lang="en-US" sz="2800">
                <a:sym typeface="+mn-ea"/>
              </a:rPr>
              <a:t>i) as an indication of the stock’s risk:</a:t>
            </a:r>
            <a:endParaRPr lang="en-US" sz="2800">
              <a:sym typeface="+mn-ea"/>
            </a:endParaRPr>
          </a:p>
          <a:p>
            <a:pPr marL="0" indent="0">
              <a:buNone/>
            </a:pPr>
            <a:r>
              <a:rPr lang="en-US" sz="2800"/>
              <a:t>  </a:t>
            </a:r>
            <a:r>
              <a:rPr sz="2800">
                <a:sym typeface="+mn-ea"/>
              </a:rPr>
              <a:t>β</a:t>
            </a:r>
            <a:r>
              <a:rPr lang="en-US" sz="2800"/>
              <a:t>i = [(stand devi of the stock)/(stand dev. of the market)] x correlation between the stock and market prices</a:t>
            </a:r>
            <a:endParaRPr lang="en-US" sz="2800"/>
          </a:p>
          <a:p>
            <a:pPr marL="0" indent="0"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/>
              <a:t>12. Substitute the values into Capital Asset Pricing Model formula:</a:t>
            </a:r>
            <a:endParaRPr lang="en-US" sz="2800"/>
          </a:p>
          <a:p>
            <a:pPr marL="0" indent="0">
              <a:buNone/>
            </a:pPr>
            <a:r>
              <a:rPr sz="2800"/>
              <a:t>r</a:t>
            </a:r>
            <a:r>
              <a:rPr lang="en-US" sz="2800"/>
              <a:t>s</a:t>
            </a:r>
            <a:r>
              <a:rPr sz="2800"/>
              <a:t> = rf + </a:t>
            </a:r>
            <a:r>
              <a:rPr lang="en-US" sz="2800"/>
              <a:t>(RPm)</a:t>
            </a:r>
            <a:r>
              <a:rPr sz="2800"/>
              <a:t>β</a:t>
            </a:r>
            <a:r>
              <a:rPr lang="en-US" sz="2800"/>
              <a:t>i</a:t>
            </a:r>
            <a:endParaRPr sz="2800"/>
          </a:p>
          <a:p>
            <a:pPr marL="457200" lvl="1" indent="0">
              <a:buNone/>
            </a:pPr>
            <a:r>
              <a:rPr lang="en-US" sz="2800"/>
              <a:t>where:</a:t>
            </a:r>
            <a:endParaRPr lang="en-US" sz="2800"/>
          </a:p>
          <a:p>
            <a:pPr marL="457200" lvl="1" indent="0">
              <a:buNone/>
            </a:pPr>
            <a:r>
              <a:rPr lang="en-US" sz="2800"/>
              <a:t>rs = return on stock</a:t>
            </a:r>
            <a:endParaRPr sz="2800"/>
          </a:p>
          <a:p>
            <a:pPr marL="457200" lvl="1" indent="0">
              <a:buNone/>
            </a:pPr>
            <a:r>
              <a:rPr sz="2800"/>
              <a:t>rf = Risk-free rate</a:t>
            </a:r>
            <a:endParaRPr sz="2800"/>
          </a:p>
          <a:p>
            <a:pPr marL="457200" lvl="1" indent="0">
              <a:buNone/>
            </a:pPr>
            <a:r>
              <a:rPr lang="en-US" sz="2800"/>
              <a:t>RPm = market risk premium</a:t>
            </a:r>
            <a:endParaRPr sz="2800"/>
          </a:p>
          <a:p>
            <a:pPr marL="457200" lvl="1" indent="0">
              <a:buNone/>
            </a:pPr>
            <a:r>
              <a:rPr sz="2800"/>
              <a:t>β</a:t>
            </a:r>
            <a:r>
              <a:rPr lang="en-US" sz="2800"/>
              <a:t>i</a:t>
            </a:r>
            <a:r>
              <a:rPr sz="2800"/>
              <a:t> = </a:t>
            </a:r>
            <a:r>
              <a:rPr lang="en-US" sz="2800"/>
              <a:t>beta of the stock</a:t>
            </a:r>
            <a:endParaRPr lang="en-US" sz="2800"/>
          </a:p>
          <a:p>
            <a:pPr marL="457200" lvl="1" indent="0">
              <a:buNone/>
            </a:pPr>
            <a:endParaRPr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pPr marL="0" indent="0">
              <a:buNone/>
            </a:pPr>
            <a:r>
              <a:rPr lang="en-US" sz="2800"/>
              <a:t>13. To calculate WACC, put the values from wabove into the forrmula: </a:t>
            </a:r>
            <a:endParaRPr sz="2800"/>
          </a:p>
          <a:p>
            <a:pPr marL="0" indent="0">
              <a:buNone/>
            </a:pPr>
            <a:r>
              <a:rPr sz="2800"/>
              <a:t>WACC = wd rd (1−T) + wps rps + w</a:t>
            </a:r>
            <a:r>
              <a:rPr lang="en-US" sz="2800"/>
              <a:t>cs</a:t>
            </a:r>
            <a:r>
              <a:rPr sz="2800"/>
              <a:t> r</a:t>
            </a:r>
            <a:r>
              <a:rPr lang="en-US" sz="2800"/>
              <a:t>cs</a:t>
            </a:r>
            <a:endParaRPr sz="2800"/>
          </a:p>
          <a:p>
            <a:pPr marL="457200" lvl="1" indent="0">
              <a:buNone/>
            </a:pPr>
            <a:r>
              <a:rPr lang="en-US" sz="2800"/>
              <a:t>where;</a:t>
            </a:r>
            <a:endParaRPr lang="en-US" sz="2800"/>
          </a:p>
          <a:p>
            <a:pPr marL="457200" lvl="1" indent="0">
              <a:buNone/>
            </a:pPr>
            <a:r>
              <a:rPr lang="en-US" sz="2800"/>
              <a:t>wd = weight of debt</a:t>
            </a:r>
            <a:endParaRPr lang="en-US" sz="2800"/>
          </a:p>
          <a:p>
            <a:pPr marL="457200" lvl="1" indent="0">
              <a:buNone/>
            </a:pPr>
            <a:r>
              <a:rPr lang="en-US" sz="2800"/>
              <a:t>rd = retun on debt</a:t>
            </a:r>
            <a:endParaRPr lang="en-US" sz="2800"/>
          </a:p>
          <a:p>
            <a:pPr marL="457200" lvl="1" indent="0">
              <a:buNone/>
            </a:pPr>
            <a:r>
              <a:rPr lang="en-US" sz="2800"/>
              <a:t>T = tax rate</a:t>
            </a:r>
            <a:endParaRPr lang="en-US" sz="2800"/>
          </a:p>
          <a:p>
            <a:pPr marL="457200" lvl="1" indent="0">
              <a:buNone/>
            </a:pPr>
            <a:r>
              <a:rPr lang="en-US" sz="2800"/>
              <a:t>wps = weight of preferred stock</a:t>
            </a:r>
            <a:endParaRPr lang="en-US" sz="2800"/>
          </a:p>
          <a:p>
            <a:pPr marL="457200" lvl="1" indent="0">
              <a:buNone/>
            </a:pPr>
            <a:r>
              <a:rPr lang="en-US" sz="2800"/>
              <a:t>rps = return on preferred stock</a:t>
            </a:r>
            <a:endParaRPr lang="en-US" sz="2800"/>
          </a:p>
          <a:p>
            <a:pPr marL="457200" lvl="1" indent="0">
              <a:buNone/>
            </a:pPr>
            <a:r>
              <a:rPr lang="en-US" sz="2800"/>
              <a:t>wcs = wight of common stock</a:t>
            </a:r>
            <a:endParaRPr lang="en-US" sz="2800"/>
          </a:p>
          <a:p>
            <a:pPr marL="457200" lvl="1" indent="0">
              <a:buNone/>
            </a:pPr>
            <a:r>
              <a:rPr lang="en-US" sz="2800"/>
              <a:t>rcs = return on common stock</a:t>
            </a:r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2412</Words>
  <Application>WPS Presentation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What Is Cost of Capital?</vt:lpstr>
      <vt:lpstr>PowerPoint 演示文稿</vt:lpstr>
      <vt:lpstr>PowerPoint 演示文稿</vt:lpstr>
      <vt:lpstr>Cost of Debt</vt:lpstr>
      <vt:lpstr>Cost of Preferred Stock</vt:lpstr>
      <vt:lpstr>Cost of Common Equity: Methods</vt:lpstr>
      <vt:lpstr>PowerPoint 演示文稿</vt:lpstr>
      <vt:lpstr>Capital Asset Pricing Model (CAPM)</vt:lpstr>
      <vt:lpstr>Weighted Average Cost of Capital (WACC)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Famagoh</cp:lastModifiedBy>
  <cp:revision>6</cp:revision>
  <dcterms:created xsi:type="dcterms:W3CDTF">2013-01-27T09:14:00Z</dcterms:created>
  <dcterms:modified xsi:type="dcterms:W3CDTF">2026-02-14T12:41:42Z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844425F3A6EF4EC1A3BC4F0F62E5A17E_13</vt:lpwstr>
  </property>
  <property fmtid="{D5CDD505-2E9C-101B-9397-08002B2CF9AE}" pid="3" name="KSOProductBuildVer">
    <vt:lpwstr>1033-12.2.0.23196</vt:lpwstr>
  </property>
</Properties>
</file>