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40"/>
  </p:notesMasterIdLst>
  <p:sldIdLst>
    <p:sldId id="256" r:id="rId2"/>
    <p:sldId id="296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1" r:id="rId34"/>
    <p:sldId id="290" r:id="rId35"/>
    <p:sldId id="292" r:id="rId36"/>
    <p:sldId id="293" r:id="rId37"/>
    <p:sldId id="294" r:id="rId38"/>
    <p:sldId id="295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z Napolitano" initials="" lastIdx="19" clrIdx="0"/>
  <p:cmAuthor id="1" name="Skaalrud, Andr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1F22"/>
    <a:srgbClr val="B1BA77"/>
    <a:srgbClr val="004B2C"/>
    <a:srgbClr val="0B74D2"/>
    <a:srgbClr val="97BCD9"/>
    <a:srgbClr val="CEF2F2"/>
    <a:srgbClr val="CDD9A3"/>
    <a:srgbClr val="DEE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1A194026-6957-A245-A748-5CE972A64A9E}" type="datetime1">
              <a:rPr lang="en-US"/>
              <a:pPr>
                <a:defRPr/>
              </a:pPr>
              <a:t>11/5/2018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715BE047-953B-AE4F-9B0A-F1B8FC2771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0075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1B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400800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r>
              <a:rPr lang="en-US" dirty="0">
                <a:cs typeface="Arial" charset="0"/>
              </a:rPr>
              <a:t> </a:t>
            </a: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todaro_mechanicals_v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4927600" cy="642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119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068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124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50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8587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67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871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34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84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5760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81871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en-US" dirty="0">
              <a:cs typeface="Arial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gray">
          <a:xfrm>
            <a:off x="392113" y="6553200"/>
            <a:ext cx="5399087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900" dirty="0">
                <a:solidFill>
                  <a:schemeClr val="bg1"/>
                </a:solidFill>
                <a:latin typeface="Verdana" charset="0"/>
                <a:cs typeface="Verdana" charset="0"/>
              </a:rPr>
              <a:t>Copyright ©2015 Pearson Education, Inc. All rights reserved.</a:t>
            </a:r>
            <a:endParaRPr lang="en-GB" sz="900" dirty="0">
              <a:solidFill>
                <a:schemeClr val="bg1"/>
              </a:solidFill>
              <a:latin typeface="Verdana" charset="0"/>
              <a:cs typeface="Verdana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gray">
          <a:xfrm>
            <a:off x="8382000" y="6553200"/>
            <a:ext cx="36036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GB" sz="900" dirty="0" smtClean="0">
                <a:solidFill>
                  <a:schemeClr val="bg1"/>
                </a:solidFill>
                <a:latin typeface="Verdana" charset="0"/>
              </a:rPr>
              <a:t>11-</a:t>
            </a:r>
            <a:fld id="{552762C9-26AA-2840-B339-C10E801D5560}" type="slidenum">
              <a:rPr lang="en-GB" sz="900">
                <a:solidFill>
                  <a:schemeClr val="bg1"/>
                </a:solidFill>
                <a:latin typeface="Verdana" charset="0"/>
              </a:rPr>
              <a:pPr algn="r"/>
              <a:t>‹#›</a:t>
            </a:fld>
            <a:r>
              <a:rPr lang="en-GB" sz="900" dirty="0">
                <a:solidFill>
                  <a:schemeClr val="bg1"/>
                </a:solidFill>
                <a:latin typeface="Verdana" charset="0"/>
              </a:rPr>
              <a:t> </a:t>
            </a:r>
          </a:p>
        </p:txBody>
      </p:sp>
      <p:pic>
        <p:nvPicPr>
          <p:cNvPr id="1031" name="Picture 7" descr="corner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11350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 idx="4294967295"/>
          </p:nvPr>
        </p:nvSpPr>
        <p:spPr>
          <a:xfrm>
            <a:off x="5295900" y="2057400"/>
            <a:ext cx="3543300" cy="2971800"/>
          </a:xfrm>
        </p:spPr>
        <p:txBody>
          <a:bodyPr anchor="t"/>
          <a:lstStyle/>
          <a:p>
            <a:pPr algn="ctr"/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>Chapter </a:t>
            </a:r>
            <a:r>
              <a:rPr lang="en-AU" sz="2800" dirty="0" smtClean="0">
                <a:latin typeface="Verdana" charset="0"/>
                <a:ea typeface="ヒラギノ角ゴ Pro W3" charset="0"/>
                <a:cs typeface="ヒラギノ角ゴ Pro W3" charset="0"/>
              </a:rPr>
              <a:t>11</a:t>
            </a: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2800" dirty="0"/>
              <a:t>Development Policymaking </a:t>
            </a:r>
            <a:br>
              <a:rPr lang="en-US" sz="2800" dirty="0"/>
            </a:br>
            <a:r>
              <a:rPr lang="en-US" sz="2800" dirty="0"/>
              <a:t>and the Roles of Market, State, </a:t>
            </a:r>
            <a:br>
              <a:rPr lang="en-US" sz="2800" dirty="0"/>
            </a:br>
            <a:r>
              <a:rPr lang="en-US" sz="2800" dirty="0"/>
              <a:t>and </a:t>
            </a:r>
            <a:r>
              <a:rPr lang="en-US" sz="2800"/>
              <a:t>Civil </a:t>
            </a:r>
            <a:r>
              <a:rPr lang="en-US" sz="2800" smtClean="0"/>
              <a:t>Society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76200"/>
            <a:ext cx="7543800" cy="1143000"/>
          </a:xfrm>
        </p:spPr>
        <p:txBody>
          <a:bodyPr anchor="ctr"/>
          <a:lstStyle/>
          <a:p>
            <a:pPr eaLnBrk="1" hangingPunct="1"/>
            <a:r>
              <a:rPr lang="en-US" dirty="0"/>
              <a:t>11.3 The Development Planning Process: </a:t>
            </a:r>
            <a:r>
              <a:rPr lang="en-US" dirty="0" smtClean="0"/>
              <a:t>Some </a:t>
            </a:r>
            <a:r>
              <a:rPr lang="en-US" dirty="0"/>
              <a:t>Basic </a:t>
            </a:r>
            <a:r>
              <a:rPr lang="en-US" dirty="0" smtClean="0"/>
              <a:t>Models</a:t>
            </a:r>
            <a:endParaRPr lang="en-US" dirty="0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Characteristics of the planning process</a:t>
            </a:r>
          </a:p>
          <a:p>
            <a:pPr eaLnBrk="1" hangingPunct="1"/>
            <a:r>
              <a:rPr lang="en-US" dirty="0"/>
              <a:t>Planning in stages: basic models</a:t>
            </a:r>
          </a:p>
          <a:p>
            <a:pPr lvl="1" eaLnBrk="1" hangingPunct="1"/>
            <a:r>
              <a:rPr lang="en-US" dirty="0"/>
              <a:t>Aggregate growth models</a:t>
            </a:r>
          </a:p>
          <a:p>
            <a:pPr lvl="1" eaLnBrk="1" hangingPunct="1"/>
            <a:r>
              <a:rPr lang="en-US" dirty="0"/>
              <a:t>Multisector input-output, social accounting, and CGE models</a:t>
            </a:r>
          </a:p>
          <a:p>
            <a:pPr eaLnBrk="1" hangingPunct="1"/>
            <a:r>
              <a:rPr lang="en-US" dirty="0"/>
              <a:t>Three stages of planning</a:t>
            </a:r>
          </a:p>
          <a:p>
            <a:pPr lvl="1" eaLnBrk="1" hangingPunct="1"/>
            <a:r>
              <a:rPr lang="en-US" dirty="0"/>
              <a:t>Aggregate</a:t>
            </a:r>
          </a:p>
          <a:p>
            <a:pPr lvl="1" eaLnBrk="1" hangingPunct="1"/>
            <a:r>
              <a:rPr lang="en-US" dirty="0"/>
              <a:t>Sectoral</a:t>
            </a:r>
          </a:p>
          <a:p>
            <a:pPr lvl="1" eaLnBrk="1" hangingPunct="1"/>
            <a:r>
              <a:rPr lang="en-US" dirty="0"/>
              <a:t>Project</a:t>
            </a:r>
          </a:p>
          <a:p>
            <a:pPr lvl="1"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8126280"/>
              </p:ext>
            </p:extLst>
          </p:nvPr>
        </p:nvGraphicFramePr>
        <p:xfrm>
          <a:off x="1295400" y="2725737"/>
          <a:ext cx="245745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2" name="Equation" r:id="rId3" imgW="786240" imgH="191880" progId="Equation.3">
                  <p:embed/>
                </p:oleObj>
              </mc:Choice>
              <mc:Fallback>
                <p:oleObj name="Equation" r:id="rId3" imgW="786240" imgH="1918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725737"/>
                        <a:ext cx="2457450" cy="6191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1371600" y="3716337"/>
            <a:ext cx="6257925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Where	</a:t>
            </a:r>
          </a:p>
          <a:p>
            <a:r>
              <a:rPr lang="en-US" sz="2800" dirty="0">
                <a:latin typeface="Times New Roman" charset="0"/>
              </a:rPr>
              <a:t>		</a:t>
            </a:r>
            <a:r>
              <a:rPr lang="en-US" sz="2800" i="1" dirty="0">
                <a:latin typeface="Times New Roman" charset="0"/>
              </a:rPr>
              <a:t>K(t)</a:t>
            </a:r>
            <a:r>
              <a:rPr lang="en-US" sz="2800" dirty="0">
                <a:latin typeface="Times New Roman" charset="0"/>
              </a:rPr>
              <a:t> is capital stock at time </a:t>
            </a:r>
            <a:r>
              <a:rPr lang="en-US" sz="2800" i="1" dirty="0">
                <a:latin typeface="Times New Roman" charset="0"/>
              </a:rPr>
              <a:t>t</a:t>
            </a:r>
          </a:p>
          <a:p>
            <a:r>
              <a:rPr lang="en-US" sz="2800" dirty="0">
                <a:latin typeface="Times New Roman" charset="0"/>
              </a:rPr>
              <a:t>		</a:t>
            </a:r>
            <a:r>
              <a:rPr lang="en-US" sz="2800" i="1" dirty="0">
                <a:latin typeface="Times New Roman" charset="0"/>
              </a:rPr>
              <a:t>Y(t)</a:t>
            </a:r>
            <a:r>
              <a:rPr lang="en-US" sz="2800" dirty="0">
                <a:latin typeface="Times New Roman" charset="0"/>
              </a:rPr>
              <a:t> is output at time </a:t>
            </a:r>
            <a:r>
              <a:rPr lang="en-US" sz="2800" i="1" dirty="0">
                <a:latin typeface="Times New Roman" charset="0"/>
              </a:rPr>
              <a:t>t</a:t>
            </a:r>
          </a:p>
          <a:p>
            <a:r>
              <a:rPr lang="en-US" sz="2800" dirty="0">
                <a:latin typeface="Times New Roman" charset="0"/>
              </a:rPr>
              <a:t>		</a:t>
            </a:r>
            <a:r>
              <a:rPr lang="en-US" sz="2800" i="1" dirty="0">
                <a:latin typeface="Times New Roman" charset="0"/>
              </a:rPr>
              <a:t>c</a:t>
            </a:r>
            <a:r>
              <a:rPr lang="en-US" sz="2800" dirty="0">
                <a:latin typeface="Times New Roman" charset="0"/>
              </a:rPr>
              <a:t> is the average and marginal </a:t>
            </a:r>
          </a:p>
          <a:p>
            <a:r>
              <a:rPr lang="en-US" sz="2800" dirty="0">
                <a:latin typeface="Times New Roman" charset="0"/>
              </a:rPr>
              <a:t>			capital-output ratio</a:t>
            </a:r>
            <a:endParaRPr lang="en-US" dirty="0">
              <a:latin typeface="Times New Roman" charset="0"/>
            </a:endParaRP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5181600" y="2801937"/>
            <a:ext cx="1042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(11.1)</a:t>
            </a: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533400" y="1354137"/>
            <a:ext cx="8153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3200" dirty="0"/>
              <a:t>Aggregate Growth Models:  Projecting Macro Variables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1219200" y="762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800" dirty="0" smtClean="0"/>
              <a:t>11.3 The Development Planning Process: Some Basic Models (cont’d)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Rectangle 10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11.3 The Development Planning Process: Some Basic Models (Aggregate Growth Models, 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884652"/>
              </p:ext>
            </p:extLst>
          </p:nvPr>
        </p:nvGraphicFramePr>
        <p:xfrm>
          <a:off x="577850" y="1524000"/>
          <a:ext cx="72263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Equation" r:id="rId3" imgW="2477520" imgH="191880" progId="Equation.3">
                  <p:embed/>
                </p:oleObj>
              </mc:Choice>
              <mc:Fallback>
                <p:oleObj name="Equation" r:id="rId3" imgW="2477520" imgH="19188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1524000"/>
                        <a:ext cx="7226300" cy="58578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762000" y="2133600"/>
            <a:ext cx="6535738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Where	</a:t>
            </a:r>
          </a:p>
          <a:p>
            <a:r>
              <a:rPr lang="en-US" sz="2800" dirty="0">
                <a:latin typeface="Times New Roman" charset="0"/>
              </a:rPr>
              <a:t>		</a:t>
            </a:r>
            <a:r>
              <a:rPr lang="en-US" sz="2800" i="1" dirty="0">
                <a:latin typeface="Times New Roman" charset="0"/>
              </a:rPr>
              <a:t>I(t)</a:t>
            </a:r>
            <a:r>
              <a:rPr lang="en-US" sz="2800" dirty="0">
                <a:latin typeface="Times New Roman" charset="0"/>
              </a:rPr>
              <a:t> is gross investment at time </a:t>
            </a:r>
            <a:r>
              <a:rPr lang="en-US" sz="2800" i="1" dirty="0">
                <a:latin typeface="Times New Roman" charset="0"/>
              </a:rPr>
              <a:t>t</a:t>
            </a:r>
          </a:p>
          <a:p>
            <a:r>
              <a:rPr lang="en-US" sz="2800" dirty="0">
                <a:latin typeface="Times New Roman" charset="0"/>
              </a:rPr>
              <a:t>		</a:t>
            </a:r>
            <a:r>
              <a:rPr lang="en-US" sz="2800" i="1" dirty="0">
                <a:latin typeface="Times New Roman" charset="0"/>
              </a:rPr>
              <a:t>s</a:t>
            </a:r>
            <a:r>
              <a:rPr lang="en-US" sz="2800" dirty="0">
                <a:latin typeface="Times New Roman" charset="0"/>
              </a:rPr>
              <a:t> is the savings rate</a:t>
            </a:r>
          </a:p>
          <a:p>
            <a:r>
              <a:rPr lang="en-US" sz="2800" dirty="0">
                <a:latin typeface="Times New Roman" charset="0"/>
              </a:rPr>
              <a:t>		</a:t>
            </a:r>
            <a:r>
              <a:rPr lang="en-US" sz="2800" i="1" dirty="0">
                <a:latin typeface="Times New Roman" charset="0"/>
              </a:rPr>
              <a:t>S</a:t>
            </a:r>
            <a:r>
              <a:rPr lang="en-US" sz="2800" dirty="0">
                <a:latin typeface="Times New Roman" charset="0"/>
              </a:rPr>
              <a:t> is national savings</a:t>
            </a:r>
          </a:p>
          <a:p>
            <a:r>
              <a:rPr lang="en-US" sz="2800" dirty="0">
                <a:latin typeface="Times New Roman" charset="0"/>
              </a:rPr>
              <a:t>		</a:t>
            </a:r>
            <a:r>
              <a:rPr lang="en-US" sz="2800" i="1" dirty="0">
                <a:latin typeface="Times New Roman" charset="0"/>
                <a:sym typeface="Symbol" charset="0"/>
              </a:rPr>
              <a:t></a:t>
            </a:r>
            <a:r>
              <a:rPr lang="en-US" sz="2800" dirty="0">
                <a:latin typeface="Times New Roman" charset="0"/>
                <a:sym typeface="Symbol" charset="0"/>
              </a:rPr>
              <a:t> is the depreciation rate</a:t>
            </a:r>
            <a:endParaRPr lang="en-US" dirty="0">
              <a:latin typeface="Times New Roman" charset="0"/>
            </a:endParaRPr>
          </a:p>
        </p:txBody>
      </p:sp>
      <p:sp>
        <p:nvSpPr>
          <p:cNvPr id="24584" name="Text Box 6"/>
          <p:cNvSpPr txBox="1">
            <a:spLocks noChangeArrowheads="1"/>
          </p:cNvSpPr>
          <p:nvPr/>
        </p:nvSpPr>
        <p:spPr bwMode="auto">
          <a:xfrm>
            <a:off x="7924800" y="1524000"/>
            <a:ext cx="1042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(11.2)</a:t>
            </a:r>
          </a:p>
        </p:txBody>
      </p:sp>
      <p:sp>
        <p:nvSpPr>
          <p:cNvPr id="24585" name="Text Box 7"/>
          <p:cNvSpPr txBox="1">
            <a:spLocks noChangeArrowheads="1"/>
          </p:cNvSpPr>
          <p:nvPr/>
        </p:nvSpPr>
        <p:spPr bwMode="auto">
          <a:xfrm>
            <a:off x="762000" y="4419600"/>
            <a:ext cx="66627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If </a:t>
            </a:r>
            <a:r>
              <a:rPr lang="en-US" sz="2800" i="1" dirty="0">
                <a:latin typeface="Times New Roman" charset="0"/>
              </a:rPr>
              <a:t>g</a:t>
            </a:r>
            <a:r>
              <a:rPr lang="en-US" sz="2800" dirty="0">
                <a:latin typeface="Times New Roman" charset="0"/>
              </a:rPr>
              <a:t> is the targeted rate of output growth, then</a:t>
            </a:r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85805"/>
              </p:ext>
            </p:extLst>
          </p:nvPr>
        </p:nvGraphicFramePr>
        <p:xfrm>
          <a:off x="762000" y="5029200"/>
          <a:ext cx="44196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Equation" r:id="rId5" imgW="1654560" imgH="411120" progId="Equation.3">
                  <p:embed/>
                </p:oleObj>
              </mc:Choice>
              <mc:Fallback>
                <p:oleObj name="Equation" r:id="rId5" imgW="1654560" imgH="411120" progId="Equation.3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029200"/>
                        <a:ext cx="4419600" cy="11144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6" name="Text Box 9"/>
          <p:cNvSpPr txBox="1">
            <a:spLocks noChangeArrowheads="1"/>
          </p:cNvSpPr>
          <p:nvPr/>
        </p:nvSpPr>
        <p:spPr bwMode="auto">
          <a:xfrm>
            <a:off x="7924800" y="5334000"/>
            <a:ext cx="1042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(11.3)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7" name="Rectangle 1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11.3 The Development Planning Process: Some Basic Models (Aggregate Growth Models, 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922338" y="1676400"/>
          <a:ext cx="5530850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6" name="Equation" r:id="rId3" imgW="1892520" imgH="383760" progId="Equation.3">
                  <p:embed/>
                </p:oleObj>
              </mc:Choice>
              <mc:Fallback>
                <p:oleObj name="Equation" r:id="rId3" imgW="1892520" imgH="383760" progId="Equation.3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2338" y="1676400"/>
                        <a:ext cx="5530850" cy="11398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7635875" y="1952625"/>
            <a:ext cx="1042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(11.4)</a:t>
            </a: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1176338" y="3106738"/>
          <a:ext cx="3373437" cy="1042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7" name="Equation" r:id="rId5" imgW="1261440" imgH="383760" progId="Equation.3">
                  <p:embed/>
                </p:oleObj>
              </mc:Choice>
              <mc:Fallback>
                <p:oleObj name="Equation" r:id="rId5" imgW="1261440" imgH="383760" progId="Equation.3">
                  <p:embed/>
                  <p:pic>
                    <p:nvPicPr>
                      <p:cNvPr id="0" name="Picture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3106738"/>
                        <a:ext cx="3373437" cy="104298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7635875" y="3248025"/>
            <a:ext cx="1042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(11.5)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1160463" y="4227513"/>
          <a:ext cx="2327275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8" name="Equation" r:id="rId7" imgW="822600" imgH="383760" progId="Equation.3">
                  <p:embed/>
                </p:oleObj>
              </mc:Choice>
              <mc:Fallback>
                <p:oleObj name="Equation" r:id="rId7" imgW="822600" imgH="38376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63" y="4227513"/>
                        <a:ext cx="2327275" cy="1089025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143000" y="5229225"/>
            <a:ext cx="65627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Where </a:t>
            </a:r>
            <a:r>
              <a:rPr lang="en-US" sz="2800" i="1" dirty="0">
                <a:latin typeface="Times New Roman" charset="0"/>
              </a:rPr>
              <a:t>n</a:t>
            </a:r>
            <a:r>
              <a:rPr lang="en-US" sz="2800" dirty="0">
                <a:latin typeface="Times New Roman" charset="0"/>
              </a:rPr>
              <a:t> is the labor force growth rate and </a:t>
            </a:r>
            <a:r>
              <a:rPr lang="en-US" sz="2800" i="1" dirty="0">
                <a:latin typeface="Times New Roman" charset="0"/>
              </a:rPr>
              <a:t>p</a:t>
            </a:r>
            <a:r>
              <a:rPr lang="en-US" sz="2800" dirty="0">
                <a:latin typeface="Times New Roman" charset="0"/>
              </a:rPr>
              <a:t> </a:t>
            </a:r>
          </a:p>
          <a:p>
            <a:r>
              <a:rPr lang="en-US" sz="2800" dirty="0">
                <a:latin typeface="Times New Roman" charset="0"/>
              </a:rPr>
              <a:t>is the growth rate of labor productivity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7620000" y="4457700"/>
            <a:ext cx="1042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(11.6)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Rectangle 1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11.3 The Development Planning Process: Some Basic Models (Aggregate Growth Models, 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1143000" y="1981200"/>
          <a:ext cx="191770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7" name="Equation" r:id="rId3" imgW="649080" imgH="164520" progId="Equation.3">
                  <p:embed/>
                </p:oleObj>
              </mc:Choice>
              <mc:Fallback>
                <p:oleObj name="Equation" r:id="rId3" imgW="649080" imgH="164520" progId="Equation.3">
                  <p:embed/>
                  <p:pic>
                    <p:nvPicPr>
                      <p:cNvPr id="0" name="Picture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81200"/>
                        <a:ext cx="1917700" cy="51276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7924800" y="1981200"/>
            <a:ext cx="1042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(11.7)</a:t>
            </a: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1066800" y="3352800"/>
          <a:ext cx="2989263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8" name="Equation" r:id="rId5" imgW="914040" imgH="219240" progId="">
                  <p:embed/>
                </p:oleObj>
              </mc:Choice>
              <mc:Fallback>
                <p:oleObj name="Equation" r:id="rId5" imgW="914040" imgH="219240" progId="">
                  <p:embed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352800"/>
                        <a:ext cx="2989263" cy="731838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Text Box 6"/>
          <p:cNvSpPr txBox="1">
            <a:spLocks noChangeArrowheads="1"/>
          </p:cNvSpPr>
          <p:nvPr/>
        </p:nvSpPr>
        <p:spPr bwMode="auto">
          <a:xfrm>
            <a:off x="7924800" y="3625850"/>
            <a:ext cx="1042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(11.8)</a:t>
            </a:r>
          </a:p>
        </p:txBody>
      </p:sp>
      <p:sp>
        <p:nvSpPr>
          <p:cNvPr id="26633" name="Text Box 10"/>
          <p:cNvSpPr txBox="1">
            <a:spLocks noChangeArrowheads="1"/>
          </p:cNvSpPr>
          <p:nvPr/>
        </p:nvSpPr>
        <p:spPr bwMode="auto">
          <a:xfrm>
            <a:off x="1143000" y="2651125"/>
            <a:ext cx="66087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Where </a:t>
            </a:r>
            <a:r>
              <a:rPr lang="en-US" sz="2800" i="1" dirty="0">
                <a:latin typeface="Times New Roman" charset="0"/>
              </a:rPr>
              <a:t>W</a:t>
            </a:r>
            <a:r>
              <a:rPr lang="en-US" sz="2800" dirty="0">
                <a:latin typeface="Times New Roman" charset="0"/>
              </a:rPr>
              <a:t> and </a:t>
            </a:r>
            <a:r>
              <a:rPr lang="en-US" sz="2800" dirty="0">
                <a:latin typeface="Times New Roman" charset="0"/>
                <a:sym typeface="Symbol" charset="0"/>
              </a:rPr>
              <a:t> are</a:t>
            </a:r>
            <a:r>
              <a:rPr lang="en-US" sz="2800" dirty="0">
                <a:latin typeface="Times New Roman" charset="0"/>
              </a:rPr>
              <a:t> wage and</a:t>
            </a:r>
            <a:r>
              <a:rPr lang="en-US" sz="2800" dirty="0">
                <a:latin typeface="Times New Roman" charset="0"/>
                <a:sym typeface="Symbol" charset="0"/>
              </a:rPr>
              <a:t> profit incomes </a:t>
            </a:r>
          </a:p>
        </p:txBody>
      </p:sp>
      <p:sp>
        <p:nvSpPr>
          <p:cNvPr id="26634" name="Text Box 11"/>
          <p:cNvSpPr txBox="1">
            <a:spLocks noChangeArrowheads="1"/>
          </p:cNvSpPr>
          <p:nvPr/>
        </p:nvSpPr>
        <p:spPr bwMode="auto">
          <a:xfrm>
            <a:off x="1143000" y="4343400"/>
            <a:ext cx="68167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Where </a:t>
            </a:r>
            <a:r>
              <a:rPr lang="en-US" sz="2800" i="1" dirty="0">
                <a:latin typeface="Times New Roman" charset="0"/>
              </a:rPr>
              <a:t>s</a:t>
            </a:r>
            <a:r>
              <a:rPr lang="en-US" sz="2800" i="1" baseline="-25000" dirty="0">
                <a:latin typeface="Times New Roman" charset="0"/>
                <a:sym typeface="Symbol" charset="0"/>
              </a:rPr>
              <a:t></a:t>
            </a:r>
            <a:r>
              <a:rPr lang="en-US" sz="2800" dirty="0">
                <a:latin typeface="Times New Roman" charset="0"/>
                <a:sym typeface="Symbol" charset="0"/>
              </a:rPr>
              <a:t> and </a:t>
            </a:r>
            <a:r>
              <a:rPr lang="en-US" sz="2800" i="1" dirty="0">
                <a:latin typeface="Times New Roman" charset="0"/>
                <a:sym typeface="Symbol" charset="0"/>
              </a:rPr>
              <a:t>s</a:t>
            </a:r>
            <a:r>
              <a:rPr lang="en-US" sz="2800" i="1" baseline="-25000" dirty="0">
                <a:latin typeface="Times New Roman" charset="0"/>
                <a:sym typeface="Symbol" charset="0"/>
              </a:rPr>
              <a:t>W</a:t>
            </a:r>
            <a:r>
              <a:rPr lang="en-US" sz="2800" dirty="0">
                <a:latin typeface="Times New Roman" charset="0"/>
                <a:sym typeface="Symbol" charset="0"/>
              </a:rPr>
              <a:t> are the marginal propensities </a:t>
            </a:r>
          </a:p>
          <a:p>
            <a:r>
              <a:rPr lang="en-US" sz="2800" dirty="0">
                <a:latin typeface="Times New Roman" charset="0"/>
                <a:sym typeface="Symbol" charset="0"/>
              </a:rPr>
              <a:t>to save from wage income and profit</a:t>
            </a:r>
            <a:endParaRPr lang="en-US" sz="2800" dirty="0">
              <a:latin typeface="Times New Roman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9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11.3 The Development Planning Process: Some Basic Models (Aggregate Growth Models, 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1050925" y="1943100"/>
          <a:ext cx="5053013" cy="114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Equation" r:id="rId3" imgW="1728000" imgH="383760" progId="Equation.3">
                  <p:embed/>
                </p:oleObj>
              </mc:Choice>
              <mc:Fallback>
                <p:oleObj name="Equation" r:id="rId3" imgW="1728000" imgH="38376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0925" y="1943100"/>
                        <a:ext cx="5053013" cy="1141413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4" name="Text Box 4"/>
          <p:cNvSpPr txBox="1">
            <a:spLocks noChangeArrowheads="1"/>
          </p:cNvSpPr>
          <p:nvPr/>
        </p:nvSpPr>
        <p:spPr bwMode="auto">
          <a:xfrm>
            <a:off x="7924800" y="2254250"/>
            <a:ext cx="10429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(11.9)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Multisector Models and Sectoral Projections</a:t>
            </a:r>
          </a:p>
          <a:p>
            <a:pPr eaLnBrk="1" hangingPunct="1"/>
            <a:r>
              <a:rPr lang="en-US" dirty="0"/>
              <a:t>Interindustry or input-output models </a:t>
            </a:r>
          </a:p>
          <a:p>
            <a:pPr eaLnBrk="1" hangingPunct="1"/>
            <a:r>
              <a:rPr lang="en-US" dirty="0"/>
              <a:t>Can be extended in 2 ways</a:t>
            </a:r>
          </a:p>
          <a:p>
            <a:pPr lvl="1" eaLnBrk="1" hangingPunct="1"/>
            <a:r>
              <a:rPr lang="en-US" dirty="0"/>
              <a:t>SAM models where data from national accounts, BOP, and flow-of-funds databases is supplemented with household survey data.</a:t>
            </a:r>
          </a:p>
          <a:p>
            <a:pPr lvl="1" eaLnBrk="1" hangingPunct="1"/>
            <a:r>
              <a:rPr lang="en-US" dirty="0"/>
              <a:t>CGE models where utility and production functions are estimated and impacts of policies are simulated.</a:t>
            </a:r>
          </a:p>
          <a:p>
            <a:pPr eaLnBrk="1" hangingPunct="1">
              <a:buFontTx/>
              <a:buNone/>
            </a:pPr>
            <a:endParaRPr lang="en-GB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219200" y="762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800" dirty="0" smtClean="0"/>
              <a:t>11.3 The Development Planning Process: Some Basic Models (cont’d)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Project Appraisal and Social Cost-Benefit Analysis</a:t>
            </a:r>
          </a:p>
          <a:p>
            <a:pPr lvl="1" eaLnBrk="1" hangingPunct="1">
              <a:buFontTx/>
              <a:buChar char="•"/>
            </a:pPr>
            <a:r>
              <a:rPr lang="en-US" sz="2800" dirty="0"/>
              <a:t>Basic concepts and methodology</a:t>
            </a:r>
          </a:p>
          <a:p>
            <a:pPr lvl="3" eaLnBrk="1" hangingPunct="1"/>
            <a:r>
              <a:rPr lang="en-US" sz="2200" dirty="0"/>
              <a:t>Specify objective function</a:t>
            </a:r>
          </a:p>
          <a:p>
            <a:pPr lvl="3" eaLnBrk="1" hangingPunct="1"/>
            <a:r>
              <a:rPr lang="en-US" sz="2200" dirty="0"/>
              <a:t>Compute social measures (shadow prices)</a:t>
            </a:r>
          </a:p>
          <a:p>
            <a:pPr lvl="3" eaLnBrk="1" hangingPunct="1"/>
            <a:r>
              <a:rPr lang="en-US" sz="2200" dirty="0"/>
              <a:t>Establish decision criterion</a:t>
            </a:r>
          </a:p>
          <a:p>
            <a:pPr eaLnBrk="1" hangingPunct="1"/>
            <a:endParaRPr lang="en-US" dirty="0"/>
          </a:p>
          <a:p>
            <a:pPr lvl="1" eaLnBrk="1" hangingPunct="1"/>
            <a:endParaRPr lang="en-US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219200" y="762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800" dirty="0" smtClean="0"/>
              <a:t>11.3 The Development Planning Process: Some Basic Models (cont’d)</a:t>
            </a:r>
            <a:endParaRPr lang="en-US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11.3 The Development Planning Process: </a:t>
            </a:r>
            <a:br>
              <a:rPr lang="en-US" sz="2400" dirty="0"/>
            </a:br>
            <a:r>
              <a:rPr lang="en-US" sz="2400" dirty="0"/>
              <a:t>Some Basic Models (Project Appraisal and Social </a:t>
            </a:r>
            <a:r>
              <a:rPr lang="en-US" sz="2400" dirty="0" smtClean="0"/>
              <a:t>Cost</a:t>
            </a:r>
            <a:r>
              <a:rPr lang="en-US" sz="2400" dirty="0"/>
              <a:t>-Benefit Analysis, cont</a:t>
            </a:r>
            <a:r>
              <a:rPr lang="ja-JP" altLang="en-US" sz="2400" dirty="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Computing shadow prices and social discount rates</a:t>
            </a:r>
          </a:p>
          <a:p>
            <a:pPr lvl="1" eaLnBrk="1" hangingPunct="1"/>
            <a:r>
              <a:rPr lang="en-US" dirty="0"/>
              <a:t>Calculating the social rate of discount or social time preference</a:t>
            </a:r>
          </a:p>
          <a:p>
            <a:pPr lvl="1" eaLnBrk="1" hangingPunct="1"/>
            <a:endParaRPr lang="en-GB" dirty="0"/>
          </a:p>
          <a:p>
            <a:pPr lvl="1" eaLnBrk="1" hangingPunct="1"/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6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11.3 The Development Planning Process: </a:t>
            </a:r>
            <a:br>
              <a:rPr lang="en-US" sz="2400" dirty="0"/>
            </a:br>
            <a:r>
              <a:rPr lang="en-US" sz="2400" dirty="0"/>
              <a:t>Some Basic Models (Project Appraisal and Social Cost-Benefit Analysis, 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810349"/>
              </p:ext>
            </p:extLst>
          </p:nvPr>
        </p:nvGraphicFramePr>
        <p:xfrm>
          <a:off x="1196975" y="2665413"/>
          <a:ext cx="3140075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4" name="Equation" r:id="rId3" imgW="1078560" imgH="420480" progId="Equation.3">
                  <p:embed/>
                </p:oleObj>
              </mc:Choice>
              <mc:Fallback>
                <p:oleObj name="Equation" r:id="rId3" imgW="1078560" imgH="420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6975" y="2665413"/>
                        <a:ext cx="3140075" cy="1239837"/>
                      </a:xfrm>
                      <a:prstGeom prst="rect">
                        <a:avLst/>
                      </a:prstGeom>
                      <a:noFill/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Text Box 4"/>
          <p:cNvSpPr txBox="1">
            <a:spLocks noChangeArrowheads="1"/>
          </p:cNvSpPr>
          <p:nvPr/>
        </p:nvSpPr>
        <p:spPr bwMode="auto">
          <a:xfrm>
            <a:off x="1143000" y="2057400"/>
            <a:ext cx="55959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Net present value, or NPV is given by</a:t>
            </a:r>
          </a:p>
        </p:txBody>
      </p:sp>
      <p:sp>
        <p:nvSpPr>
          <p:cNvPr id="31751" name="Text Box 5"/>
          <p:cNvSpPr txBox="1">
            <a:spLocks noChangeArrowheads="1"/>
          </p:cNvSpPr>
          <p:nvPr/>
        </p:nvSpPr>
        <p:spPr bwMode="auto">
          <a:xfrm>
            <a:off x="1143000" y="4129088"/>
            <a:ext cx="7032694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Where	</a:t>
            </a:r>
          </a:p>
          <a:p>
            <a:r>
              <a:rPr lang="en-US" sz="2800" dirty="0">
                <a:latin typeface="Times New Roman" charset="0"/>
              </a:rPr>
              <a:t>		</a:t>
            </a:r>
            <a:r>
              <a:rPr lang="en-US" sz="2800" i="1" dirty="0">
                <a:latin typeface="Times New Roman" charset="0"/>
              </a:rPr>
              <a:t>B</a:t>
            </a:r>
            <a:r>
              <a:rPr lang="en-US" sz="2800" i="1" baseline="-25000" dirty="0">
                <a:latin typeface="Times New Roman" charset="0"/>
              </a:rPr>
              <a:t>t</a:t>
            </a:r>
            <a:r>
              <a:rPr lang="en-US" sz="2800" dirty="0">
                <a:latin typeface="Times New Roman" charset="0"/>
              </a:rPr>
              <a:t> is the expected benefit at time </a:t>
            </a:r>
            <a:r>
              <a:rPr lang="en-US" sz="2800" i="1" dirty="0">
                <a:latin typeface="Times New Roman" charset="0"/>
              </a:rPr>
              <a:t>t</a:t>
            </a:r>
          </a:p>
          <a:p>
            <a:r>
              <a:rPr lang="en-US" sz="2800" dirty="0">
                <a:latin typeface="Times New Roman" charset="0"/>
              </a:rPr>
              <a:t>		</a:t>
            </a:r>
            <a:r>
              <a:rPr lang="en-US" sz="2800" i="1" dirty="0">
                <a:latin typeface="Times New Roman" charset="0"/>
              </a:rPr>
              <a:t>C</a:t>
            </a:r>
            <a:r>
              <a:rPr lang="en-US" sz="2800" i="1" baseline="-25000" dirty="0">
                <a:latin typeface="Times New Roman" charset="0"/>
              </a:rPr>
              <a:t>t</a:t>
            </a:r>
            <a:r>
              <a:rPr lang="en-US" sz="2800" dirty="0">
                <a:latin typeface="Times New Roman" charset="0"/>
              </a:rPr>
              <a:t> is the expected cost at time </a:t>
            </a:r>
            <a:r>
              <a:rPr lang="en-US" sz="2800" i="1" dirty="0">
                <a:latin typeface="Times New Roman" charset="0"/>
              </a:rPr>
              <a:t>t</a:t>
            </a:r>
          </a:p>
          <a:p>
            <a:r>
              <a:rPr lang="en-US" sz="2800" dirty="0">
                <a:latin typeface="Times New Roman" charset="0"/>
              </a:rPr>
              <a:t>		</a:t>
            </a:r>
            <a:r>
              <a:rPr lang="en-US" sz="2800" i="1" dirty="0">
                <a:latin typeface="Times New Roman" charset="0"/>
              </a:rPr>
              <a:t>r</a:t>
            </a:r>
            <a:r>
              <a:rPr lang="en-US" sz="2800" dirty="0">
                <a:latin typeface="Times New Roman" charset="0"/>
              </a:rPr>
              <a:t> is the social rate of discount used</a:t>
            </a:r>
            <a:endParaRPr lang="en-US" dirty="0">
              <a:latin typeface="Times New Roman" charset="0"/>
            </a:endParaRPr>
          </a:p>
        </p:txBody>
      </p:sp>
      <p:sp>
        <p:nvSpPr>
          <p:cNvPr id="31752" name="Text Box 7"/>
          <p:cNvSpPr txBox="1">
            <a:spLocks noChangeArrowheads="1"/>
          </p:cNvSpPr>
          <p:nvPr/>
        </p:nvSpPr>
        <p:spPr bwMode="auto">
          <a:xfrm>
            <a:off x="6629400" y="3124200"/>
            <a:ext cx="12207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en-US" sz="2800" dirty="0">
                <a:latin typeface="Times New Roman" charset="0"/>
              </a:rPr>
              <a:t>(11.10)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</a:t>
            </a: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The </a:t>
            </a:r>
            <a:r>
              <a:rPr lang="en-US" sz="2800" dirty="0" smtClean="0"/>
              <a:t>Planning Mystique</a:t>
            </a:r>
          </a:p>
          <a:p>
            <a:pPr eaLnBrk="1" hangingPunct="1"/>
            <a:r>
              <a:rPr lang="en-US" sz="2800" dirty="0" smtClean="0"/>
              <a:t>The Nature of Development Planning</a:t>
            </a:r>
          </a:p>
          <a:p>
            <a:pPr eaLnBrk="1" hangingPunct="1"/>
            <a:r>
              <a:rPr lang="en-US" sz="2800" dirty="0" smtClean="0"/>
              <a:t>The Rationale for Development Planning</a:t>
            </a:r>
          </a:p>
          <a:p>
            <a:pPr eaLnBrk="1" hangingPunct="1"/>
            <a:r>
              <a:rPr lang="en-US" sz="2800" dirty="0" smtClean="0"/>
              <a:t>The Planning Process: Some Basic Models</a:t>
            </a:r>
          </a:p>
          <a:p>
            <a:pPr eaLnBrk="1" hangingPunct="1"/>
            <a:r>
              <a:rPr lang="en-US" sz="2800" dirty="0" smtClean="0"/>
              <a:t>Aggregate Growth Models: Projecting Macro Variables</a:t>
            </a:r>
          </a:p>
          <a:p>
            <a:pPr eaLnBrk="1" hangingPunct="1"/>
            <a:r>
              <a:rPr lang="en-US" sz="2800" dirty="0" err="1" smtClean="0"/>
              <a:t>Multisector</a:t>
            </a:r>
            <a:r>
              <a:rPr lang="en-US" sz="2800" dirty="0" smtClean="0"/>
              <a:t> Models and </a:t>
            </a:r>
            <a:r>
              <a:rPr lang="en-US" sz="2800" dirty="0" err="1" smtClean="0"/>
              <a:t>Sectoral</a:t>
            </a:r>
            <a:r>
              <a:rPr lang="en-US" sz="2800" dirty="0" smtClean="0"/>
              <a:t> Projections</a:t>
            </a:r>
          </a:p>
          <a:p>
            <a:pPr eaLnBrk="1" hangingPunct="1"/>
            <a:r>
              <a:rPr lang="en-US" sz="2800" dirty="0" smtClean="0"/>
              <a:t>Project Appraisal and Social Cost-Benefit Analysis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286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11.3 The Development Planning Process: </a:t>
            </a:r>
            <a:br>
              <a:rPr lang="en-US" sz="2400" dirty="0"/>
            </a:br>
            <a:r>
              <a:rPr lang="en-US" sz="2400" dirty="0"/>
              <a:t>Some Basic Models (Project Appraisal and Social Cost-Benefit Analysis, 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524000"/>
            <a:ext cx="8382000" cy="4648200"/>
          </a:xfrm>
        </p:spPr>
        <p:txBody>
          <a:bodyPr rIns="91440"/>
          <a:lstStyle/>
          <a:p>
            <a:pPr eaLnBrk="1" hangingPunct="1"/>
            <a:r>
              <a:rPr lang="en-US" dirty="0"/>
              <a:t>Choosing projects: some decision criteria</a:t>
            </a:r>
          </a:p>
          <a:p>
            <a:pPr lvl="1" eaLnBrk="1" hangingPunct="1"/>
            <a:r>
              <a:rPr lang="en-US" dirty="0"/>
              <a:t>NPV rule</a:t>
            </a:r>
          </a:p>
          <a:p>
            <a:pPr lvl="1" eaLnBrk="1" hangingPunct="1"/>
            <a:r>
              <a:rPr lang="en-US" dirty="0"/>
              <a:t>Compare the internal rate of return with an interest rate</a:t>
            </a:r>
          </a:p>
          <a:p>
            <a:pPr eaLnBrk="1" hangingPunct="1"/>
            <a:r>
              <a:rPr lang="en-US" dirty="0"/>
              <a:t>Conclusions: planning models and plan consistency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0"/>
            <a:ext cx="7696200" cy="1143000"/>
          </a:xfrm>
        </p:spPr>
        <p:txBody>
          <a:bodyPr anchor="ctr"/>
          <a:lstStyle/>
          <a:p>
            <a:pPr eaLnBrk="1" hangingPunct="1"/>
            <a:r>
              <a:rPr lang="en-US" sz="2800" dirty="0"/>
              <a:t>11.4 Government Failure and Preferences for Markets over Planning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The 1980s policy shift toward free markets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Problems of Plan Implementation and Plan Failure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Theory versus practice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Deficiencies in the plans and their implementation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Insufficient and or unreliable data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Unanticipated economic disturbances, external and internal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Institutional weaknesses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Lack of political will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/>
              <a:t>Conflict, post-conflict, and fragile states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lvl="1" eaLnBrk="1" hangingPunct="1">
              <a:lnSpc>
                <a:spcPct val="90000"/>
              </a:lnSpc>
            </a:pPr>
            <a:endParaRPr lang="en-US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219200" y="0"/>
            <a:ext cx="769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2500" dirty="0" smtClean="0"/>
              <a:t>11.4 Government Failure and Preferences for Markets over Planning (cont’d)</a:t>
            </a:r>
            <a:endParaRPr lang="en-US" sz="25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11.5 The Market Economy</a:t>
            </a:r>
            <a:endParaRPr lang="en-GB" dirty="0"/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000" dirty="0"/>
              <a:t>Well functioning market economy requires</a:t>
            </a:r>
          </a:p>
          <a:p>
            <a:pPr lvl="1" eaLnBrk="1" hangingPunct="1"/>
            <a:r>
              <a:rPr lang="en-US" sz="1800" dirty="0"/>
              <a:t>Clear property rights</a:t>
            </a:r>
          </a:p>
          <a:p>
            <a:pPr lvl="1" eaLnBrk="1" hangingPunct="1"/>
            <a:r>
              <a:rPr lang="en-US" sz="1800" dirty="0"/>
              <a:t>Laws and courts</a:t>
            </a:r>
          </a:p>
          <a:p>
            <a:pPr lvl="1" eaLnBrk="1" hangingPunct="1"/>
            <a:r>
              <a:rPr lang="en-US" sz="1800" dirty="0"/>
              <a:t>Freedom to establish business</a:t>
            </a:r>
          </a:p>
          <a:p>
            <a:pPr lvl="1" eaLnBrk="1" hangingPunct="1"/>
            <a:r>
              <a:rPr lang="en-US" sz="1800" dirty="0"/>
              <a:t>Stable currency</a:t>
            </a:r>
          </a:p>
          <a:p>
            <a:pPr lvl="1" eaLnBrk="1" hangingPunct="1"/>
            <a:r>
              <a:rPr lang="en-US" sz="1800" dirty="0"/>
              <a:t>Public supervision of natural monopolies</a:t>
            </a:r>
          </a:p>
          <a:p>
            <a:pPr lvl="1" eaLnBrk="1" hangingPunct="1"/>
            <a:r>
              <a:rPr lang="en-US" sz="1800" dirty="0"/>
              <a:t>Provision of adequate information</a:t>
            </a:r>
          </a:p>
          <a:p>
            <a:pPr lvl="1" eaLnBrk="1" hangingPunct="1"/>
            <a:r>
              <a:rPr lang="en-US" sz="1800" dirty="0"/>
              <a:t>Autonomous tastes</a:t>
            </a:r>
          </a:p>
          <a:p>
            <a:pPr lvl="1" eaLnBrk="1" hangingPunct="1"/>
            <a:r>
              <a:rPr lang="en-US" sz="1800" dirty="0"/>
              <a:t>Public management of externalities</a:t>
            </a:r>
          </a:p>
          <a:p>
            <a:pPr lvl="1" eaLnBrk="1" hangingPunct="1"/>
            <a:r>
              <a:rPr lang="en-US" sz="1800" dirty="0"/>
              <a:t>Stable monetary and fiscal policy instruments</a:t>
            </a:r>
          </a:p>
          <a:p>
            <a:pPr lvl="1" eaLnBrk="1" hangingPunct="1"/>
            <a:r>
              <a:rPr lang="en-US" sz="1800" dirty="0"/>
              <a:t>Safety nets</a:t>
            </a:r>
          </a:p>
          <a:p>
            <a:pPr lvl="1" eaLnBrk="1" hangingPunct="1"/>
            <a:r>
              <a:rPr lang="en-US" sz="1800" dirty="0"/>
              <a:t>Encouragement of </a:t>
            </a:r>
            <a:r>
              <a:rPr lang="en-US" sz="1800" dirty="0" smtClean="0"/>
              <a:t>innovation</a:t>
            </a:r>
          </a:p>
          <a:p>
            <a:pPr lvl="1" eaLnBrk="1" hangingPunct="1"/>
            <a:r>
              <a:rPr lang="en-US" sz="1800" dirty="0" smtClean="0"/>
              <a:t>Security from violence</a:t>
            </a:r>
            <a:endParaRPr lang="en-GB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dirty="0"/>
              <a:t>The </a:t>
            </a:r>
            <a:r>
              <a:rPr lang="ja-JP" altLang="en-US" sz="2400" dirty="0"/>
              <a:t>“</a:t>
            </a:r>
            <a:r>
              <a:rPr lang="en-US" sz="2400" dirty="0"/>
              <a:t>Washington Consensus</a:t>
            </a:r>
            <a:r>
              <a:rPr lang="ja-JP" altLang="en-US" sz="2400" dirty="0"/>
              <a:t>”</a:t>
            </a:r>
            <a:r>
              <a:rPr lang="en-US" sz="2400" dirty="0"/>
              <a:t> on the Role of the State in Development and its Limitations</a:t>
            </a:r>
            <a:endParaRPr lang="en-US" dirty="0"/>
          </a:p>
          <a:p>
            <a:pPr eaLnBrk="1" hangingPunct="1"/>
            <a:r>
              <a:rPr lang="en-US" sz="2400" dirty="0"/>
              <a:t>The consensus reflected a free market approach to development espoused by the IMF, the World bank, and key U.S. government agencies </a:t>
            </a:r>
            <a:endParaRPr lang="en-US" sz="2400" dirty="0" smtClean="0"/>
          </a:p>
          <a:p>
            <a:r>
              <a:rPr lang="en-US" sz="2400" dirty="0" smtClean="0"/>
              <a:t>However</a:t>
            </a:r>
            <a:r>
              <a:rPr lang="en-US" sz="2400" dirty="0"/>
              <a:t>, it did not always accord with realities in </a:t>
            </a:r>
            <a:r>
              <a:rPr lang="en-US" sz="2400" dirty="0" smtClean="0"/>
              <a:t>developing countries </a:t>
            </a:r>
            <a:r>
              <a:rPr lang="en-US" sz="2400" dirty="0"/>
              <a:t>that were successful (see Box 11.1)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z="3000" dirty="0" smtClean="0"/>
              <a:t>11.5 The Market Economy (cont’d)</a:t>
            </a:r>
            <a:endParaRPr lang="en-GB" sz="3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 smtClean="0"/>
              <a:t>Box </a:t>
            </a:r>
            <a:r>
              <a:rPr lang="en-US" dirty="0"/>
              <a:t>11.1 </a:t>
            </a:r>
            <a:r>
              <a:rPr lang="en-US" dirty="0" smtClean="0"/>
              <a:t>The </a:t>
            </a:r>
            <a:r>
              <a:rPr lang="en-US" dirty="0"/>
              <a:t>Washington Consensus and East Asia</a:t>
            </a:r>
          </a:p>
        </p:txBody>
      </p:sp>
      <p:pic>
        <p:nvPicPr>
          <p:cNvPr id="2" name="Picture 1" descr="box11_0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371600"/>
            <a:ext cx="8674715" cy="4495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11.6 The Washington Consensus on the Role of the State in Development and Its Subsequent Evolution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Toward a new consensus</a:t>
            </a:r>
          </a:p>
          <a:p>
            <a:pPr lvl="1" eaLnBrk="1" hangingPunct="1"/>
            <a:r>
              <a:rPr lang="en-US" dirty="0"/>
              <a:t>New emphasis on government's responsibility toward poverty alleviation and inclusive growth</a:t>
            </a:r>
          </a:p>
          <a:p>
            <a:pPr lvl="1" eaLnBrk="1" hangingPunct="1"/>
            <a:r>
              <a:rPr lang="en-US" dirty="0"/>
              <a:t>Provision of fundamental public goods</a:t>
            </a:r>
          </a:p>
          <a:p>
            <a:pPr lvl="1" eaLnBrk="1" hangingPunct="1"/>
            <a:r>
              <a:rPr lang="en-US" dirty="0"/>
              <a:t>Importance of health and education</a:t>
            </a:r>
          </a:p>
          <a:p>
            <a:pPr lvl="1" eaLnBrk="1" hangingPunct="1"/>
            <a:r>
              <a:rPr lang="en-US" dirty="0"/>
              <a:t>A recognition that markets can fail</a:t>
            </a:r>
          </a:p>
          <a:p>
            <a:pPr lvl="1" eaLnBrk="1" hangingPunct="1"/>
            <a:r>
              <a:rPr lang="en-US" dirty="0"/>
              <a:t>Governments can help secure conditions for an effective market based economy</a:t>
            </a:r>
          </a:p>
          <a:p>
            <a:pPr lvl="1" eaLnBrk="1" hangingPunct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1028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11.7 Development Political Economy: Theories of Policy Formulation and Reform</a:t>
            </a:r>
          </a:p>
        </p:txBody>
      </p:sp>
      <p:sp>
        <p:nvSpPr>
          <p:cNvPr id="41989" name="Rectangle 1029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Understanding voting patterns on policy reform</a:t>
            </a:r>
          </a:p>
          <a:p>
            <a:pPr eaLnBrk="1" hangingPunct="1"/>
            <a:r>
              <a:rPr lang="en-US" dirty="0"/>
              <a:t>Institutions and path dependency</a:t>
            </a:r>
          </a:p>
          <a:p>
            <a:pPr eaLnBrk="1" hangingPunct="1"/>
            <a:r>
              <a:rPr lang="en-US" dirty="0"/>
              <a:t>Democracy versus autocracy: which facilitates faster growth?</a:t>
            </a:r>
          </a:p>
          <a:p>
            <a:pPr eaLnBrk="1" hangingPunct="1"/>
            <a:r>
              <a:rPr lang="en-US" dirty="0"/>
              <a:t>Role of NGOs in development and the broader citizen sector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Figure 11.1 </a:t>
            </a:r>
            <a:r>
              <a:rPr lang="en-US" sz="2800" dirty="0" smtClean="0"/>
              <a:t>Global </a:t>
            </a:r>
            <a:r>
              <a:rPr lang="en-US" sz="2800" dirty="0"/>
              <a:t>Trends in Governance, 1946-2008</a:t>
            </a:r>
            <a:endParaRPr lang="en-GB" sz="2800" dirty="0"/>
          </a:p>
        </p:txBody>
      </p:sp>
      <p:pic>
        <p:nvPicPr>
          <p:cNvPr id="2" name="Picture 1" descr="fig11_01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371600"/>
            <a:ext cx="6400800" cy="467920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>
          <a:xfrm>
            <a:off x="1219200" y="0"/>
            <a:ext cx="7696200" cy="1143000"/>
          </a:xfrm>
        </p:spPr>
        <p:txBody>
          <a:bodyPr anchor="ctr"/>
          <a:lstStyle/>
          <a:p>
            <a:pPr eaLnBrk="1" hangingPunct="1"/>
            <a:r>
              <a:rPr lang="en-US" sz="2800" dirty="0"/>
              <a:t>11.8 Development Roles of NGOs and the Broader Citizen Sector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4294967295"/>
          </p:nvPr>
        </p:nvSpPr>
        <p:spPr/>
        <p:txBody>
          <a:bodyPr rIns="91440"/>
          <a:lstStyle/>
          <a:p>
            <a:pPr eaLnBrk="1" hangingPunct="1"/>
            <a:r>
              <a:rPr lang="en-US" sz="2600" dirty="0"/>
              <a:t>Potentially important roles in:</a:t>
            </a:r>
          </a:p>
          <a:p>
            <a:pPr eaLnBrk="1" hangingPunct="1"/>
            <a:r>
              <a:rPr lang="en-US" sz="2600" dirty="0"/>
              <a:t>Common property resource management</a:t>
            </a:r>
          </a:p>
          <a:p>
            <a:pPr eaLnBrk="1" hangingPunct="1"/>
            <a:r>
              <a:rPr lang="en-US" sz="2600" dirty="0"/>
              <a:t>Local public goods</a:t>
            </a:r>
          </a:p>
          <a:p>
            <a:pPr eaLnBrk="1" hangingPunct="1"/>
            <a:r>
              <a:rPr lang="en-US" sz="2600" dirty="0"/>
              <a:t>Economic and productive ideas</a:t>
            </a:r>
          </a:p>
          <a:p>
            <a:pPr eaLnBrk="1" hangingPunct="1"/>
            <a:r>
              <a:rPr lang="en-US" sz="2600" dirty="0"/>
              <a:t>Possibly other activities that are either:</a:t>
            </a:r>
          </a:p>
          <a:p>
            <a:pPr lvl="1" eaLnBrk="1" hangingPunct="1"/>
            <a:r>
              <a:rPr lang="en-US" sz="2200" dirty="0"/>
              <a:t>Excludable but not rival</a:t>
            </a:r>
          </a:p>
          <a:p>
            <a:pPr lvl="1" eaLnBrk="1" hangingPunct="1"/>
            <a:r>
              <a:rPr lang="en-US" sz="2200" dirty="0"/>
              <a:t>Rival but not excludable</a:t>
            </a:r>
          </a:p>
          <a:p>
            <a:pPr lvl="1" eaLnBrk="1" hangingPunct="1"/>
            <a:r>
              <a:rPr lang="en-US" sz="2200" dirty="0"/>
              <a:t>Partly excludable and partly rival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11.1 A Question of Balance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Roles and Limitations of State, Market, and the Citizen Sector/NGOs in Achieving Economic Development and Poverty Reduction </a:t>
            </a:r>
          </a:p>
          <a:p>
            <a:pPr eaLnBrk="1" hangingPunct="1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Figure 11.2 </a:t>
            </a:r>
            <a:r>
              <a:rPr lang="en-US" dirty="0" smtClean="0"/>
              <a:t>Typology </a:t>
            </a:r>
            <a:r>
              <a:rPr lang="en-US" dirty="0"/>
              <a:t>of Goods</a:t>
            </a:r>
          </a:p>
        </p:txBody>
      </p:sp>
      <p:pic>
        <p:nvPicPr>
          <p:cNvPr id="2" name="Picture 1" descr="fig11_0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1752600"/>
            <a:ext cx="6627750" cy="425864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19200" y="32456"/>
            <a:ext cx="7543800" cy="1143000"/>
          </a:xfrm>
        </p:spPr>
        <p:txBody>
          <a:bodyPr anchor="ctr"/>
          <a:lstStyle/>
          <a:p>
            <a:pPr eaLnBrk="1" hangingPunct="1"/>
            <a:r>
              <a:rPr lang="en-US" sz="2800" dirty="0"/>
              <a:t>11.8 Development Roles of NGOs and the Broader Citizen </a:t>
            </a:r>
            <a:r>
              <a:rPr lang="en-US" sz="2800" dirty="0" smtClean="0"/>
              <a:t>Sector (cont’d)</a:t>
            </a:r>
            <a:endParaRPr lang="en-GB" sz="2800" dirty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Other potential comparative advantages of NGOs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Innovative design and implementation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Program flexibility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Specialized technical knowledge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Provision of targeted local public goods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Common-property resource management design and implementation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Trust and Credibility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Representation and advocacy</a:t>
            </a:r>
          </a:p>
          <a:p>
            <a:pPr lvl="1" eaLnBrk="1" hangingPunct="1">
              <a:lnSpc>
                <a:spcPct val="90000"/>
              </a:lnSpc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3000" dirty="0"/>
              <a:t>Other limitations: </a:t>
            </a:r>
            <a:r>
              <a:rPr lang="ja-JP" altLang="en-US" sz="3000" dirty="0"/>
              <a:t>“</a:t>
            </a:r>
            <a:r>
              <a:rPr lang="en-US" sz="3000" dirty="0"/>
              <a:t>voluntary failure</a:t>
            </a:r>
            <a:r>
              <a:rPr lang="ja-JP" altLang="en-US" sz="3000" dirty="0"/>
              <a:t>”</a:t>
            </a:r>
            <a:r>
              <a:rPr lang="en-US" sz="3000" dirty="0"/>
              <a:t> – NGOs may be…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4294967295"/>
          </p:nvPr>
        </p:nvSpPr>
        <p:spPr>
          <a:xfrm>
            <a:off x="228600" y="1524000"/>
            <a:ext cx="8534400" cy="50292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Insignificant, owing to small scale and reach.</a:t>
            </a:r>
          </a:p>
          <a:p>
            <a:pPr eaLnBrk="1" hangingPunct="1"/>
            <a:r>
              <a:rPr lang="en-US" sz="2000" dirty="0"/>
              <a:t>Lacking necessary local knowledge to develop and implement an appropriate mix of programs to address relevant problems</a:t>
            </a:r>
          </a:p>
          <a:p>
            <a:pPr eaLnBrk="1" hangingPunct="1"/>
            <a:r>
              <a:rPr lang="en-US" sz="2000" dirty="0"/>
              <a:t>Selective and exclusionary, elitist, and or ineffective </a:t>
            </a:r>
          </a:p>
          <a:p>
            <a:pPr eaLnBrk="1" hangingPunct="1"/>
            <a:r>
              <a:rPr lang="en-US" sz="2000" dirty="0"/>
              <a:t>Lacking adequate incentives to ensure effectiveness</a:t>
            </a:r>
          </a:p>
          <a:p>
            <a:pPr eaLnBrk="1" hangingPunct="1"/>
            <a:r>
              <a:rPr lang="en-US" sz="2000" dirty="0"/>
              <a:t>Captured by goals of funders rather than intended beneficiaries; may change priorities one year to the next</a:t>
            </a:r>
          </a:p>
          <a:p>
            <a:pPr eaLnBrk="1" hangingPunct="1"/>
            <a:r>
              <a:rPr lang="en-US" sz="2000" dirty="0"/>
              <a:t>Giving too little attention to means, preventing needed scale...</a:t>
            </a:r>
          </a:p>
          <a:p>
            <a:pPr eaLnBrk="1" hangingPunct="1"/>
            <a:r>
              <a:rPr lang="en-US" sz="2000" dirty="0"/>
              <a:t>Or, find that means—such as fundraising—can become ends in themselves</a:t>
            </a:r>
          </a:p>
          <a:p>
            <a:pPr eaLnBrk="1" hangingPunct="1"/>
            <a:r>
              <a:rPr lang="en-US" sz="2000" dirty="0"/>
              <a:t>Lacking immediate feedback (as private firms get in markets, or elected governments receive at the polls); this can let the weaknesses go on for some time before being corrected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11.9 Trends in Governance and </a:t>
            </a:r>
            <a:r>
              <a:rPr lang="en-US" dirty="0" smtClean="0"/>
              <a:t>Reform </a:t>
            </a:r>
            <a:endParaRPr lang="en-US" dirty="0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Tackling the problem of Corruption</a:t>
            </a:r>
          </a:p>
          <a:p>
            <a:pPr eaLnBrk="1" hangingPunct="1"/>
            <a:r>
              <a:rPr lang="en-US" dirty="0"/>
              <a:t>Decentralization</a:t>
            </a:r>
          </a:p>
          <a:p>
            <a:pPr eaLnBrk="1" hangingPunct="1"/>
            <a:r>
              <a:rPr lang="en-US" dirty="0"/>
              <a:t>Development participation- alternate interpretations</a:t>
            </a:r>
          </a:p>
          <a:p>
            <a:pPr lvl="1" eaLnBrk="1" hangingPunct="1"/>
            <a:r>
              <a:rPr lang="en-US" dirty="0"/>
              <a:t>Genuine participation and role of NGOs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205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11.9 Trends in Governance and </a:t>
            </a:r>
            <a:r>
              <a:rPr lang="en-US" dirty="0" smtClean="0"/>
              <a:t>Reform (cont’d)</a:t>
            </a:r>
            <a:endParaRPr lang="en-US" dirty="0"/>
          </a:p>
        </p:txBody>
      </p:sp>
      <p:sp>
        <p:nvSpPr>
          <p:cNvPr id="47109" name="Rectangle 205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Tackling the problem of corruption</a:t>
            </a:r>
          </a:p>
          <a:p>
            <a:pPr lvl="1" eaLnBrk="1" hangingPunct="1"/>
            <a:r>
              <a:rPr lang="en-US" dirty="0"/>
              <a:t>Abuse of public trust for private gain</a:t>
            </a:r>
          </a:p>
          <a:p>
            <a:pPr eaLnBrk="1" hangingPunct="1"/>
            <a:r>
              <a:rPr lang="en-US" dirty="0"/>
              <a:t>Good governance enhances capability to function</a:t>
            </a:r>
          </a:p>
          <a:p>
            <a:pPr eaLnBrk="1" hangingPunct="1"/>
            <a:r>
              <a:rPr lang="en-US" dirty="0"/>
              <a:t>Effects of corruption fall disproportionately on the poor</a:t>
            </a:r>
          </a:p>
          <a:p>
            <a:pPr eaLnBrk="1" hangingPunct="1"/>
            <a:r>
              <a:rPr lang="en-US" dirty="0"/>
              <a:t>Good governance is broader than simply an absence of corruption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Figure </a:t>
            </a:r>
            <a:r>
              <a:rPr lang="en-US" sz="2400" dirty="0" smtClean="0"/>
              <a:t>11.3 </a:t>
            </a:r>
            <a:r>
              <a:rPr lang="en-US" sz="2400" dirty="0"/>
              <a:t>Corruption as a Regressive Tax: The Case of Ecuador</a:t>
            </a:r>
          </a:p>
        </p:txBody>
      </p:sp>
      <p:pic>
        <p:nvPicPr>
          <p:cNvPr id="2" name="Picture 1" descr="fig11_03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219200"/>
            <a:ext cx="5541551" cy="4953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Figure </a:t>
            </a:r>
            <a:r>
              <a:rPr lang="en-US" sz="2400" dirty="0" smtClean="0"/>
              <a:t>11.4 </a:t>
            </a:r>
            <a:r>
              <a:rPr lang="en-US" sz="2400" dirty="0"/>
              <a:t>The Association between Rule of Law and Per Capita Income</a:t>
            </a:r>
            <a:endParaRPr lang="en-GB" sz="2400" dirty="0"/>
          </a:p>
        </p:txBody>
      </p:sp>
      <p:pic>
        <p:nvPicPr>
          <p:cNvPr id="2" name="Picture 1" descr="fig11_04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371600"/>
            <a:ext cx="5980129" cy="4800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</a:t>
            </a:r>
          </a:p>
        </p:txBody>
      </p:sp>
      <p:sp>
        <p:nvSpPr>
          <p:cNvPr id="52229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905000"/>
            <a:ext cx="4191000" cy="4495800"/>
          </a:xfrm>
        </p:spPr>
        <p:txBody>
          <a:bodyPr rIns="91440"/>
          <a:lstStyle/>
          <a:p>
            <a:pPr eaLnBrk="1" hangingPunct="1"/>
            <a:r>
              <a:rPr lang="en-US" sz="2000" dirty="0"/>
              <a:t>Accounting prices</a:t>
            </a:r>
          </a:p>
          <a:p>
            <a:pPr eaLnBrk="1" hangingPunct="1"/>
            <a:r>
              <a:rPr lang="en-US" sz="2000" dirty="0"/>
              <a:t>Aggregate growth model</a:t>
            </a:r>
          </a:p>
          <a:p>
            <a:pPr eaLnBrk="1" hangingPunct="1"/>
            <a:r>
              <a:rPr lang="en-US" sz="2000" dirty="0"/>
              <a:t>Comprehensive plan</a:t>
            </a:r>
          </a:p>
          <a:p>
            <a:pPr eaLnBrk="1" hangingPunct="1"/>
            <a:r>
              <a:rPr lang="en-US" sz="2000" dirty="0"/>
              <a:t>Corruption</a:t>
            </a:r>
          </a:p>
          <a:p>
            <a:pPr eaLnBrk="1" hangingPunct="1"/>
            <a:r>
              <a:rPr lang="en-US" sz="2000" dirty="0"/>
              <a:t>Cost-benefit analysis</a:t>
            </a:r>
          </a:p>
          <a:p>
            <a:pPr eaLnBrk="1" hangingPunct="1"/>
            <a:r>
              <a:rPr lang="en-US" sz="2000" dirty="0"/>
              <a:t>Economic infrastructure</a:t>
            </a:r>
          </a:p>
          <a:p>
            <a:pPr eaLnBrk="1" hangingPunct="1"/>
            <a:r>
              <a:rPr lang="en-US" sz="2000" dirty="0"/>
              <a:t>Economic plan</a:t>
            </a:r>
          </a:p>
        </p:txBody>
      </p:sp>
      <p:sp>
        <p:nvSpPr>
          <p:cNvPr id="52230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905000"/>
            <a:ext cx="4191000" cy="44196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Economic planning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Government failure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Input-output model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Interindustry model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Internal rate of return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Market failure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Market prices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Net present value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 (cont</a:t>
            </a:r>
            <a:r>
              <a:rPr lang="ja-JP" altLang="en-US"/>
              <a:t>’</a:t>
            </a:r>
            <a:r>
              <a:rPr lang="en-US" dirty="0"/>
              <a:t>d)</a:t>
            </a:r>
          </a:p>
        </p:txBody>
      </p:sp>
      <p:sp>
        <p:nvSpPr>
          <p:cNvPr id="53253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400" dirty="0"/>
              <a:t>Nongovernmental organization (NGO)</a:t>
            </a:r>
          </a:p>
          <a:p>
            <a:pPr eaLnBrk="1" hangingPunct="1"/>
            <a:r>
              <a:rPr lang="en-US" sz="2400" dirty="0"/>
              <a:t>Partial plan</a:t>
            </a:r>
          </a:p>
          <a:p>
            <a:pPr eaLnBrk="1" hangingPunct="1"/>
            <a:r>
              <a:rPr lang="en-US" sz="2400" dirty="0"/>
              <a:t>Path dependency</a:t>
            </a:r>
          </a:p>
          <a:p>
            <a:pPr eaLnBrk="1" hangingPunct="1"/>
            <a:r>
              <a:rPr lang="en-US" sz="2400" dirty="0"/>
              <a:t>Planning process</a:t>
            </a:r>
          </a:p>
          <a:p>
            <a:pPr eaLnBrk="1" hangingPunct="1"/>
            <a:r>
              <a:rPr lang="en-US" sz="2400" dirty="0"/>
              <a:t>Political will</a:t>
            </a:r>
          </a:p>
          <a:p>
            <a:pPr eaLnBrk="1" hangingPunct="1"/>
            <a:r>
              <a:rPr lang="en-US" sz="2400" dirty="0"/>
              <a:t>Project appraisal</a:t>
            </a:r>
          </a:p>
        </p:txBody>
      </p:sp>
      <p:sp>
        <p:nvSpPr>
          <p:cNvPr id="53254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25963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400" dirty="0"/>
              <a:t>Rent seeking</a:t>
            </a:r>
          </a:p>
          <a:p>
            <a:pPr eaLnBrk="1" hangingPunct="1"/>
            <a:r>
              <a:rPr lang="en-US" sz="2400" dirty="0"/>
              <a:t>Shadow prices</a:t>
            </a:r>
          </a:p>
          <a:p>
            <a:pPr eaLnBrk="1" hangingPunct="1"/>
            <a:r>
              <a:rPr lang="en-US" sz="2400" dirty="0"/>
              <a:t>Social profit</a:t>
            </a:r>
          </a:p>
          <a:p>
            <a:pPr eaLnBrk="1" hangingPunct="1"/>
            <a:r>
              <a:rPr lang="en-US" sz="2400" dirty="0"/>
              <a:t>Social rate of discount</a:t>
            </a:r>
          </a:p>
          <a:p>
            <a:pPr eaLnBrk="1" hangingPunct="1"/>
            <a:r>
              <a:rPr lang="en-US" sz="2400" dirty="0"/>
              <a:t>Voluntary failure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11.2 Development Planning: Concepts and Rationale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The Planning Mystique</a:t>
            </a:r>
          </a:p>
          <a:p>
            <a:pPr lvl="1" eaLnBrk="1" hangingPunct="1"/>
            <a:r>
              <a:rPr lang="en-US" dirty="0"/>
              <a:t>In the past, few doubted the importance and usefulness of national economic plans</a:t>
            </a:r>
          </a:p>
          <a:p>
            <a:pPr lvl="1" eaLnBrk="1" hangingPunct="1"/>
            <a:r>
              <a:rPr lang="en-US" dirty="0"/>
              <a:t>Recently, however, disillusionment has set in</a:t>
            </a:r>
          </a:p>
          <a:p>
            <a:pPr lvl="1" eaLnBrk="1" hangingPunct="1"/>
            <a:r>
              <a:rPr lang="en-US" dirty="0"/>
              <a:t>But a comprehensive development policy framework can play an important role in accelerating growth and reducing poverty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11.2 Development Planning: Concepts and </a:t>
            </a:r>
            <a:r>
              <a:rPr lang="en-US" dirty="0" smtClean="0"/>
              <a:t>Rationale (cont’d)</a:t>
            </a:r>
            <a:endParaRPr lang="en-US" dirty="0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r>
              <a:rPr lang="en-US" sz="2400" dirty="0"/>
              <a:t>The nature of development planning resource mobilization for public investment</a:t>
            </a:r>
          </a:p>
          <a:p>
            <a:pPr lvl="1" eaLnBrk="1" hangingPunct="1"/>
            <a:r>
              <a:rPr lang="en-US" sz="2000" dirty="0"/>
              <a:t>Economic policy to control private economic activity according to social objectives formulated by government</a:t>
            </a:r>
          </a:p>
          <a:p>
            <a:pPr eaLnBrk="1" hangingPunct="1"/>
            <a:r>
              <a:rPr lang="en-US" sz="2400" dirty="0"/>
              <a:t>Planning in mixed developing economies</a:t>
            </a:r>
          </a:p>
          <a:p>
            <a:pPr eaLnBrk="1" hangingPunct="1"/>
            <a:r>
              <a:rPr lang="en-US" sz="2400" dirty="0"/>
              <a:t>Private sector in mixed economies comprises</a:t>
            </a:r>
          </a:p>
          <a:p>
            <a:pPr lvl="1" eaLnBrk="1" hangingPunct="1"/>
            <a:r>
              <a:rPr lang="en-US" sz="2000" dirty="0"/>
              <a:t>The subsistence sector</a:t>
            </a:r>
          </a:p>
          <a:p>
            <a:pPr lvl="1" eaLnBrk="1" hangingPunct="1"/>
            <a:r>
              <a:rPr lang="en-US" sz="2000" dirty="0"/>
              <a:t>Small scale  businesses </a:t>
            </a:r>
          </a:p>
          <a:p>
            <a:pPr lvl="1" eaLnBrk="1" hangingPunct="1"/>
            <a:r>
              <a:rPr lang="en-US" sz="2000" dirty="0"/>
              <a:t>Medium size enterprises</a:t>
            </a:r>
          </a:p>
          <a:p>
            <a:pPr lvl="1" eaLnBrk="1" hangingPunct="1"/>
            <a:r>
              <a:rPr lang="en-US" sz="2000" dirty="0"/>
              <a:t>Larger domestic firms</a:t>
            </a:r>
          </a:p>
          <a:p>
            <a:pPr lvl="1" eaLnBrk="1" hangingPunct="1"/>
            <a:r>
              <a:rPr lang="en-US" sz="2000" dirty="0"/>
              <a:t>Large joint or foreign owned enterprises</a:t>
            </a:r>
          </a:p>
          <a:p>
            <a:pPr lvl="1" eaLnBrk="1" hangingPunct="1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The Rationale for Development Planning</a:t>
            </a:r>
          </a:p>
          <a:p>
            <a:pPr lvl="1" eaLnBrk="1" hangingPunct="1"/>
            <a:r>
              <a:rPr lang="en-US" dirty="0"/>
              <a:t>Market failure</a:t>
            </a:r>
          </a:p>
          <a:p>
            <a:pPr lvl="1" eaLnBrk="1" hangingPunct="1"/>
            <a:r>
              <a:rPr lang="en-US" dirty="0"/>
              <a:t>Resource mobilization and allocation</a:t>
            </a:r>
          </a:p>
          <a:p>
            <a:pPr lvl="1" eaLnBrk="1" hangingPunct="1"/>
            <a:r>
              <a:rPr lang="en-US" dirty="0"/>
              <a:t>Attitudinal or psychological impact</a:t>
            </a:r>
          </a:p>
          <a:p>
            <a:pPr lvl="1" eaLnBrk="1" hangingPunct="1"/>
            <a:r>
              <a:rPr lang="en-US" dirty="0"/>
              <a:t>Requirement to receive foreign aid</a:t>
            </a:r>
          </a:p>
          <a:p>
            <a:pPr eaLnBrk="1" hangingPunct="1"/>
            <a:endParaRPr lang="en-US" dirty="0"/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ヒラギノ角ゴ Pro W3" pitchFamily="-1" charset="-128"/>
                <a:cs typeface="ヒラギノ角ゴ Pro W3" pitchFamily="-1" charset="-128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  <a:ea typeface="ヒラギノ角ゴ Pro W3" pitchFamily="-1" charset="-128"/>
                <a:cs typeface="ヒラギノ角ゴ Pro W3" pitchFamily="-1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Verdana" pitchFamily="-1" charset="0"/>
              </a:defRPr>
            </a:lvl9pPr>
          </a:lstStyle>
          <a:p>
            <a:r>
              <a:rPr lang="en-US" smtClean="0"/>
              <a:t>11.2 Development Planning: Concepts and Rationale (cont’d)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Three General Forms of Market Failure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dirty="0"/>
              <a:t>The market cannot function properly or no market exists</a:t>
            </a:r>
          </a:p>
          <a:p>
            <a:pPr eaLnBrk="1" hangingPunct="1"/>
            <a:r>
              <a:rPr lang="en-US" sz="2400" dirty="0"/>
              <a:t>The market exists but implies inefficient resource allocation</a:t>
            </a:r>
          </a:p>
          <a:p>
            <a:pPr eaLnBrk="1" hangingPunct="1"/>
            <a:r>
              <a:rPr lang="en-US" sz="2400" dirty="0"/>
              <a:t>More expansively: the market produces undesirable results as measured by social objectives other than the allocation of resources</a:t>
            </a:r>
          </a:p>
          <a:p>
            <a:pPr lvl="1" eaLnBrk="1" hangingPunct="1"/>
            <a:r>
              <a:rPr lang="en-US" dirty="0"/>
              <a:t>Often items such as more equal income distribution, and </a:t>
            </a:r>
            <a:r>
              <a:rPr lang="ja-JP" altLang="en-US" dirty="0"/>
              <a:t>“</a:t>
            </a:r>
            <a:r>
              <a:rPr lang="en-US" dirty="0"/>
              <a:t>merit goods</a:t>
            </a:r>
            <a:r>
              <a:rPr lang="ja-JP" altLang="en-US" dirty="0"/>
              <a:t>”</a:t>
            </a:r>
            <a:r>
              <a:rPr lang="en-US" dirty="0"/>
              <a:t> such as health, are treated as separate rationales for policy, outside of economic efficiency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Market Failure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4876800"/>
          </a:xfrm>
        </p:spPr>
        <p:txBody>
          <a:bodyPr rIns="91440"/>
          <a:lstStyle/>
          <a:p>
            <a:pPr eaLnBrk="1" hangingPunct="1"/>
            <a:r>
              <a:rPr lang="en-US" sz="2100" dirty="0"/>
              <a:t>Market failures can occur when social costs or benefits differ from private costs or benefits of firms or consumers</a:t>
            </a:r>
          </a:p>
          <a:p>
            <a:pPr eaLnBrk="1" hangingPunct="1"/>
            <a:r>
              <a:rPr lang="en-US" sz="2100" dirty="0"/>
              <a:t>Market power (monopolistic, monopsonistic) </a:t>
            </a:r>
          </a:p>
          <a:p>
            <a:pPr eaLnBrk="1" hangingPunct="1"/>
            <a:r>
              <a:rPr lang="en-US" sz="2100" dirty="0"/>
              <a:t>Public goods: free riders cannot be excluded except possibly at high cost</a:t>
            </a:r>
          </a:p>
          <a:p>
            <a:pPr eaLnBrk="1" hangingPunct="1"/>
            <a:r>
              <a:rPr lang="en-US" sz="2100" dirty="0"/>
              <a:t>Externalities: agents do not have to pay all costs of their activities, or are unable to receive all the benefits</a:t>
            </a:r>
          </a:p>
          <a:p>
            <a:pPr eaLnBrk="1" hangingPunct="1"/>
            <a:r>
              <a:rPr lang="en-US" sz="2100" dirty="0"/>
              <a:t>Prisoners</a:t>
            </a:r>
            <a:r>
              <a:rPr lang="ja-JP" altLang="en-US" sz="2100" dirty="0"/>
              <a:t>’</a:t>
            </a:r>
            <a:r>
              <a:rPr lang="en-US" sz="2100" dirty="0"/>
              <a:t> Dilemmas occur when agents better off if others cooperate but individual agents better off </a:t>
            </a:r>
            <a:r>
              <a:rPr lang="ja-JP" altLang="en-US" sz="2100" dirty="0"/>
              <a:t>“</a:t>
            </a:r>
            <a:r>
              <a:rPr lang="en-US" sz="2100" dirty="0"/>
              <a:t>defecting</a:t>
            </a:r>
            <a:r>
              <a:rPr lang="ja-JP" altLang="en-US" sz="2100" dirty="0"/>
              <a:t>”</a:t>
            </a:r>
            <a:endParaRPr lang="en-US" sz="2100" dirty="0"/>
          </a:p>
          <a:p>
            <a:pPr eaLnBrk="1" hangingPunct="1"/>
            <a:r>
              <a:rPr lang="en-US" sz="2100" dirty="0"/>
              <a:t>Coordination failures can occur when coordination is costly; e.g. with Big Push problems (Chapter 4)</a:t>
            </a:r>
          </a:p>
          <a:p>
            <a:pPr eaLnBrk="1" hangingPunct="1"/>
            <a:r>
              <a:rPr lang="en-US" sz="2100" dirty="0"/>
              <a:t>Capital markets are particularly prone to failure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Market and Government Failure: </a:t>
            </a:r>
            <a:br>
              <a:rPr lang="en-US" dirty="0"/>
            </a:br>
            <a:r>
              <a:rPr lang="en-US" dirty="0"/>
              <a:t>Broader Arguments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4294967295"/>
          </p:nvPr>
        </p:nvSpPr>
        <p:spPr>
          <a:xfrm>
            <a:off x="152400" y="1600200"/>
            <a:ext cx="8610600" cy="5105400"/>
          </a:xfrm>
        </p:spPr>
        <p:txBody>
          <a:bodyPr rIns="91440"/>
          <a:lstStyle/>
          <a:p>
            <a:pPr eaLnBrk="1" hangingPunct="1"/>
            <a:r>
              <a:rPr lang="en-US" sz="2200" dirty="0"/>
              <a:t>Government failure: in many cases, politicians and bureaucrats can be considered utility maximizers, not public interest maximizers</a:t>
            </a:r>
          </a:p>
          <a:p>
            <a:pPr eaLnBrk="1" hangingPunct="1"/>
            <a:r>
              <a:rPr lang="en-US" sz="2200" dirty="0"/>
              <a:t>So can</a:t>
            </a:r>
            <a:r>
              <a:rPr lang="ja-JP" altLang="en-US" sz="2200" dirty="0"/>
              <a:t>’</a:t>
            </a:r>
            <a:r>
              <a:rPr lang="en-US" sz="2200" dirty="0"/>
              <a:t>t jump to conclusion that if economic theory says policy can fix market failures that it will do so in practice</a:t>
            </a:r>
          </a:p>
          <a:p>
            <a:pPr eaLnBrk="1" hangingPunct="1"/>
            <a:r>
              <a:rPr lang="en-US" sz="2200" dirty="0"/>
              <a:t>Analysis of incentives for government failure guides reform, e.g. civil service reform, constitution design</a:t>
            </a:r>
          </a:p>
          <a:p>
            <a:pPr eaLnBrk="1" hangingPunct="1"/>
            <a:r>
              <a:rPr lang="en-US" sz="2200" dirty="0"/>
              <a:t>Developing countries tend to have both high market failure and high government failures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Todaro_Smith2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Template_Todaro_Smith2.pot</Template>
  <TotalTime>119</TotalTime>
  <Words>1534</Words>
  <Application>Microsoft Office PowerPoint</Application>
  <PresentationFormat>On-screen Show (4:3)</PresentationFormat>
  <Paragraphs>229</Paragraphs>
  <Slides>38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9" baseType="lpstr">
      <vt:lpstr>ＭＳ Ｐゴシック</vt:lpstr>
      <vt:lpstr>Adobe Jenson Italic</vt:lpstr>
      <vt:lpstr>Arial</vt:lpstr>
      <vt:lpstr>Calibri</vt:lpstr>
      <vt:lpstr>Symbol</vt:lpstr>
      <vt:lpstr>Times</vt:lpstr>
      <vt:lpstr>Times New Roman</vt:lpstr>
      <vt:lpstr>Verdana</vt:lpstr>
      <vt:lpstr>ヒラギノ角ゴ Pro W3</vt:lpstr>
      <vt:lpstr>Template_Todaro_Smith2</vt:lpstr>
      <vt:lpstr>Equation</vt:lpstr>
      <vt:lpstr>Chapter 11  Development Policymaking  and the Roles of Market, State,  and Civil Society</vt:lpstr>
      <vt:lpstr>Outline</vt:lpstr>
      <vt:lpstr>11.1 A Question of Balance</vt:lpstr>
      <vt:lpstr>11.2 Development Planning: Concepts and Rationale</vt:lpstr>
      <vt:lpstr>11.2 Development Planning: Concepts and Rationale (cont’d)</vt:lpstr>
      <vt:lpstr>PowerPoint Presentation</vt:lpstr>
      <vt:lpstr>Three General Forms of Market Failure</vt:lpstr>
      <vt:lpstr>Market Failure</vt:lpstr>
      <vt:lpstr>Market and Government Failure:  Broader Arguments</vt:lpstr>
      <vt:lpstr>11.3 The Development Planning Process: Some Basic Models</vt:lpstr>
      <vt:lpstr>PowerPoint Presentation</vt:lpstr>
      <vt:lpstr>11.3 The Development Planning Process: Some Basic Models (Aggregate Growth Models, cont’d)</vt:lpstr>
      <vt:lpstr>11.3 The Development Planning Process: Some Basic Models (Aggregate Growth Models, cont’d)</vt:lpstr>
      <vt:lpstr>11.3 The Development Planning Process: Some Basic Models (Aggregate Growth Models, cont’d)</vt:lpstr>
      <vt:lpstr>11.3 The Development Planning Process: Some Basic Models (Aggregate Growth Models, cont’d)</vt:lpstr>
      <vt:lpstr>PowerPoint Presentation</vt:lpstr>
      <vt:lpstr>PowerPoint Presentation</vt:lpstr>
      <vt:lpstr>11.3 The Development Planning Process:  Some Basic Models (Project Appraisal and Social Cost-Benefit Analysis, cont’d)</vt:lpstr>
      <vt:lpstr>11.3 The Development Planning Process:  Some Basic Models (Project Appraisal and Social Cost-Benefit Analysis, cont’d)</vt:lpstr>
      <vt:lpstr>11.3 The Development Planning Process:  Some Basic Models (Project Appraisal and Social Cost-Benefit Analysis, cont’d)</vt:lpstr>
      <vt:lpstr>11.4 Government Failure and Preferences for Markets over Planning</vt:lpstr>
      <vt:lpstr>PowerPoint Presentation</vt:lpstr>
      <vt:lpstr>11.5 The Market Economy</vt:lpstr>
      <vt:lpstr>PowerPoint Presentation</vt:lpstr>
      <vt:lpstr>Box 11.1 The Washington Consensus and East Asia</vt:lpstr>
      <vt:lpstr>11.6 The Washington Consensus on the Role of the State in Development and Its Subsequent Evolution</vt:lpstr>
      <vt:lpstr>11.7 Development Political Economy: Theories of Policy Formulation and Reform</vt:lpstr>
      <vt:lpstr>Figure 11.1 Global Trends in Governance, 1946-2008</vt:lpstr>
      <vt:lpstr>11.8 Development Roles of NGOs and the Broader Citizen Sector</vt:lpstr>
      <vt:lpstr>Figure 11.2 Typology of Goods</vt:lpstr>
      <vt:lpstr>11.8 Development Roles of NGOs and the Broader Citizen Sector (cont’d)</vt:lpstr>
      <vt:lpstr>Other limitations: “voluntary failure” – NGOs may be…</vt:lpstr>
      <vt:lpstr>11.9 Trends in Governance and Reform </vt:lpstr>
      <vt:lpstr>11.9 Trends in Governance and Reform (cont’d)</vt:lpstr>
      <vt:lpstr>Figure 11.3 Corruption as a Regressive Tax: The Case of Ecuador</vt:lpstr>
      <vt:lpstr>Figure 11.4 The Association between Rule of Law and Per Capita Income</vt:lpstr>
      <vt:lpstr>Concepts for Review</vt:lpstr>
      <vt:lpstr>Concepts for Review (cont’d)</vt:lpstr>
    </vt:vector>
  </TitlesOfParts>
  <Company>Copyright ©2015 Pearson Education, Inc. All rights reserved.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</dc:title>
  <dc:subject>Economic Development, 12e</dc:subject>
  <dc:creator>Todaro / Smith</dc:creator>
  <cp:lastModifiedBy>Madumarov Eldar</cp:lastModifiedBy>
  <cp:revision>23</cp:revision>
  <dcterms:created xsi:type="dcterms:W3CDTF">2013-04-22T16:46:23Z</dcterms:created>
  <dcterms:modified xsi:type="dcterms:W3CDTF">2018-11-05T04:21:24Z</dcterms:modified>
</cp:coreProperties>
</file>