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61" r:id="rId3"/>
    <p:sldId id="262" r:id="rId4"/>
    <p:sldId id="263" r:id="rId5"/>
    <p:sldId id="287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00602B"/>
    <a:srgbClr val="007A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24" autoAdjust="0"/>
  </p:normalViewPr>
  <p:slideViewPr>
    <p:cSldViewPr>
      <p:cViewPr varScale="1">
        <p:scale>
          <a:sx n="80" d="100"/>
          <a:sy n="80" d="100"/>
        </p:scale>
        <p:origin x="-15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BA7F6-3CC3-4431-AF8C-389DE2A33B6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BFCD6-71A1-455A-ADC3-80EF73D56F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47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7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D0FC-377C-4B08-A8AF-F99E89782BF8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B54E-7267-4942-ACF3-3CD1FD4E18AB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8B40-8BCD-4286-9E21-AF273FB7A8D5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24F8-ECA2-4852-AD3E-E37CB2275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7201656"/>
      </p:ext>
    </p:extLst>
  </p:cSld>
  <p:clrMapOvr>
    <a:masterClrMapping/>
  </p:clrMapOvr>
  <p:transition spd="slow">
    <p:wheel spokes="8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iandra G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empus Sans ITC" pitchFamily="82" charset="0"/>
              </a:defRPr>
            </a:lvl1pPr>
            <a:lvl2pPr>
              <a:defRPr>
                <a:latin typeface="Tempus Sans ITC" pitchFamily="82" charset="0"/>
              </a:defRPr>
            </a:lvl2pPr>
            <a:lvl3pPr>
              <a:defRPr>
                <a:latin typeface="Tempus Sans ITC" pitchFamily="82" charset="0"/>
              </a:defRPr>
            </a:lvl3pPr>
            <a:lvl4pPr>
              <a:defRPr>
                <a:latin typeface="Tempus Sans ITC" pitchFamily="82" charset="0"/>
              </a:defRPr>
            </a:lvl4pPr>
            <a:lvl5pPr>
              <a:defRPr>
                <a:latin typeface="Tempus Sans ITC" pitchFamily="8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53B-0D14-4719-AED3-7159F0B8FA9E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520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322741"/>
            <a:ext cx="457200" cy="5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5562600"/>
            <a:ext cx="69368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400800"/>
            <a:ext cx="3844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2199"/>
            <a:ext cx="457200" cy="54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022622"/>
            <a:ext cx="333375" cy="32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354939"/>
            <a:ext cx="304800" cy="29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971800" y="0"/>
            <a:ext cx="6019800" cy="328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Monotype Corsiva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F8BC-25F6-46F0-B5E1-36114C45F840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DEF7-0FAB-4B9D-87D3-AA1FB8CF9B2E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7ED1-8764-40FF-879E-876C8F591B90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1856-61C9-4366-A640-D4714109D14A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E9A5-D9B7-4C8C-98E1-338F15A40CD2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2486-141E-4C06-9061-AFD4FAB6BA6D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AB2C-58B4-4E30-B23D-613EFD8B9435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5404-E83B-48AC-ABA7-0CD02431D2E4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7619-2079-4DD6-A10E-DC5D548FA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WINDOWS\MEDIA\Mozart's%20Symphony%20No.%2040.rmi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0_CONTENT\ecol_pi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2781507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77200" cy="4800600"/>
          </a:xfrm>
        </p:spPr>
        <p:txBody>
          <a:bodyPr>
            <a:normAutofit fontScale="90000"/>
          </a:bodyPr>
          <a:lstStyle/>
          <a:p>
            <a:r>
              <a:rPr lang="en-US" altLang="en-US" sz="7200" b="1" dirty="0">
                <a:solidFill>
                  <a:srgbClr val="860000"/>
                </a:solidFill>
                <a:latin typeface="Comic Sans MS" pitchFamily="66" charset="0"/>
              </a:rPr>
              <a:t>Ecological Data Evaluation</a:t>
            </a:r>
            <a:br>
              <a:rPr lang="en-US" altLang="en-US" sz="7200" b="1" dirty="0">
                <a:solidFill>
                  <a:srgbClr val="860000"/>
                </a:solidFill>
                <a:latin typeface="Comic Sans MS" pitchFamily="66" charset="0"/>
              </a:rPr>
            </a:br>
            <a:r>
              <a:rPr lang="en-US" altLang="en-US" sz="7200" b="1" dirty="0" smtClean="0">
                <a:solidFill>
                  <a:srgbClr val="860000"/>
                </a:solidFill>
                <a:latin typeface="Comic Sans MS" pitchFamily="66" charset="0"/>
              </a:rPr>
              <a:t/>
            </a:r>
            <a:br>
              <a:rPr lang="en-US" altLang="en-US" sz="7200" b="1" dirty="0" smtClean="0">
                <a:solidFill>
                  <a:srgbClr val="860000"/>
                </a:solidFill>
                <a:latin typeface="Comic Sans MS" pitchFamily="66" charset="0"/>
              </a:rPr>
            </a:br>
            <a:r>
              <a:rPr lang="en-US" sz="4400" b="1" dirty="0" smtClean="0">
                <a:solidFill>
                  <a:srgbClr val="860000"/>
                </a:solidFill>
                <a:latin typeface="Comic Sans MS" pitchFamily="66" charset="0"/>
              </a:rPr>
              <a:t>GEN/PAD2030.2 </a:t>
            </a:r>
            <a:br>
              <a:rPr lang="en-US" sz="4400" b="1" dirty="0" smtClean="0">
                <a:solidFill>
                  <a:srgbClr val="860000"/>
                </a:solidFill>
                <a:latin typeface="Comic Sans MS" pitchFamily="66" charset="0"/>
              </a:rPr>
            </a:br>
            <a:r>
              <a:rPr lang="en-US" sz="4400" b="1" dirty="0" smtClean="0">
                <a:solidFill>
                  <a:srgbClr val="860000"/>
                </a:solidFill>
                <a:latin typeface="Comic Sans MS" pitchFamily="66" charset="0"/>
              </a:rPr>
              <a:t/>
            </a:r>
            <a:br>
              <a:rPr lang="en-US" sz="4400" b="1" dirty="0" smtClean="0">
                <a:solidFill>
                  <a:srgbClr val="860000"/>
                </a:solidFill>
                <a:latin typeface="Comic Sans MS" pitchFamily="66" charset="0"/>
              </a:rPr>
            </a:br>
            <a:r>
              <a:rPr lang="en-US" sz="4400" b="1" dirty="0" smtClean="0">
                <a:solidFill>
                  <a:srgbClr val="860000"/>
                </a:solidFill>
                <a:latin typeface="Comic Sans MS" pitchFamily="66" charset="0"/>
              </a:rPr>
              <a:t>What to Expect in this Course?</a:t>
            </a:r>
            <a:endParaRPr lang="en-US" altLang="en-US" sz="4400" b="1" dirty="0">
              <a:solidFill>
                <a:srgbClr val="86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z="2800" smtClean="0">
                <a:solidFill>
                  <a:schemeClr val="tx1"/>
                </a:solidFill>
              </a:rPr>
              <a:pPr/>
              <a:t>1</a:t>
            </a:fld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Saving species: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mic Sans MS" pitchFamily="66" charset="0"/>
              </a:rPr>
              <a:t>Whom to save first 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Tigers?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15000" y="23622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Or frogs ???</a:t>
            </a:r>
          </a:p>
        </p:txBody>
      </p:sp>
      <p:pic>
        <p:nvPicPr>
          <p:cNvPr id="7175" name="Picture 7" descr="zait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006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fr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46475"/>
            <a:ext cx="4495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0" y="5969000"/>
            <a:ext cx="2460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Polar bears?</a:t>
            </a:r>
            <a:r>
              <a:rPr lang="en-US" altLang="en-US" sz="2800" dirty="0">
                <a:solidFill>
                  <a:srgbClr val="86000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54350916"/>
      </p:ext>
    </p:extLst>
  </p:cSld>
  <p:clrMapOvr>
    <a:masterClrMapping/>
  </p:clrMapOvr>
  <p:transition spd="slow">
    <p:wheel spokes="8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/>
      <p:bldP spid="7174" grpId="0"/>
      <p:bldP spid="7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Emerging environmental diseases: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0" y="18288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itchFamily="66" charset="0"/>
              </a:rPr>
              <a:t>EBOLA - Africa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335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Avian flu </a:t>
            </a:r>
            <a:endParaRPr lang="en-US" altLang="en-US" sz="2800" b="1" dirty="0">
              <a:solidFill>
                <a:srgbClr val="86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 b="1" dirty="0">
              <a:solidFill>
                <a:srgbClr val="FFFF00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sym typeface="Wingdings" pitchFamily="2" charset="2"/>
              </a:rPr>
              <a:t>               </a:t>
            </a:r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  <a:sym typeface="Wingdings" pitchFamily="2" charset="2"/>
              </a:rPr>
              <a:t>Swine </a:t>
            </a:r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flu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57800" y="2667000"/>
            <a:ext cx="342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itchFamily="66" charset="0"/>
              </a:rPr>
              <a:t>Mad Cow Disease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24585" name="Picture 9" descr="SA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6482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slonova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78238"/>
            <a:ext cx="46482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86400" y="1066800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b="1" dirty="0" smtClean="0">
                <a:latin typeface="Comic Sans MS" pitchFamily="66" charset="0"/>
              </a:rPr>
              <a:t>COVID-19</a:t>
            </a:r>
            <a:endParaRPr lang="en-US" alt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921988"/>
      </p:ext>
    </p:extLst>
  </p:cSld>
  <p:clrMapOvr>
    <a:masterClrMapping/>
  </p:clrMapOvr>
  <p:transition spd="slow">
    <p:wheel spokes="8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/>
      <p:bldP spid="24581" grpId="0"/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Global Environmental Problems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mic Sans MS" pitchFamily="66" charset="0"/>
              </a:rPr>
              <a:t>Greenhouse gases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114800" y="5410200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mic Sans MS" pitchFamily="66" charset="0"/>
              </a:rPr>
              <a:t>Ozone hole and acid rains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Global warming</a:t>
            </a:r>
          </a:p>
        </p:txBody>
      </p:sp>
      <p:pic>
        <p:nvPicPr>
          <p:cNvPr id="9225" name="Picture 9" descr="greenhouse_ga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73062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ozone_ho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7338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8104524"/>
      </p:ext>
    </p:extLst>
  </p:cSld>
  <p:clrMapOvr>
    <a:masterClrMapping/>
  </p:clrMapOvr>
  <p:transition spd="slow">
    <p:wheel spokes="8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/>
      <p:bldP spid="92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You will find answers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4648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mic Sans MS" pitchFamily="66" charset="0"/>
              </a:rPr>
              <a:t>to these and many other questions in our Science course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66800" y="3581400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860000"/>
                </a:solidFill>
                <a:latin typeface="Comic Sans MS" pitchFamily="66" charset="0"/>
              </a:rPr>
              <a:t>Ecological Data Evaluation</a:t>
            </a:r>
            <a:endParaRPr lang="en-US" altLang="en-US" sz="4000" b="1" dirty="0">
              <a:solidFill>
                <a:srgbClr val="86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146805"/>
      </p:ext>
    </p:extLst>
  </p:cSld>
  <p:clrMapOvr>
    <a:masterClrMapping/>
  </p:clrMapOvr>
  <p:transition spd="slow">
    <p:wheel spokes="8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6172200" cy="868362"/>
          </a:xfrm>
        </p:spPr>
        <p:txBody>
          <a:bodyPr/>
          <a:lstStyle/>
          <a:p>
            <a:pPr eaLnBrk="1" hangingPunct="1"/>
            <a:r>
              <a:rPr lang="en-US" altLang="en-US" sz="4000" b="1" dirty="0" err="1" smtClean="0">
                <a:solidFill>
                  <a:srgbClr val="860000"/>
                </a:solidFill>
              </a:rPr>
              <a:t>Aliya</a:t>
            </a:r>
            <a:r>
              <a:rPr lang="en-US" altLang="en-US" sz="4000" b="1" dirty="0" smtClean="0">
                <a:solidFill>
                  <a:srgbClr val="86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860000"/>
                </a:solidFill>
              </a:rPr>
              <a:t>Nurtaeva</a:t>
            </a:r>
            <a:r>
              <a:rPr lang="en-US" altLang="en-US" sz="4000" b="1" dirty="0" smtClean="0">
                <a:solidFill>
                  <a:srgbClr val="860000"/>
                </a:solidFill>
              </a:rPr>
              <a:t>, Ph.D. </a:t>
            </a:r>
            <a:endParaRPr lang="en-US" altLang="en-US" sz="4000" b="1" dirty="0" smtClean="0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7200" y="1295400"/>
            <a:ext cx="5715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762000" y="1371600"/>
            <a:ext cx="502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Comic Sans MS" pitchFamily="66" charset="0"/>
                <a:cs typeface="Arial" panose="020B0604020202020204" pitchFamily="34" charset="0"/>
              </a:rPr>
              <a:t>  “</a:t>
            </a:r>
            <a:r>
              <a:rPr lang="en-US" altLang="en-US" b="1" dirty="0">
                <a:latin typeface="Comic Sans MS" pitchFamily="66" charset="0"/>
                <a:cs typeface="Arial" panose="020B0604020202020204" pitchFamily="34" charset="0"/>
              </a:rPr>
              <a:t>The student is not a vessel </a:t>
            </a:r>
            <a:r>
              <a:rPr lang="en-US" altLang="en-US" b="1" dirty="0" smtClean="0">
                <a:latin typeface="Comic Sans MS" pitchFamily="66" charset="0"/>
                <a:cs typeface="Arial" panose="020B0604020202020204" pitchFamily="34" charset="0"/>
              </a:rPr>
              <a:t>         to </a:t>
            </a:r>
            <a:r>
              <a:rPr lang="en-US" altLang="en-US" b="1" dirty="0">
                <a:latin typeface="Comic Sans MS" pitchFamily="66" charset="0"/>
                <a:cs typeface="Arial" panose="020B0604020202020204" pitchFamily="34" charset="0"/>
              </a:rPr>
              <a:t>be filled, it’s rather a torch </a:t>
            </a:r>
            <a:r>
              <a:rPr lang="en-US" altLang="en-US" b="1" dirty="0" smtClean="0">
                <a:latin typeface="Comic Sans MS" pitchFamily="66" charset="0"/>
                <a:cs typeface="Arial" panose="020B0604020202020204" pitchFamily="34" charset="0"/>
              </a:rPr>
              <a:t>	  to </a:t>
            </a:r>
            <a:r>
              <a:rPr lang="en-US" altLang="en-US" b="1" dirty="0">
                <a:latin typeface="Comic Sans MS" pitchFamily="66" charset="0"/>
                <a:cs typeface="Arial" panose="020B0604020202020204" pitchFamily="34" charset="0"/>
              </a:rPr>
              <a:t>be ignited…”</a:t>
            </a: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0" y="2667000"/>
            <a:ext cx="86868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 Narrow" panose="020B0606020202030204" pitchFamily="34" charset="0"/>
              </a:rPr>
              <a:t>   </a:t>
            </a:r>
            <a:r>
              <a:rPr lang="en-US" altLang="en-US" sz="2000" dirty="0" smtClean="0">
                <a:latin typeface="Arial Narrow" panose="020B0606020202030204" pitchFamily="34" charset="0"/>
              </a:rPr>
              <a:t>    </a:t>
            </a:r>
          </a:p>
          <a:p>
            <a:pPr eaLnBrk="1" hangingPunct="1"/>
            <a:r>
              <a:rPr lang="en-US" altLang="en-US" sz="2000" dirty="0" smtClean="0">
                <a:latin typeface="Arial Narrow" panose="020B0606020202030204" pitchFamily="34" charset="0"/>
              </a:rPr>
              <a:t>        Moscow State University: Honor Diploma + </a:t>
            </a:r>
            <a:r>
              <a:rPr lang="en-US" altLang="en-US" sz="2000" dirty="0" err="1" smtClean="0">
                <a:latin typeface="Arial Narrow" panose="020B0606020202030204" pitchFamily="34" charset="0"/>
              </a:rPr>
              <a:t>Cand</a:t>
            </a:r>
            <a:r>
              <a:rPr lang="en-US" altLang="en-US" sz="2000" dirty="0" smtClean="0">
                <a:latin typeface="Arial Narrow" panose="020B0606020202030204" pitchFamily="34" charset="0"/>
              </a:rPr>
              <a:t> of Sciences </a:t>
            </a:r>
          </a:p>
          <a:p>
            <a:pPr lvl="1" eaLnBrk="1" hangingPunct="1"/>
            <a:r>
              <a:rPr lang="en-US" altLang="en-US" sz="2000" dirty="0" smtClean="0">
                <a:latin typeface="Arial Narrow" panose="020B0606020202030204" pitchFamily="34" charset="0"/>
              </a:rPr>
              <a:t>Kazakh </a:t>
            </a:r>
            <a:r>
              <a:rPr lang="en-US" altLang="en-US" sz="2000" dirty="0">
                <a:latin typeface="Arial Narrow" panose="020B0606020202030204" pitchFamily="34" charset="0"/>
              </a:rPr>
              <a:t>State University – Docent, 15+ yrs teaching + R&amp;D</a:t>
            </a:r>
          </a:p>
          <a:p>
            <a:pPr lvl="1" eaLnBrk="1" hangingPunct="1"/>
            <a:r>
              <a:rPr lang="en-US" altLang="en-US" sz="2000" dirty="0">
                <a:latin typeface="Arial Narrow" panose="020B0606020202030204" pitchFamily="34" charset="0"/>
              </a:rPr>
              <a:t>Oklahoma State University – Ph.D. degree, teaching Science</a:t>
            </a:r>
          </a:p>
          <a:p>
            <a:pPr lvl="1" eaLnBrk="1" hangingPunct="1"/>
            <a:r>
              <a:rPr lang="en-US" altLang="en-US" sz="2000" dirty="0">
                <a:latin typeface="Arial Narrow" panose="020B0606020202030204" pitchFamily="34" charset="0"/>
              </a:rPr>
              <a:t>New Hampshire Technical College (2002-03)– teaching Statistics</a:t>
            </a:r>
          </a:p>
          <a:p>
            <a:pPr lvl="1" eaLnBrk="1" hangingPunct="1"/>
            <a:r>
              <a:rPr lang="en-US" altLang="en-US" sz="2000" dirty="0">
                <a:latin typeface="Arial Narrow" panose="020B0606020202030204" pitchFamily="34" charset="0"/>
              </a:rPr>
              <a:t>Southern New Hampshire University (2003-04)– teaching Finite Mathematics</a:t>
            </a:r>
          </a:p>
          <a:p>
            <a:pPr lvl="1" eaLnBrk="1" hangingPunct="1"/>
            <a:r>
              <a:rPr lang="en-US" altLang="en-US" sz="2000" dirty="0">
                <a:latin typeface="Arial Narrow" panose="020B0606020202030204" pitchFamily="34" charset="0"/>
              </a:rPr>
              <a:t>1999-2005 – VP  R&amp;D in American Corporation (New Hampshire, high tech)</a:t>
            </a:r>
          </a:p>
          <a:p>
            <a:pPr lvl="1" eaLnBrk="1" hangingPunct="1"/>
            <a:r>
              <a:rPr lang="en-US" altLang="en-US" sz="2000" dirty="0">
                <a:latin typeface="Arial Narrow" panose="020B0606020202030204" pitchFamily="34" charset="0"/>
              </a:rPr>
              <a:t>2005-2007 – Armed Forces Radiobiology Research Institute at National Naval Medical Center, Washington DC</a:t>
            </a:r>
          </a:p>
          <a:p>
            <a:pPr lvl="1" eaLnBrk="1" hangingPunct="1"/>
            <a:endParaRPr lang="en-US" altLang="en-US" sz="2000" dirty="0" smtClean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2200" b="1" dirty="0" smtClean="0">
                <a:latin typeface="Arial Narrow" panose="020B0606020202030204" pitchFamily="34" charset="0"/>
              </a:rPr>
              <a:t>Professor </a:t>
            </a:r>
            <a:r>
              <a:rPr lang="en-US" altLang="en-US" sz="2200" b="1" dirty="0">
                <a:latin typeface="Arial Narrow" panose="020B0606020202030204" pitchFamily="34" charset="0"/>
              </a:rPr>
              <a:t>at KIMEP: </a:t>
            </a:r>
            <a:r>
              <a:rPr lang="en-US" altLang="en-US" sz="2200" dirty="0">
                <a:latin typeface="Arial Narrow" panose="020B0606020202030204" pitchFamily="34" charset="0"/>
              </a:rPr>
              <a:t>teaching Science, Math &amp; Health </a:t>
            </a:r>
            <a:r>
              <a:rPr lang="en-US" altLang="en-US" sz="2200" dirty="0" smtClean="0">
                <a:latin typeface="Arial Narrow" panose="020B0606020202030204" pitchFamily="34" charset="0"/>
              </a:rPr>
              <a:t>courses</a:t>
            </a:r>
          </a:p>
          <a:p>
            <a:pPr lvl="1" eaLnBrk="1" hangingPunct="1"/>
            <a:r>
              <a:rPr lang="en-US" altLang="en-US" sz="2200" dirty="0" smtClean="0">
                <a:latin typeface="Arial Narrow" panose="020B0606020202030204" pitchFamily="34" charset="0"/>
              </a:rPr>
              <a:t>			2007 – up to present</a:t>
            </a:r>
            <a:endParaRPr lang="en-US" altLang="en-US" sz="2200" dirty="0">
              <a:latin typeface="Arial Narrow" panose="020B0606020202030204" pitchFamily="34" charset="0"/>
            </a:endParaRPr>
          </a:p>
        </p:txBody>
      </p:sp>
      <p:pic>
        <p:nvPicPr>
          <p:cNvPr id="15366" name="Picture 8" descr="aliya_portret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43" y="228600"/>
            <a:ext cx="29702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6994762"/>
      </p:ext>
    </p:extLst>
  </p:cSld>
  <p:clrMapOvr>
    <a:masterClrMapping/>
  </p:clrMapOvr>
  <p:transition spd="slow">
    <p:wheel spokes="8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Scale of Environmental Problems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Comic Sans MS" pitchFamily="66" charset="0"/>
                <a:cs typeface="Arial" panose="020B0604020202020204" pitchFamily="34" charset="0"/>
              </a:rPr>
              <a:t>Environmental problems like Ozone hole or Greenhouse Effect or Global Warming all seem like problems that are so big we cannot solve them…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860000"/>
                </a:solidFill>
                <a:latin typeface="Comic Sans MS" pitchFamily="66" charset="0"/>
                <a:cs typeface="Arial" panose="020B0604020202020204" pitchFamily="34" charset="0"/>
              </a:rPr>
              <a:t>This is not true!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51903" y="46482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Comic Sans MS" pitchFamily="66" charset="0"/>
                <a:cs typeface="Arial" panose="020B0604020202020204" pitchFamily="34" charset="0"/>
              </a:rPr>
              <a:t>HOW?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19200" y="6019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7200" y="5638800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Comic Sans MS" pitchFamily="66" charset="0"/>
                <a:cs typeface="Arial" panose="020B0604020202020204" pitchFamily="34" charset="0"/>
              </a:rPr>
              <a:t>It is the goal of this </a:t>
            </a:r>
            <a:r>
              <a:rPr lang="en-US" altLang="en-US" dirty="0" smtClean="0">
                <a:latin typeface="Comic Sans MS" pitchFamily="66" charset="0"/>
                <a:cs typeface="Arial" panose="020B0604020202020204" pitchFamily="34" charset="0"/>
              </a:rPr>
              <a:t>course to </a:t>
            </a:r>
            <a:r>
              <a:rPr lang="en-US" altLang="en-US" dirty="0">
                <a:latin typeface="Comic Sans MS" pitchFamily="66" charset="0"/>
                <a:cs typeface="Arial" panose="020B0604020202020204" pitchFamily="34" charset="0"/>
              </a:rPr>
              <a:t>give you that knowledge.</a:t>
            </a:r>
          </a:p>
        </p:txBody>
      </p:sp>
      <p:pic>
        <p:nvPicPr>
          <p:cNvPr id="16392" name="Mozart's Symphony No. 40.rmi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2362200" y="3835400"/>
            <a:ext cx="4746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860000"/>
                </a:solidFill>
                <a:latin typeface="Comic Sans MS" pitchFamily="66" charset="0"/>
                <a:cs typeface="Arial" panose="020B0604020202020204" pitchFamily="34" charset="0"/>
              </a:rPr>
              <a:t>You can make a difference</a:t>
            </a:r>
            <a:r>
              <a:rPr lang="en-US" altLang="en-US" sz="2800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2354903691"/>
      </p:ext>
    </p:extLst>
  </p:cSld>
  <p:clrMapOvr>
    <a:masterClrMapping/>
  </p:clrMapOvr>
  <p:transition spd="slow">
    <p:wheel spokes="8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58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What do ecologists do?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How many of you are familiar with the following jobs:</a:t>
            </a:r>
          </a:p>
          <a:p>
            <a:pPr lvl="1" eaLnBrk="1" hangingPunct="1"/>
            <a:r>
              <a:rPr lang="en-US" altLang="en-US" dirty="0" smtClean="0">
                <a:latin typeface="Comic Sans MS" pitchFamily="66" charset="0"/>
              </a:rPr>
              <a:t>Computer programmer</a:t>
            </a:r>
          </a:p>
          <a:p>
            <a:pPr lvl="1" eaLnBrk="1" hangingPunct="1"/>
            <a:r>
              <a:rPr lang="en-US" altLang="en-US" dirty="0" smtClean="0">
                <a:latin typeface="Comic Sans MS" pitchFamily="66" charset="0"/>
              </a:rPr>
              <a:t>Marketing department</a:t>
            </a:r>
          </a:p>
          <a:p>
            <a:pPr lvl="1" eaLnBrk="1" hangingPunct="1"/>
            <a:r>
              <a:rPr lang="en-US" altLang="en-US" dirty="0" smtClean="0">
                <a:latin typeface="Comic Sans MS" pitchFamily="66" charset="0"/>
              </a:rPr>
              <a:t>Artist</a:t>
            </a:r>
          </a:p>
          <a:p>
            <a:pPr lvl="1" eaLnBrk="1" hangingPunct="1"/>
            <a:r>
              <a:rPr lang="en-US" altLang="en-US" dirty="0" smtClean="0">
                <a:latin typeface="Comic Sans MS" pitchFamily="66" charset="0"/>
              </a:rPr>
              <a:t>Biotechnologist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Ecologist..?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z="2800" smtClean="0">
                <a:solidFill>
                  <a:schemeClr val="tx1"/>
                </a:solidFill>
              </a:rPr>
              <a:pPr/>
              <a:t>2</a:t>
            </a:fld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What does this course cover?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Comic Sans MS" pitchFamily="66" charset="0"/>
              </a:rPr>
              <a:t>Basic principles of ecology</a:t>
            </a:r>
          </a:p>
          <a:p>
            <a:pPr eaLnBrk="1" hangingPunct="1"/>
            <a:r>
              <a:rPr lang="en-US" altLang="en-US" sz="3600" dirty="0" smtClean="0">
                <a:latin typeface="Comic Sans MS" pitchFamily="66" charset="0"/>
              </a:rPr>
              <a:t>Methods that ecologists use</a:t>
            </a:r>
          </a:p>
          <a:p>
            <a:pPr lvl="1" eaLnBrk="1" hangingPunct="1"/>
            <a:r>
              <a:rPr lang="en-US" altLang="en-US" sz="3200" dirty="0" smtClean="0">
                <a:latin typeface="Comic Sans MS" pitchFamily="66" charset="0"/>
              </a:rPr>
              <a:t>Experiments, models, observations</a:t>
            </a:r>
          </a:p>
          <a:p>
            <a:pPr eaLnBrk="1" hangingPunct="1"/>
            <a:r>
              <a:rPr lang="en-US" altLang="en-US" sz="3600" dirty="0" smtClean="0">
                <a:latin typeface="Comic Sans MS" pitchFamily="66" charset="0"/>
              </a:rPr>
              <a:t>Graphical presentation of ecological data</a:t>
            </a:r>
          </a:p>
          <a:p>
            <a:pPr eaLnBrk="1" hangingPunct="1"/>
            <a:r>
              <a:rPr lang="en-US" altLang="en-US" sz="3600" dirty="0" smtClean="0">
                <a:latin typeface="Comic Sans MS" pitchFamily="66" charset="0"/>
              </a:rPr>
              <a:t>Interpretation of ecological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81600"/>
          </a:xfrm>
        </p:spPr>
        <p:txBody>
          <a:bodyPr>
            <a:normAutofit lnSpcReduction="10000"/>
          </a:bodyPr>
          <a:lstStyle/>
          <a:p>
            <a:pPr eaLnBrk="0" hangingPunct="0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Environment</a:t>
            </a:r>
            <a:r>
              <a:rPr lang="en-US" altLang="en-US" dirty="0" smtClean="0">
                <a:latin typeface="Comic Sans MS" pitchFamily="66" charset="0"/>
              </a:rPr>
              <a:t> is everything that surrounds us.</a:t>
            </a:r>
          </a:p>
          <a:p>
            <a:pPr eaLnBrk="0" hangingPunct="0"/>
            <a:endParaRPr lang="en-US" altLang="en-US" dirty="0" smtClean="0">
              <a:latin typeface="Comic Sans MS" pitchFamily="66" charset="0"/>
            </a:endParaRPr>
          </a:p>
          <a:p>
            <a:pPr eaLnBrk="0" hangingPunct="0"/>
            <a:endParaRPr lang="en-US" altLang="en-US" dirty="0" smtClean="0">
              <a:latin typeface="Comic Sans MS" pitchFamily="66" charset="0"/>
            </a:endParaRPr>
          </a:p>
          <a:p>
            <a:pPr eaLnBrk="0" hangingPunct="0"/>
            <a:endParaRPr lang="en-US" altLang="en-US" dirty="0">
              <a:latin typeface="Comic Sans MS" pitchFamily="66" charset="0"/>
            </a:endParaRPr>
          </a:p>
          <a:p>
            <a:pPr eaLnBrk="0" hangingPunct="0"/>
            <a:endParaRPr lang="en-US" altLang="en-US" i="1" dirty="0" smtClean="0">
              <a:latin typeface="Comic Sans MS" pitchFamily="66" charset="0"/>
            </a:endParaRPr>
          </a:p>
          <a:p>
            <a:pPr eaLnBrk="0" hangingPunct="0"/>
            <a:endParaRPr lang="en-US" altLang="en-US" dirty="0">
              <a:latin typeface="Comic Sans MS" pitchFamily="66" charset="0"/>
            </a:endParaRPr>
          </a:p>
          <a:p>
            <a:pPr eaLnBrk="0" hangingPunct="0"/>
            <a:endParaRPr lang="en-US" altLang="en-US" dirty="0" smtClean="0">
              <a:latin typeface="Comic Sans MS" pitchFamily="66" charset="0"/>
            </a:endParaRPr>
          </a:p>
          <a:p>
            <a:pPr eaLnBrk="0" hangingPunct="0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Ecology</a:t>
            </a:r>
            <a:r>
              <a:rPr lang="en-US" altLang="en-US" dirty="0" smtClean="0">
                <a:latin typeface="Comic Sans MS" pitchFamily="66" charset="0"/>
              </a:rPr>
              <a:t> is the study of how humans interact with their environment 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Ecology</a:t>
            </a:r>
            <a:endParaRPr lang="en-US" dirty="0">
              <a:solidFill>
                <a:srgbClr val="86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7619-2079-4DD6-A10E-DC5D548FA59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L:\4_LECTURES\LECTURE_1_2_BASICS_of_ECOLOGY\PICS_lectures_1_2\1_enviro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109692"/>
            <a:ext cx="3921035" cy="2690907"/>
          </a:xfrm>
          <a:prstGeom prst="rect">
            <a:avLst/>
          </a:prstGeom>
          <a:noFill/>
        </p:spPr>
      </p:pic>
      <p:pic>
        <p:nvPicPr>
          <p:cNvPr id="1027" name="Picture 3" descr="L:\4_LECTURES\LECTURE_1_2_BASICS_of_ECOLOGY\PICS_lectures_1_2\2_environ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680392" cy="2743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rgbClr val="860000"/>
                </a:solidFill>
                <a:latin typeface="Comic Sans MS" pitchFamily="66" charset="0"/>
              </a:rPr>
              <a:t>Kazakhstan: Environmental Problems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mic Sans MS" pitchFamily="66" charset="0"/>
              </a:rPr>
              <a:t>Oil &amp; Gas industry: ecological burdens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647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Caspian sea: death of fish, seals…</a:t>
            </a:r>
          </a:p>
        </p:txBody>
      </p:sp>
      <p:pic>
        <p:nvPicPr>
          <p:cNvPr id="23559" name="Picture 7" descr="dead_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45720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800600" y="5791200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Comic Sans MS" pitchFamily="66" charset="0"/>
              </a:rPr>
              <a:t>Saiga</a:t>
            </a:r>
            <a:r>
              <a:rPr lang="en-US" altLang="en-US" sz="2800" b="1" dirty="0">
                <a:latin typeface="Comic Sans MS" pitchFamily="66" charset="0"/>
              </a:rPr>
              <a:t> death </a:t>
            </a:r>
            <a:r>
              <a:rPr lang="en-US" altLang="en-US" sz="2800" b="1" dirty="0" smtClean="0">
                <a:latin typeface="Comic Sans MS" pitchFamily="66" charset="0"/>
              </a:rPr>
              <a:t>–May 2015</a:t>
            </a:r>
            <a:endParaRPr lang="en-US" altLang="en-US" sz="2800" b="1" dirty="0">
              <a:latin typeface="Comic Sans MS" pitchFamily="66" charset="0"/>
            </a:endParaRPr>
          </a:p>
        </p:txBody>
      </p:sp>
      <p:pic>
        <p:nvPicPr>
          <p:cNvPr id="6151" name="Picture 10" descr="saiga2_2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4958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030810"/>
      </p:ext>
    </p:extLst>
  </p:cSld>
  <p:clrMapOvr>
    <a:masterClrMapping/>
  </p:clrMapOvr>
  <p:transition spd="slow">
    <p:wheel spokes="8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/>
      <p:bldP spid="23561" grpId="0"/>
      <p:bldP spid="23561" grpId="1"/>
      <p:bldP spid="2356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Natural Resources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Nature provides a free lunch,               but only if we control our appetites.</a:t>
            </a:r>
            <a:r>
              <a:rPr lang="en-US" altLang="en-US" dirty="0">
                <a:solidFill>
                  <a:srgbClr val="860000"/>
                </a:solidFill>
                <a:latin typeface="Comic Sans MS" pitchFamily="66" charset="0"/>
              </a:rPr>
              <a:t> </a:t>
            </a:r>
            <a:r>
              <a:rPr lang="en-US" altLang="en-US" dirty="0">
                <a:solidFill>
                  <a:srgbClr val="860000"/>
                </a:solidFill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365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Genetic Engineering             	= Cloning ??</a:t>
            </a:r>
            <a:r>
              <a:rPr lang="en-US" altLang="en-US" dirty="0">
                <a:solidFill>
                  <a:srgbClr val="86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mic Sans MS" pitchFamily="66" charset="0"/>
              </a:rPr>
              <a:t>Genetically Modified Food: </a:t>
            </a:r>
            <a:r>
              <a:rPr lang="en-US" altLang="en-US" sz="3600" b="1" dirty="0" smtClean="0">
                <a:latin typeface="Comic Sans MS" pitchFamily="66" charset="0"/>
              </a:rPr>
              <a:t>          	pro’s </a:t>
            </a:r>
            <a:r>
              <a:rPr lang="en-US" altLang="en-US" sz="3600" b="1" dirty="0">
                <a:latin typeface="Comic Sans MS" pitchFamily="66" charset="0"/>
              </a:rPr>
              <a:t>&amp; con’s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934200" y="1295400"/>
            <a:ext cx="1924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860000"/>
                </a:solidFill>
                <a:latin typeface="Arial Narrow" pitchFamily="34" charset="0"/>
                <a:cs typeface="Arial" pitchFamily="34" charset="0"/>
              </a:rPr>
              <a:t>Business Week</a:t>
            </a:r>
            <a:endParaRPr lang="en-US" altLang="en-US" dirty="0">
              <a:solidFill>
                <a:srgbClr val="86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81000" y="3810000"/>
            <a:ext cx="396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Golden rice &amp; square tomatoes</a:t>
            </a:r>
          </a:p>
        </p:txBody>
      </p:sp>
      <p:pic>
        <p:nvPicPr>
          <p:cNvPr id="18443" name="Picture 11" descr="GM co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53" b="1056"/>
          <a:stretch>
            <a:fillRect/>
          </a:stretch>
        </p:blipFill>
        <p:spPr bwMode="auto">
          <a:xfrm>
            <a:off x="4217988" y="3289300"/>
            <a:ext cx="492601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9118935"/>
      </p:ext>
    </p:extLst>
  </p:cSld>
  <p:clrMapOvr>
    <a:masterClrMapping/>
  </p:clrMapOvr>
  <p:transition spd="slow">
    <p:wheel spokes="8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5" grpId="1"/>
      <p:bldP spid="18436" grpId="0"/>
      <p:bldP spid="18439" grpId="0"/>
      <p:bldP spid="18440" grpId="0"/>
      <p:bldP spid="18440" grpId="1"/>
      <p:bldP spid="184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  <a:cs typeface="Arial" panose="020B0604020202020204" pitchFamily="34" charset="0"/>
              </a:rPr>
              <a:t>World Population =&gt; 7 </a:t>
            </a:r>
            <a:r>
              <a:rPr lang="en-US" altLang="en-US" b="1" dirty="0" err="1" smtClean="0">
                <a:solidFill>
                  <a:srgbClr val="860000"/>
                </a:solidFill>
                <a:latin typeface="Comic Sans MS" pitchFamily="66" charset="0"/>
                <a:cs typeface="Arial" panose="020B0604020202020204" pitchFamily="34" charset="0"/>
              </a:rPr>
              <a:t>bln</a:t>
            </a:r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  <a:cs typeface="Arial" panose="020B0604020202020204" pitchFamily="34" charset="0"/>
              </a:rPr>
              <a:t> in 2011 !!!</a:t>
            </a:r>
            <a:endParaRPr lang="ru-RU" altLang="en-US" b="1" dirty="0" smtClean="0">
              <a:solidFill>
                <a:srgbClr val="86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i="1" dirty="0" smtClean="0">
                <a:solidFill>
                  <a:srgbClr val="860000"/>
                </a:solidFill>
                <a:latin typeface="Comic Sans MS" pitchFamily="66" charset="0"/>
                <a:cs typeface="Arial" panose="020B0604020202020204" pitchFamily="34" charset="0"/>
              </a:rPr>
              <a:t>Do we have enough resources?</a:t>
            </a:r>
          </a:p>
          <a:p>
            <a:pPr eaLnBrk="1" hangingPunct="1"/>
            <a:r>
              <a:rPr lang="en-US" altLang="en-US" i="1" dirty="0" smtClean="0">
                <a:solidFill>
                  <a:srgbClr val="860000"/>
                </a:solidFill>
                <a:latin typeface="Comic Sans MS" pitchFamily="66" charset="0"/>
                <a:cs typeface="Arial" panose="020B0604020202020204" pitchFamily="34" charset="0"/>
              </a:rPr>
              <a:t>How much we consume?</a:t>
            </a:r>
            <a:endParaRPr lang="ru-RU" altLang="en-US" i="1" dirty="0" smtClean="0">
              <a:solidFill>
                <a:srgbClr val="86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banglade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495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lifestyle_environ_impact_e_4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2672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lifestyle_environ_impact_f_4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2672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7193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Water and Energy Resources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mic Sans MS" pitchFamily="66" charset="0"/>
              </a:rPr>
              <a:t>Euro-I, II, III, IV, V &amp; VI  standards </a:t>
            </a:r>
            <a:r>
              <a:rPr lang="en-US" altLang="en-US" dirty="0">
                <a:latin typeface="Comic Sans MS" pitchFamily="66" charset="0"/>
              </a:rPr>
              <a:t>???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57600" y="2438400"/>
            <a:ext cx="525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mic Sans MS" pitchFamily="66" charset="0"/>
              </a:rPr>
              <a:t>Who has control over water resources in Central Asia?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510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Who is the world leader in wind energy?</a:t>
            </a:r>
          </a:p>
        </p:txBody>
      </p:sp>
      <p:pic>
        <p:nvPicPr>
          <p:cNvPr id="9222" name="Picture 9" descr="windmi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6788"/>
            <a:ext cx="594360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0" y="3048000"/>
            <a:ext cx="342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mic Sans MS" pitchFamily="66" charset="0"/>
              </a:rPr>
              <a:t>Gasoline + alcohol  	= ‘gasohol</a:t>
            </a:r>
            <a:r>
              <a:rPr lang="en-US" altLang="en-US" sz="2800" b="1" dirty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52400" y="4648200"/>
            <a:ext cx="297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Caspian Pipeline </a:t>
            </a:r>
            <a:r>
              <a:rPr lang="en-US" altLang="en-US" sz="2800" b="1" dirty="0" smtClean="0">
                <a:solidFill>
                  <a:srgbClr val="860000"/>
                </a:solidFill>
                <a:latin typeface="Comic Sans MS" pitchFamily="66" charset="0"/>
              </a:rPr>
              <a:t>    	geopolitics</a:t>
            </a:r>
            <a:endParaRPr lang="en-US" altLang="en-US" sz="2800" b="1" dirty="0">
              <a:solidFill>
                <a:srgbClr val="86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51971"/>
      </p:ext>
    </p:extLst>
  </p:cSld>
  <p:clrMapOvr>
    <a:masterClrMapping/>
  </p:clrMapOvr>
  <p:transition spd="slow">
    <p:wheel spokes="8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  <p:bldP spid="25610" grpId="0" autoUpdateAnimBg="0"/>
      <p:bldP spid="256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Energy Saving Solutions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43000" y="11430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mic Sans MS" pitchFamily="66" charset="0"/>
              </a:rPr>
              <a:t>Light bulb history: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81000" y="29718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mic Sans MS" pitchFamily="66" charset="0"/>
              </a:rPr>
              <a:t>Switching from </a:t>
            </a:r>
            <a:r>
              <a:rPr lang="en-US" altLang="en-US" sz="2800" b="1" dirty="0" smtClean="0">
                <a:solidFill>
                  <a:srgbClr val="860000"/>
                </a:solidFill>
                <a:latin typeface="Comic Sans MS" pitchFamily="66" charset="0"/>
              </a:rPr>
              <a:t>regular </a:t>
            </a:r>
            <a:r>
              <a:rPr lang="en-US" altLang="en-US" sz="2800" b="1" dirty="0" smtClean="0">
                <a:latin typeface="Comic Sans MS" pitchFamily="66" charset="0"/>
              </a:rPr>
              <a:t>to</a:t>
            </a:r>
            <a:r>
              <a:rPr lang="en-US" altLang="en-US" sz="2800" b="1" dirty="0" smtClean="0">
                <a:solidFill>
                  <a:srgbClr val="860000"/>
                </a:solidFill>
                <a:latin typeface="Comic Sans MS" pitchFamily="66" charset="0"/>
              </a:rPr>
              <a:t>                          fluorescent </a:t>
            </a:r>
            <a:r>
              <a:rPr lang="en-US" altLang="en-US" sz="2800" b="1" dirty="0">
                <a:latin typeface="Comic Sans MS" pitchFamily="66" charset="0"/>
              </a:rPr>
              <a:t>and then to </a:t>
            </a:r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LEDs </a:t>
            </a:r>
          </a:p>
        </p:txBody>
      </p:sp>
      <p:pic>
        <p:nvPicPr>
          <p:cNvPr id="1030" name="Picture 6" descr="i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84931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and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84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man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a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914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en_sa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7731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1257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l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981200"/>
            <a:ext cx="668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295400" y="4267200"/>
            <a:ext cx="3752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  </a:t>
            </a:r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you save electricity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209800" y="5029200"/>
            <a:ext cx="1239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money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914400" y="5867400"/>
            <a:ext cx="4733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60000"/>
                </a:solidFill>
                <a:latin typeface="Comic Sans MS" pitchFamily="66" charset="0"/>
              </a:rPr>
              <a:t>reduce Greenhouse effect</a:t>
            </a:r>
          </a:p>
        </p:txBody>
      </p:sp>
      <p:pic>
        <p:nvPicPr>
          <p:cNvPr id="1040" name="Picture 16" descr="outdoor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4633180"/>
      </p:ext>
    </p:extLst>
  </p:cSld>
  <p:clrMapOvr>
    <a:masterClrMapping/>
  </p:clrMapOvr>
  <p:transition spd="slow">
    <p:wheel spokes="8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  <p:bldP spid="1028" grpId="0"/>
      <p:bldP spid="1037" grpId="0"/>
      <p:bldP spid="1038" grpId="0"/>
      <p:bldP spid="1039" grpId="0"/>
    </p:bldLst>
  </p:timing>
</p:sld>
</file>

<file path=ppt/theme/theme1.xml><?xml version="1.0" encoding="utf-8"?>
<a:theme xmlns:a="http://schemas.openxmlformats.org/drawingml/2006/main" name="TS03000257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12E3E6-DB20-4E17-8D46-9DA169BC98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446</Words>
  <Application>Microsoft Office PowerPoint</Application>
  <PresentationFormat>On-screen Show (4:3)</PresentationFormat>
  <Paragraphs>90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TS030002575</vt:lpstr>
      <vt:lpstr>Ecological Data Evaluation  GEN/PAD2030.2   What to Expect in this Course?</vt:lpstr>
      <vt:lpstr>What do ecologists do?</vt:lpstr>
      <vt:lpstr>What does this course cover?</vt:lpstr>
      <vt:lpstr>Ecology</vt:lpstr>
      <vt:lpstr>Kazakhstan: Environmental Problems</vt:lpstr>
      <vt:lpstr>Natural Resources</vt:lpstr>
      <vt:lpstr>World Population =&gt; 7 bln in 2011 !!!</vt:lpstr>
      <vt:lpstr>Water and Energy Resources</vt:lpstr>
      <vt:lpstr>Energy Saving Solutions</vt:lpstr>
      <vt:lpstr>Saving species:</vt:lpstr>
      <vt:lpstr>Emerging environmental diseases:</vt:lpstr>
      <vt:lpstr>Global Environmental Problems</vt:lpstr>
      <vt:lpstr>You will find answers</vt:lpstr>
      <vt:lpstr>Aliya Nurtaeva, Ph.D. </vt:lpstr>
      <vt:lpstr>Scale of Environmental Problems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Ecology 1</dc:title>
  <dc:creator>Aliya Nurtaeva</dc:creator>
  <cp:lastModifiedBy>Aliya</cp:lastModifiedBy>
  <cp:revision>13</cp:revision>
  <dcterms:created xsi:type="dcterms:W3CDTF">2012-01-30T03:49:20Z</dcterms:created>
  <dcterms:modified xsi:type="dcterms:W3CDTF">2021-01-11T22:35:24Z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TC300025759990</vt:lpwstr>
  </property>
</Properties>
</file>