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333" r:id="rId3"/>
    <p:sldId id="257" r:id="rId4"/>
    <p:sldId id="33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4" d="100"/>
          <a:sy n="114" d="100"/>
        </p:scale>
        <p:origin x="51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8CD4F6-8BF8-7A44-BA09-E6C6BF6764A9}" type="datetimeFigureOut">
              <a:rPr lang="en-US" smtClean="0"/>
              <a:t>5/26/21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4C8C08-C490-A349-8C38-F28DB60AAFAC}" type="slidenum">
              <a:rPr lang="en-US" smtClean="0"/>
              <a:t>‹#›</a:t>
            </a:fld>
            <a:endParaRPr lang="en-US"/>
          </a:p>
        </p:txBody>
      </p:sp>
    </p:spTree>
    <p:extLst>
      <p:ext uri="{BB962C8B-B14F-4D97-AF65-F5344CB8AC3E}">
        <p14:creationId xmlns:p14="http://schemas.microsoft.com/office/powerpoint/2010/main" val="317286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a:extLst>
              <a:ext uri="{FF2B5EF4-FFF2-40B4-BE49-F238E27FC236}">
                <a16:creationId xmlns:a16="http://schemas.microsoft.com/office/drawing/2014/main" id="{D30CB78E-5A3B-1E40-AED3-7C3E8819450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37931725" indent="-37474525">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37870F8A-9DC8-B042-B3C8-4E8F97FDE499}" type="slidenum">
              <a:rPr lang="en-US" altLang="en-US"/>
              <a:pPr>
                <a:spcBef>
                  <a:spcPct val="0"/>
                </a:spcBef>
              </a:pPr>
              <a:t>2</a:t>
            </a:fld>
            <a:endParaRPr lang="en-US" altLang="en-US"/>
          </a:p>
        </p:txBody>
      </p:sp>
      <p:sp>
        <p:nvSpPr>
          <p:cNvPr id="41986" name="Rectangle 2">
            <a:extLst>
              <a:ext uri="{FF2B5EF4-FFF2-40B4-BE49-F238E27FC236}">
                <a16:creationId xmlns:a16="http://schemas.microsoft.com/office/drawing/2014/main" id="{05037601-1BF3-AF4B-BD12-6609EA8AD4AE}"/>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B2D08BB0-4A8F-2941-A27B-A6D5A515F03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latin typeface="Times New Roman" panose="02020603050405020304" pitchFamily="18" charset="0"/>
                <a:ea typeface="ＭＳ Ｐゴシック" panose="020B0600070205080204" pitchFamily="34" charset="-128"/>
              </a:rPr>
              <a:t>An </a:t>
            </a:r>
            <a:r>
              <a:rPr lang="en-US" altLang="ja-JP" b="1">
                <a:latin typeface="Times New Roman" panose="02020603050405020304" pitchFamily="18" charset="0"/>
                <a:ea typeface="ＭＳ Ｐゴシック" panose="020B0600070205080204" pitchFamily="34" charset="-128"/>
              </a:rPr>
              <a:t>audience-centered approach</a:t>
            </a:r>
            <a:r>
              <a:rPr lang="en-US" altLang="ja-JP">
                <a:latin typeface="Times New Roman" panose="02020603050405020304" pitchFamily="18" charset="0"/>
                <a:ea typeface="ＭＳ Ｐゴシック" panose="020B0600070205080204" pitchFamily="34" charset="-128"/>
              </a:rPr>
              <a:t> means understanding and respecting the members of your audience, and making every effort to get your message across in a way that is meaningful to them. This approach is also known as adopting the “you” attitude (focusing on the audience), as opposed to writing messages that are about “me’ (focusing on yourself). Learn as much as you can about your audience, such as their biases, education, and personal and professional styles. If you are addressing strangers and unable to find out more about them, use your common sense and imagination to project yourself into their position. </a:t>
            </a:r>
          </a:p>
          <a:p>
            <a:pPr eaLnBrk="1" hangingPunct="1"/>
            <a:r>
              <a:rPr lang="en-US" altLang="ja-JP">
                <a:latin typeface="Times New Roman" panose="02020603050405020304" pitchFamily="18" charset="0"/>
                <a:ea typeface="ＭＳ Ｐゴシック" panose="020B0600070205080204" pitchFamily="34" charset="-128"/>
              </a:rPr>
              <a:t>This ability to relate to the needs of others is a key part of </a:t>
            </a:r>
            <a:r>
              <a:rPr lang="en-US" altLang="ja-JP" i="1">
                <a:latin typeface="Times New Roman" panose="02020603050405020304" pitchFamily="18" charset="0"/>
                <a:ea typeface="ＭＳ Ｐゴシック" panose="020B0600070205080204" pitchFamily="34" charset="-128"/>
              </a:rPr>
              <a:t>emotional intelligence</a:t>
            </a:r>
            <a:r>
              <a:rPr lang="en-US" altLang="ja-JP">
                <a:latin typeface="Times New Roman" panose="02020603050405020304" pitchFamily="18" charset="0"/>
                <a:ea typeface="ＭＳ Ｐゴシック" panose="020B0600070205080204" pitchFamily="34" charset="-128"/>
              </a:rPr>
              <a:t>, widely considered to be a vital characteristic of successful managers and leaders. The more you know about the people that you are communicating with, the easier it will be to relate to their needs—which, in turn, will make it easier for them to hear, understand, and respond to your message.</a:t>
            </a:r>
          </a:p>
          <a:p>
            <a:pPr eaLnBrk="1" hangingPunct="1"/>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454891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Дата 3"/>
          <p:cNvSpPr>
            <a:spLocks noGrp="1"/>
          </p:cNvSpPr>
          <p:nvPr>
            <p:ph type="dt" sz="half" idx="10"/>
          </p:nvPr>
        </p:nvSpPr>
        <p:spPr/>
        <p:txBody>
          <a:bodyPr/>
          <a:lstStyle/>
          <a:p>
            <a:fld id="{3EEDD87D-3C64-48D3-A97A-E4AA6F68C557}" type="datetimeFigureOut">
              <a:rPr lang="en-US" smtClean="0"/>
              <a:t>5/26/21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417ADB1-B789-4F9D-86A0-45F9B778E485}" type="slidenum">
              <a:rPr lang="en-US" smtClean="0"/>
              <a:t>‹#›</a:t>
            </a:fld>
            <a:endParaRPr lang="en-US"/>
          </a:p>
        </p:txBody>
      </p:sp>
    </p:spTree>
    <p:extLst>
      <p:ext uri="{BB962C8B-B14F-4D97-AF65-F5344CB8AC3E}">
        <p14:creationId xmlns:p14="http://schemas.microsoft.com/office/powerpoint/2010/main" val="291344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3EEDD87D-3C64-48D3-A97A-E4AA6F68C557}" type="datetimeFigureOut">
              <a:rPr lang="en-US" smtClean="0"/>
              <a:t>5/26/21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417ADB1-B789-4F9D-86A0-45F9B778E485}" type="slidenum">
              <a:rPr lang="en-US" smtClean="0"/>
              <a:t>‹#›</a:t>
            </a:fld>
            <a:endParaRPr lang="en-US"/>
          </a:p>
        </p:txBody>
      </p:sp>
    </p:spTree>
    <p:extLst>
      <p:ext uri="{BB962C8B-B14F-4D97-AF65-F5344CB8AC3E}">
        <p14:creationId xmlns:p14="http://schemas.microsoft.com/office/powerpoint/2010/main" val="4198926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3EEDD87D-3C64-48D3-A97A-E4AA6F68C557}" type="datetimeFigureOut">
              <a:rPr lang="en-US" smtClean="0"/>
              <a:t>5/26/21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417ADB1-B789-4F9D-86A0-45F9B778E485}" type="slidenum">
              <a:rPr lang="en-US" smtClean="0"/>
              <a:t>‹#›</a:t>
            </a:fld>
            <a:endParaRPr lang="en-US"/>
          </a:p>
        </p:txBody>
      </p:sp>
    </p:spTree>
    <p:extLst>
      <p:ext uri="{BB962C8B-B14F-4D97-AF65-F5344CB8AC3E}">
        <p14:creationId xmlns:p14="http://schemas.microsoft.com/office/powerpoint/2010/main" val="1666991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3EEDD87D-3C64-48D3-A97A-E4AA6F68C557}" type="datetimeFigureOut">
              <a:rPr lang="en-US" smtClean="0"/>
              <a:t>5/26/21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417ADB1-B789-4F9D-86A0-45F9B778E485}" type="slidenum">
              <a:rPr lang="en-US" smtClean="0"/>
              <a:t>‹#›</a:t>
            </a:fld>
            <a:endParaRPr lang="en-US"/>
          </a:p>
        </p:txBody>
      </p:sp>
    </p:spTree>
    <p:extLst>
      <p:ext uri="{BB962C8B-B14F-4D97-AF65-F5344CB8AC3E}">
        <p14:creationId xmlns:p14="http://schemas.microsoft.com/office/powerpoint/2010/main" val="1264750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3EEDD87D-3C64-48D3-A97A-E4AA6F68C557}" type="datetimeFigureOut">
              <a:rPr lang="en-US" smtClean="0"/>
              <a:t>5/26/21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417ADB1-B789-4F9D-86A0-45F9B778E485}" type="slidenum">
              <a:rPr lang="en-US" smtClean="0"/>
              <a:t>‹#›</a:t>
            </a:fld>
            <a:endParaRPr lang="en-US"/>
          </a:p>
        </p:txBody>
      </p:sp>
    </p:spTree>
    <p:extLst>
      <p:ext uri="{BB962C8B-B14F-4D97-AF65-F5344CB8AC3E}">
        <p14:creationId xmlns:p14="http://schemas.microsoft.com/office/powerpoint/2010/main" val="20978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p:cNvSpPr>
            <a:spLocks noGrp="1"/>
          </p:cNvSpPr>
          <p:nvPr>
            <p:ph type="dt" sz="half" idx="10"/>
          </p:nvPr>
        </p:nvSpPr>
        <p:spPr/>
        <p:txBody>
          <a:bodyPr/>
          <a:lstStyle/>
          <a:p>
            <a:fld id="{3EEDD87D-3C64-48D3-A97A-E4AA6F68C557}" type="datetimeFigureOut">
              <a:rPr lang="en-US" smtClean="0"/>
              <a:t>5/26/21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417ADB1-B789-4F9D-86A0-45F9B778E485}" type="slidenum">
              <a:rPr lang="en-US" smtClean="0"/>
              <a:t>‹#›</a:t>
            </a:fld>
            <a:endParaRPr lang="en-US"/>
          </a:p>
        </p:txBody>
      </p:sp>
    </p:spTree>
    <p:extLst>
      <p:ext uri="{BB962C8B-B14F-4D97-AF65-F5344CB8AC3E}">
        <p14:creationId xmlns:p14="http://schemas.microsoft.com/office/powerpoint/2010/main" val="4024887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p:cNvSpPr>
            <a:spLocks noGrp="1"/>
          </p:cNvSpPr>
          <p:nvPr>
            <p:ph type="dt" sz="half" idx="10"/>
          </p:nvPr>
        </p:nvSpPr>
        <p:spPr/>
        <p:txBody>
          <a:bodyPr/>
          <a:lstStyle/>
          <a:p>
            <a:fld id="{3EEDD87D-3C64-48D3-A97A-E4AA6F68C557}" type="datetimeFigureOut">
              <a:rPr lang="en-US" smtClean="0"/>
              <a:t>5/26/21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7417ADB1-B789-4F9D-86A0-45F9B778E485}" type="slidenum">
              <a:rPr lang="en-US" smtClean="0"/>
              <a:t>‹#›</a:t>
            </a:fld>
            <a:endParaRPr lang="en-US"/>
          </a:p>
        </p:txBody>
      </p:sp>
    </p:spTree>
    <p:extLst>
      <p:ext uri="{BB962C8B-B14F-4D97-AF65-F5344CB8AC3E}">
        <p14:creationId xmlns:p14="http://schemas.microsoft.com/office/powerpoint/2010/main" val="2605664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Дата 2"/>
          <p:cNvSpPr>
            <a:spLocks noGrp="1"/>
          </p:cNvSpPr>
          <p:nvPr>
            <p:ph type="dt" sz="half" idx="10"/>
          </p:nvPr>
        </p:nvSpPr>
        <p:spPr/>
        <p:txBody>
          <a:bodyPr/>
          <a:lstStyle/>
          <a:p>
            <a:fld id="{3EEDD87D-3C64-48D3-A97A-E4AA6F68C557}" type="datetimeFigureOut">
              <a:rPr lang="en-US" smtClean="0"/>
              <a:t>5/26/21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7417ADB1-B789-4F9D-86A0-45F9B778E485}" type="slidenum">
              <a:rPr lang="en-US" smtClean="0"/>
              <a:t>‹#›</a:t>
            </a:fld>
            <a:endParaRPr lang="en-US"/>
          </a:p>
        </p:txBody>
      </p:sp>
    </p:spTree>
    <p:extLst>
      <p:ext uri="{BB962C8B-B14F-4D97-AF65-F5344CB8AC3E}">
        <p14:creationId xmlns:p14="http://schemas.microsoft.com/office/powerpoint/2010/main" val="1362012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EDD87D-3C64-48D3-A97A-E4AA6F68C557}" type="datetimeFigureOut">
              <a:rPr lang="en-US" smtClean="0"/>
              <a:t>5/26/21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7417ADB1-B789-4F9D-86A0-45F9B778E485}" type="slidenum">
              <a:rPr lang="en-US" smtClean="0"/>
              <a:t>‹#›</a:t>
            </a:fld>
            <a:endParaRPr lang="en-US"/>
          </a:p>
        </p:txBody>
      </p:sp>
    </p:spTree>
    <p:extLst>
      <p:ext uri="{BB962C8B-B14F-4D97-AF65-F5344CB8AC3E}">
        <p14:creationId xmlns:p14="http://schemas.microsoft.com/office/powerpoint/2010/main" val="355187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EEDD87D-3C64-48D3-A97A-E4AA6F68C557}" type="datetimeFigureOut">
              <a:rPr lang="en-US" smtClean="0"/>
              <a:t>5/26/21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417ADB1-B789-4F9D-86A0-45F9B778E485}" type="slidenum">
              <a:rPr lang="en-US" smtClean="0"/>
              <a:t>‹#›</a:t>
            </a:fld>
            <a:endParaRPr lang="en-US"/>
          </a:p>
        </p:txBody>
      </p:sp>
    </p:spTree>
    <p:extLst>
      <p:ext uri="{BB962C8B-B14F-4D97-AF65-F5344CB8AC3E}">
        <p14:creationId xmlns:p14="http://schemas.microsoft.com/office/powerpoint/2010/main" val="3334293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EEDD87D-3C64-48D3-A97A-E4AA6F68C557}" type="datetimeFigureOut">
              <a:rPr lang="en-US" smtClean="0"/>
              <a:t>5/26/21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417ADB1-B789-4F9D-86A0-45F9B778E485}" type="slidenum">
              <a:rPr lang="en-US" smtClean="0"/>
              <a:t>‹#›</a:t>
            </a:fld>
            <a:endParaRPr lang="en-US"/>
          </a:p>
        </p:txBody>
      </p:sp>
    </p:spTree>
    <p:extLst>
      <p:ext uri="{BB962C8B-B14F-4D97-AF65-F5344CB8AC3E}">
        <p14:creationId xmlns:p14="http://schemas.microsoft.com/office/powerpoint/2010/main" val="131173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EDD87D-3C64-48D3-A97A-E4AA6F68C557}" type="datetimeFigureOut">
              <a:rPr lang="en-US" smtClean="0"/>
              <a:t>5/26/21</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7ADB1-B789-4F9D-86A0-45F9B778E485}" type="slidenum">
              <a:rPr lang="en-US" smtClean="0"/>
              <a:t>‹#›</a:t>
            </a:fld>
            <a:endParaRPr lang="en-US"/>
          </a:p>
        </p:txBody>
      </p:sp>
    </p:spTree>
    <p:extLst>
      <p:ext uri="{BB962C8B-B14F-4D97-AF65-F5344CB8AC3E}">
        <p14:creationId xmlns:p14="http://schemas.microsoft.com/office/powerpoint/2010/main" val="835716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a:t>The </a:t>
            </a:r>
            <a:br>
              <a:rPr lang="en-US" b="1" dirty="0"/>
            </a:br>
            <a:r>
              <a:rPr lang="en-US" b="1" dirty="0"/>
              <a:t>“You” Attitude </a:t>
            </a:r>
          </a:p>
        </p:txBody>
      </p:sp>
      <p:sp>
        <p:nvSpPr>
          <p:cNvPr id="3" name="Подзаголовок 2"/>
          <p:cNvSpPr>
            <a:spLocks noGrp="1"/>
          </p:cNvSpPr>
          <p:nvPr>
            <p:ph type="subTitle" idx="1"/>
          </p:nvPr>
        </p:nvSpPr>
        <p:spPr/>
        <p:txBody>
          <a:bodyPr/>
          <a:lstStyle/>
          <a:p>
            <a:r>
              <a:rPr lang="en-US" dirty="0"/>
              <a:t>Class activity</a:t>
            </a:r>
          </a:p>
          <a:p>
            <a:r>
              <a:rPr lang="en-US"/>
              <a:t>May 26, 2021</a:t>
            </a:r>
            <a:endParaRPr lang="en-US" dirty="0"/>
          </a:p>
        </p:txBody>
      </p:sp>
    </p:spTree>
    <p:extLst>
      <p:ext uri="{BB962C8B-B14F-4D97-AF65-F5344CB8AC3E}">
        <p14:creationId xmlns:p14="http://schemas.microsoft.com/office/powerpoint/2010/main" val="39005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2">
            <a:extLst>
              <a:ext uri="{FF2B5EF4-FFF2-40B4-BE49-F238E27FC236}">
                <a16:creationId xmlns:a16="http://schemas.microsoft.com/office/drawing/2014/main" id="{285990EB-BAD9-464B-A762-A0133908EA3D}"/>
              </a:ext>
            </a:extLst>
          </p:cNvPr>
          <p:cNvSpPr>
            <a:spLocks noGrp="1" noChangeArrowheads="1"/>
          </p:cNvSpPr>
          <p:nvPr>
            <p:ph type="dt" sz="quarter" idx="10"/>
          </p:nvPr>
        </p:nvSpPr>
        <p:spPr>
          <a:xfrm>
            <a:off x="1524000" y="6356350"/>
            <a:ext cx="99680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b="1">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b="1">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b="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sz="1200" dirty="0"/>
              <a:t>Copyright © 2013 Pearson Education, Inc. publishing as Prentice Hall</a:t>
            </a:r>
          </a:p>
        </p:txBody>
      </p:sp>
      <p:sp>
        <p:nvSpPr>
          <p:cNvPr id="436226" name="Rectangle 2">
            <a:extLst>
              <a:ext uri="{FF2B5EF4-FFF2-40B4-BE49-F238E27FC236}">
                <a16:creationId xmlns:a16="http://schemas.microsoft.com/office/drawing/2014/main" id="{9EF6071D-D973-6B4D-BB4D-6451AE2CDFDC}"/>
              </a:ext>
            </a:extLst>
          </p:cNvPr>
          <p:cNvSpPr>
            <a:spLocks noGrp="1" noChangeArrowheads="1"/>
          </p:cNvSpPr>
          <p:nvPr>
            <p:ph type="title"/>
          </p:nvPr>
        </p:nvSpPr>
        <p:spPr>
          <a:xfrm>
            <a:off x="979519" y="432857"/>
            <a:ext cx="10512569" cy="1600200"/>
          </a:xfrm>
          <a:solidFill>
            <a:srgbClr val="004080"/>
          </a:solidFill>
          <a:ln>
            <a:solidFill>
              <a:schemeClr val="tx1"/>
            </a:solidFill>
            <a:miter lim="800000"/>
            <a:headEnd/>
            <a:tailEnd/>
          </a:ln>
        </p:spPr>
        <p:txBody>
          <a:bodyPr/>
          <a:lstStyle/>
          <a:p>
            <a:pPr eaLnBrk="1" hangingPunct="1">
              <a:defRPr/>
            </a:pPr>
            <a:r>
              <a:rPr lang="en-US" dirty="0">
                <a:solidFill>
                  <a:schemeClr val="bg1"/>
                </a:solidFill>
                <a:effectLst>
                  <a:outerShdw blurRad="38100" dist="38100" dir="2700000" algn="tl">
                    <a:srgbClr val="000000"/>
                  </a:outerShdw>
                </a:effectLst>
                <a:cs typeface="ＭＳ Ｐゴシック" charset="-128"/>
              </a:rPr>
              <a:t>The Audience-Centered Approach</a:t>
            </a:r>
          </a:p>
        </p:txBody>
      </p:sp>
      <p:grpSp>
        <p:nvGrpSpPr>
          <p:cNvPr id="40963" name="Group 45">
            <a:extLst>
              <a:ext uri="{FF2B5EF4-FFF2-40B4-BE49-F238E27FC236}">
                <a16:creationId xmlns:a16="http://schemas.microsoft.com/office/drawing/2014/main" id="{CB97DDE1-6EDE-1744-A18C-D099F621B209}"/>
              </a:ext>
            </a:extLst>
          </p:cNvPr>
          <p:cNvGrpSpPr>
            <a:grpSpLocks/>
          </p:cNvGrpSpPr>
          <p:nvPr/>
        </p:nvGrpSpPr>
        <p:grpSpPr bwMode="auto">
          <a:xfrm>
            <a:off x="979519" y="1981200"/>
            <a:ext cx="10512569" cy="4191000"/>
            <a:chOff x="60" y="1248"/>
            <a:chExt cx="5412" cy="2640"/>
          </a:xfrm>
        </p:grpSpPr>
        <p:sp>
          <p:nvSpPr>
            <p:cNvPr id="40965" name="Rectangle 10">
              <a:extLst>
                <a:ext uri="{FF2B5EF4-FFF2-40B4-BE49-F238E27FC236}">
                  <a16:creationId xmlns:a16="http://schemas.microsoft.com/office/drawing/2014/main" id="{AC307D50-C19C-164F-A27F-544B47DF5010}"/>
                </a:ext>
              </a:extLst>
            </p:cNvPr>
            <p:cNvSpPr>
              <a:spLocks noChangeArrowheads="1"/>
            </p:cNvSpPr>
            <p:nvPr/>
          </p:nvSpPr>
          <p:spPr bwMode="auto">
            <a:xfrm>
              <a:off x="60" y="1248"/>
              <a:ext cx="5412" cy="2640"/>
            </a:xfrm>
            <a:prstGeom prst="rect">
              <a:avLst/>
            </a:prstGeom>
            <a:solidFill>
              <a:schemeClr val="bg1"/>
            </a:solidFill>
            <a:ln w="9525">
              <a:solidFill>
                <a:schemeClr val="tx1"/>
              </a:solidFill>
              <a:miter lim="800000"/>
              <a:headEnd/>
              <a:tailEnd/>
            </a:ln>
          </p:spPr>
          <p:txBody>
            <a:bodyPr wrap="none" anchor="ct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grpSp>
          <p:nvGrpSpPr>
            <p:cNvPr id="40966" name="Group 44">
              <a:extLst>
                <a:ext uri="{FF2B5EF4-FFF2-40B4-BE49-F238E27FC236}">
                  <a16:creationId xmlns:a16="http://schemas.microsoft.com/office/drawing/2014/main" id="{9C6028D2-0D56-754F-888A-3D5531BC2461}"/>
                </a:ext>
              </a:extLst>
            </p:cNvPr>
            <p:cNvGrpSpPr>
              <a:grpSpLocks/>
            </p:cNvGrpSpPr>
            <p:nvPr/>
          </p:nvGrpSpPr>
          <p:grpSpPr bwMode="auto">
            <a:xfrm>
              <a:off x="432" y="1411"/>
              <a:ext cx="4896" cy="2314"/>
              <a:chOff x="432" y="1440"/>
              <a:chExt cx="4896" cy="2314"/>
            </a:xfrm>
          </p:grpSpPr>
          <p:sp>
            <p:nvSpPr>
              <p:cNvPr id="436228" name="Rectangle 4">
                <a:extLst>
                  <a:ext uri="{FF2B5EF4-FFF2-40B4-BE49-F238E27FC236}">
                    <a16:creationId xmlns:a16="http://schemas.microsoft.com/office/drawing/2014/main" id="{FE3A0328-3FB5-0E44-98A1-E6E0BF5CEB76}"/>
                  </a:ext>
                </a:extLst>
              </p:cNvPr>
              <p:cNvSpPr>
                <a:spLocks noChangeArrowheads="1"/>
              </p:cNvSpPr>
              <p:nvPr/>
            </p:nvSpPr>
            <p:spPr bwMode="auto">
              <a:xfrm>
                <a:off x="1724" y="1440"/>
                <a:ext cx="2312" cy="768"/>
              </a:xfrm>
              <a:prstGeom prst="rect">
                <a:avLst/>
              </a:prstGeom>
              <a:solidFill>
                <a:schemeClr val="bg1"/>
              </a:solidFill>
              <a:ln w="12700">
                <a:solidFill>
                  <a:schemeClr val="tx1"/>
                </a:solidFill>
                <a:miter lim="800000"/>
                <a:headEnd/>
                <a:tailEnd/>
              </a:ln>
              <a:effectLst>
                <a:outerShdw blurRad="63500" dist="107763" dir="2700000" algn="ctr" rotWithShape="0">
                  <a:schemeClr val="bg2">
                    <a:alpha val="50000"/>
                  </a:schemeClr>
                </a:outerShdw>
              </a:effectLst>
            </p:spPr>
            <p:txBody>
              <a:bodyPr wrap="none" anchor="ctr"/>
              <a:lstStyle>
                <a:lvl1pPr eaLnBrk="0" hangingPunct="0">
                  <a:defRPr sz="12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1200">
                    <a:solidFill>
                      <a:schemeClr val="tx1"/>
                    </a:solidFill>
                    <a:latin typeface="Times New Roman" panose="02020603050405020304" pitchFamily="18" charset="0"/>
                    <a:ea typeface="ＭＳ Ｐゴシック" panose="020B0600070205080204" pitchFamily="34" charset="-128"/>
                  </a:defRPr>
                </a:lvl2pPr>
                <a:lvl3pPr eaLnBrk="0" hangingPunct="0">
                  <a:defRPr sz="1200">
                    <a:solidFill>
                      <a:schemeClr val="tx1"/>
                    </a:solidFill>
                    <a:latin typeface="Times New Roman" panose="02020603050405020304" pitchFamily="18" charset="0"/>
                    <a:ea typeface="ＭＳ Ｐゴシック" panose="020B0600070205080204" pitchFamily="34" charset="-128"/>
                  </a:defRPr>
                </a:lvl3pPr>
                <a:lvl4pPr eaLnBrk="0" hangingPunct="0">
                  <a:defRPr sz="1200">
                    <a:solidFill>
                      <a:schemeClr val="tx1"/>
                    </a:solidFill>
                    <a:latin typeface="Times New Roman" panose="02020603050405020304" pitchFamily="18" charset="0"/>
                    <a:ea typeface="ＭＳ Ｐゴシック" panose="020B0600070205080204" pitchFamily="34" charset="-128"/>
                  </a:defRPr>
                </a:lvl4pPr>
                <a:lvl5pPr eaLnBrk="0" hangingPunct="0">
                  <a:defRPr sz="12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eaLnBrk="1" hangingPunct="1">
                  <a:lnSpc>
                    <a:spcPct val="70000"/>
                  </a:lnSpc>
                  <a:spcBef>
                    <a:spcPct val="30000"/>
                  </a:spcBef>
                  <a:defRPr/>
                </a:pPr>
                <a:r>
                  <a:rPr lang="en-US" altLang="en-US" sz="2800" b="1">
                    <a:latin typeface="Arial" panose="020B0604020202020204" pitchFamily="34" charset="0"/>
                  </a:rPr>
                  <a:t>The </a:t>
                </a:r>
                <a:r>
                  <a:rPr lang="ja-JP" altLang="en-US" sz="2800" b="1">
                    <a:latin typeface="Arial" panose="020B0604020202020204" pitchFamily="34" charset="0"/>
                  </a:rPr>
                  <a:t>“</a:t>
                </a:r>
                <a:r>
                  <a:rPr lang="en-US" altLang="ja-JP" sz="2800" b="1">
                    <a:latin typeface="Arial" panose="020B0604020202020204" pitchFamily="34" charset="0"/>
                  </a:rPr>
                  <a:t>You</a:t>
                </a:r>
                <a:r>
                  <a:rPr lang="ja-JP" altLang="en-US" sz="2800" b="1">
                    <a:latin typeface="Arial" panose="020B0604020202020204" pitchFamily="34" charset="0"/>
                  </a:rPr>
                  <a:t>”</a:t>
                </a:r>
                <a:r>
                  <a:rPr lang="en-US" altLang="ja-JP" sz="2800" b="1">
                    <a:latin typeface="Arial" panose="020B0604020202020204" pitchFamily="34" charset="0"/>
                  </a:rPr>
                  <a:t> Attitude </a:t>
                </a:r>
                <a:endParaRPr lang="en-US" altLang="en-US" sz="2800" b="1">
                  <a:latin typeface="Arial" panose="020B0604020202020204" pitchFamily="34" charset="0"/>
                </a:endParaRPr>
              </a:p>
            </p:txBody>
          </p:sp>
          <p:sp>
            <p:nvSpPr>
              <p:cNvPr id="436255" name="Rectangle 31">
                <a:extLst>
                  <a:ext uri="{FF2B5EF4-FFF2-40B4-BE49-F238E27FC236}">
                    <a16:creationId xmlns:a16="http://schemas.microsoft.com/office/drawing/2014/main" id="{115073FB-3455-6740-96A1-BAB941C2EC1E}"/>
                  </a:ext>
                </a:extLst>
              </p:cNvPr>
              <p:cNvSpPr>
                <a:spLocks noChangeArrowheads="1"/>
              </p:cNvSpPr>
              <p:nvPr/>
            </p:nvSpPr>
            <p:spPr bwMode="auto">
              <a:xfrm>
                <a:off x="432" y="2496"/>
                <a:ext cx="1493" cy="768"/>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wrap="none" anchor="ctr"/>
              <a:lstStyle/>
              <a:p>
                <a:pPr algn="ctr" eaLnBrk="1" hangingPunct="1">
                  <a:spcBef>
                    <a:spcPct val="30000"/>
                  </a:spcBef>
                  <a:defRPr/>
                </a:pPr>
                <a:r>
                  <a:rPr lang="en-US" sz="2400" b="1" dirty="0">
                    <a:latin typeface="Arial" charset="0"/>
                    <a:ea typeface="ＭＳ Ｐゴシック" charset="0"/>
                  </a:rPr>
                  <a:t>Understanding</a:t>
                </a:r>
              </a:p>
            </p:txBody>
          </p:sp>
          <p:sp>
            <p:nvSpPr>
              <p:cNvPr id="436256" name="Rectangle 32">
                <a:extLst>
                  <a:ext uri="{FF2B5EF4-FFF2-40B4-BE49-F238E27FC236}">
                    <a16:creationId xmlns:a16="http://schemas.microsoft.com/office/drawing/2014/main" id="{FD8991AE-529B-B941-A0D4-A6CC153F25A9}"/>
                  </a:ext>
                </a:extLst>
              </p:cNvPr>
              <p:cNvSpPr>
                <a:spLocks noChangeArrowheads="1"/>
              </p:cNvSpPr>
              <p:nvPr/>
            </p:nvSpPr>
            <p:spPr bwMode="auto">
              <a:xfrm>
                <a:off x="2134" y="2496"/>
                <a:ext cx="1492" cy="768"/>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wrap="none" anchor="ctr"/>
              <a:lstStyle/>
              <a:p>
                <a:pPr algn="ctr" eaLnBrk="1" hangingPunct="1">
                  <a:spcBef>
                    <a:spcPct val="30000"/>
                  </a:spcBef>
                  <a:defRPr/>
                </a:pPr>
                <a:r>
                  <a:rPr lang="en-US" sz="2400" b="1" dirty="0">
                    <a:latin typeface="Arial" charset="0"/>
                    <a:ea typeface="ＭＳ Ｐゴシック" charset="0"/>
                  </a:rPr>
                  <a:t>Respecting</a:t>
                </a:r>
              </a:p>
            </p:txBody>
          </p:sp>
          <p:sp>
            <p:nvSpPr>
              <p:cNvPr id="436257" name="Rectangle 33">
                <a:extLst>
                  <a:ext uri="{FF2B5EF4-FFF2-40B4-BE49-F238E27FC236}">
                    <a16:creationId xmlns:a16="http://schemas.microsoft.com/office/drawing/2014/main" id="{359215D9-CBD2-7243-8D22-DFE7024564ED}"/>
                  </a:ext>
                </a:extLst>
              </p:cNvPr>
              <p:cNvSpPr>
                <a:spLocks noChangeArrowheads="1"/>
              </p:cNvSpPr>
              <p:nvPr/>
            </p:nvSpPr>
            <p:spPr bwMode="auto">
              <a:xfrm>
                <a:off x="3835" y="2496"/>
                <a:ext cx="1493" cy="768"/>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wrap="none" anchor="ctr"/>
              <a:lstStyle/>
              <a:p>
                <a:pPr algn="ctr" eaLnBrk="1" hangingPunct="1">
                  <a:spcBef>
                    <a:spcPct val="30000"/>
                  </a:spcBef>
                  <a:defRPr/>
                </a:pPr>
                <a:r>
                  <a:rPr lang="en-US" sz="2400" b="1" dirty="0">
                    <a:latin typeface="Arial" charset="0"/>
                    <a:ea typeface="ＭＳ Ｐゴシック" charset="0"/>
                  </a:rPr>
                  <a:t>Relating</a:t>
                </a:r>
              </a:p>
            </p:txBody>
          </p:sp>
          <p:sp>
            <p:nvSpPr>
              <p:cNvPr id="40971" name="Text Box 37">
                <a:extLst>
                  <a:ext uri="{FF2B5EF4-FFF2-40B4-BE49-F238E27FC236}">
                    <a16:creationId xmlns:a16="http://schemas.microsoft.com/office/drawing/2014/main" id="{E7FE28A1-1433-0D47-A68D-F35AF275EF11}"/>
                  </a:ext>
                </a:extLst>
              </p:cNvPr>
              <p:cNvSpPr txBox="1">
                <a:spLocks noChangeArrowheads="1"/>
              </p:cNvSpPr>
              <p:nvPr/>
            </p:nvSpPr>
            <p:spPr bwMode="auto">
              <a:xfrm>
                <a:off x="2039" y="3504"/>
                <a:ext cx="168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latin typeface="Arial" panose="020B0604020202020204" pitchFamily="34" charset="0"/>
                  </a:rPr>
                  <a:t>Emotional Intelligence</a:t>
                </a:r>
              </a:p>
            </p:txBody>
          </p:sp>
          <p:cxnSp>
            <p:nvCxnSpPr>
              <p:cNvPr id="40972" name="AutoShape 38">
                <a:extLst>
                  <a:ext uri="{FF2B5EF4-FFF2-40B4-BE49-F238E27FC236}">
                    <a16:creationId xmlns:a16="http://schemas.microsoft.com/office/drawing/2014/main" id="{654B2F40-4989-0A45-80B8-4E60D1F3635F}"/>
                  </a:ext>
                </a:extLst>
              </p:cNvPr>
              <p:cNvCxnSpPr>
                <a:cxnSpLocks noChangeShapeType="1"/>
                <a:stCxn id="436228" idx="2"/>
                <a:endCxn id="436255" idx="0"/>
              </p:cNvCxnSpPr>
              <p:nvPr/>
            </p:nvCxnSpPr>
            <p:spPr bwMode="auto">
              <a:xfrm rot="5400000">
                <a:off x="1886" y="1501"/>
                <a:ext cx="288" cy="1701"/>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40973" name="AutoShape 39">
                <a:extLst>
                  <a:ext uri="{FF2B5EF4-FFF2-40B4-BE49-F238E27FC236}">
                    <a16:creationId xmlns:a16="http://schemas.microsoft.com/office/drawing/2014/main" id="{503A7E37-C249-D84C-8F20-FC4160D222C8}"/>
                  </a:ext>
                </a:extLst>
              </p:cNvPr>
              <p:cNvCxnSpPr>
                <a:cxnSpLocks noChangeShapeType="1"/>
                <a:stCxn id="436228" idx="2"/>
                <a:endCxn id="436257" idx="0"/>
              </p:cNvCxnSpPr>
              <p:nvPr/>
            </p:nvCxnSpPr>
            <p:spPr bwMode="auto">
              <a:xfrm rot="16200000" flipH="1">
                <a:off x="3587" y="1501"/>
                <a:ext cx="288" cy="1702"/>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40974" name="AutoShape 40">
                <a:extLst>
                  <a:ext uri="{FF2B5EF4-FFF2-40B4-BE49-F238E27FC236}">
                    <a16:creationId xmlns:a16="http://schemas.microsoft.com/office/drawing/2014/main" id="{B394C5D7-8707-BE45-BC64-1A77C2AD1AB9}"/>
                  </a:ext>
                </a:extLst>
              </p:cNvPr>
              <p:cNvCxnSpPr>
                <a:cxnSpLocks noChangeShapeType="1"/>
                <a:stCxn id="436228" idx="2"/>
                <a:endCxn id="436256" idx="0"/>
              </p:cNvCxnSpPr>
              <p:nvPr/>
            </p:nvCxnSpPr>
            <p:spPr bwMode="auto">
              <a:xfrm>
                <a:off x="2880" y="2208"/>
                <a:ext cx="0" cy="2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0975" name="AutoShape 41">
                <a:extLst>
                  <a:ext uri="{FF2B5EF4-FFF2-40B4-BE49-F238E27FC236}">
                    <a16:creationId xmlns:a16="http://schemas.microsoft.com/office/drawing/2014/main" id="{15E9DE09-AB17-5948-BA81-ECB92D89B7B6}"/>
                  </a:ext>
                </a:extLst>
              </p:cNvPr>
              <p:cNvCxnSpPr>
                <a:cxnSpLocks noChangeShapeType="1"/>
                <a:stCxn id="40971" idx="1"/>
                <a:endCxn id="436255" idx="2"/>
              </p:cNvCxnSpPr>
              <p:nvPr/>
            </p:nvCxnSpPr>
            <p:spPr bwMode="auto">
              <a:xfrm rot="10800000">
                <a:off x="1179" y="3264"/>
                <a:ext cx="860" cy="365"/>
              </a:xfrm>
              <a:prstGeom prst="bentConnector2">
                <a:avLst/>
              </a:prstGeom>
              <a:noFill/>
              <a:ln w="9525">
                <a:solidFill>
                  <a:schemeClr val="tx1"/>
                </a:solidFill>
                <a:prstDash val="dash"/>
                <a:miter lim="800000"/>
                <a:headEnd/>
                <a:tailEnd type="triangle" w="med" len="med"/>
              </a:ln>
              <a:extLst>
                <a:ext uri="{909E8E84-426E-40DD-AFC4-6F175D3DCCD1}">
                  <a14:hiddenFill xmlns:a14="http://schemas.microsoft.com/office/drawing/2010/main">
                    <a:noFill/>
                  </a14:hiddenFill>
                </a:ext>
              </a:extLst>
            </p:spPr>
          </p:cxnSp>
          <p:cxnSp>
            <p:nvCxnSpPr>
              <p:cNvPr id="40976" name="AutoShape 42">
                <a:extLst>
                  <a:ext uri="{FF2B5EF4-FFF2-40B4-BE49-F238E27FC236}">
                    <a16:creationId xmlns:a16="http://schemas.microsoft.com/office/drawing/2014/main" id="{11FF3A11-7E96-4C41-9599-82B372D5360F}"/>
                  </a:ext>
                </a:extLst>
              </p:cNvPr>
              <p:cNvCxnSpPr>
                <a:cxnSpLocks noChangeShapeType="1"/>
                <a:stCxn id="40971" idx="0"/>
                <a:endCxn id="436256" idx="2"/>
              </p:cNvCxnSpPr>
              <p:nvPr/>
            </p:nvCxnSpPr>
            <p:spPr bwMode="auto">
              <a:xfrm flipV="1">
                <a:off x="2880" y="3264"/>
                <a:ext cx="0" cy="240"/>
              </a:xfrm>
              <a:prstGeom prst="straightConnector1">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cxnSp>
          <p:cxnSp>
            <p:nvCxnSpPr>
              <p:cNvPr id="40977" name="AutoShape 43">
                <a:extLst>
                  <a:ext uri="{FF2B5EF4-FFF2-40B4-BE49-F238E27FC236}">
                    <a16:creationId xmlns:a16="http://schemas.microsoft.com/office/drawing/2014/main" id="{62AB0A87-59CF-BB44-9920-6E23C0349549}"/>
                  </a:ext>
                </a:extLst>
              </p:cNvPr>
              <p:cNvCxnSpPr>
                <a:cxnSpLocks noChangeShapeType="1"/>
                <a:stCxn id="40971" idx="3"/>
                <a:endCxn id="436257" idx="2"/>
              </p:cNvCxnSpPr>
              <p:nvPr/>
            </p:nvCxnSpPr>
            <p:spPr bwMode="auto">
              <a:xfrm flipV="1">
                <a:off x="3721" y="3264"/>
                <a:ext cx="861" cy="365"/>
              </a:xfrm>
              <a:prstGeom prst="bentConnector2">
                <a:avLst/>
              </a:prstGeom>
              <a:noFill/>
              <a:ln w="9525">
                <a:solidFill>
                  <a:schemeClr val="tx1"/>
                </a:solidFill>
                <a:prstDash val="dash"/>
                <a:miter lim="800000"/>
                <a:headEnd/>
                <a:tailEnd type="triangle" w="med" len="med"/>
              </a:ln>
              <a:extLst>
                <a:ext uri="{909E8E84-426E-40DD-AFC4-6F175D3DCCD1}">
                  <a14:hiddenFill xmlns:a14="http://schemas.microsoft.com/office/drawing/2010/main">
                    <a:noFill/>
                  </a14:hiddenFill>
                </a:ext>
              </a:extLst>
            </p:spPr>
          </p:cxnSp>
        </p:grpSp>
      </p:grpSp>
      <p:sp>
        <p:nvSpPr>
          <p:cNvPr id="40964" name="Slide Number Placeholder 2">
            <a:extLst>
              <a:ext uri="{FF2B5EF4-FFF2-40B4-BE49-F238E27FC236}">
                <a16:creationId xmlns:a16="http://schemas.microsoft.com/office/drawing/2014/main" id="{6D368DC4-4D3F-CA4E-942B-D42EBE6041FF}"/>
              </a:ext>
            </a:extLst>
          </p:cNvPr>
          <p:cNvSpPr>
            <a:spLocks noGrp="1"/>
          </p:cNvSpPr>
          <p:nvPr>
            <p:ph type="sldNum" sz="quarter" idx="11"/>
          </p:nvPr>
        </p:nvSpPr>
        <p:spPr>
          <a:xfrm>
            <a:off x="4602198" y="6354764"/>
            <a:ext cx="6415758" cy="366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b="1">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b="1">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b="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sz="1200" dirty="0"/>
              <a:t>Chapter 1 - </a:t>
            </a:r>
            <a:fld id="{08A12C76-DF94-D644-9547-641C7846E912}" type="slidenum">
              <a:rPr lang="en-US" altLang="en-US" sz="1200"/>
              <a:pPr>
                <a:spcBef>
                  <a:spcPct val="0"/>
                </a:spcBef>
                <a:buFontTx/>
                <a:buNone/>
              </a:pPr>
              <a:t>2</a:t>
            </a:fld>
            <a:endParaRPr lang="en-US" altLang="en-US" sz="1200" dirty="0"/>
          </a:p>
        </p:txBody>
      </p:sp>
    </p:spTree>
    <p:extLst>
      <p:ext uri="{BB962C8B-B14F-4D97-AF65-F5344CB8AC3E}">
        <p14:creationId xmlns:p14="http://schemas.microsoft.com/office/powerpoint/2010/main" val="1882297724"/>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Scenario:</a:t>
            </a:r>
          </a:p>
        </p:txBody>
      </p:sp>
      <p:sp>
        <p:nvSpPr>
          <p:cNvPr id="3" name="Объект 2"/>
          <p:cNvSpPr>
            <a:spLocks noGrp="1"/>
          </p:cNvSpPr>
          <p:nvPr>
            <p:ph idx="1"/>
          </p:nvPr>
        </p:nvSpPr>
        <p:spPr/>
        <p:txBody>
          <a:bodyPr>
            <a:normAutofit lnSpcReduction="10000"/>
          </a:bodyPr>
          <a:lstStyle/>
          <a:p>
            <a:pPr marL="0" indent="0">
              <a:buNone/>
            </a:pPr>
            <a:r>
              <a:rPr lang="en-US" dirty="0"/>
              <a:t>A memo from your boss has come across your desk stating that she wants you to prepare a proposal to compete in the “San Diego 5th Grade Field Trip Extravaganza”.</a:t>
            </a:r>
          </a:p>
          <a:p>
            <a:pPr marL="0" indent="0">
              <a:buNone/>
            </a:pPr>
            <a:r>
              <a:rPr lang="en-US" dirty="0"/>
              <a:t>A new endowment in a California school system has provided funds for 300 students of the 5th grades to go on an educational/fun field trip. Because there are several locations in California to consider, the school Superintendent will invite 3 area organizations to give a presentation to students. The students will eventually choose one organization to visit. </a:t>
            </a:r>
          </a:p>
          <a:p>
            <a:pPr marL="0" indent="0">
              <a:buNone/>
            </a:pPr>
            <a:r>
              <a:rPr lang="en-US" dirty="0"/>
              <a:t>Pretend that you are the newly hired business manager for the San Diego Zoo, in charge of securing group tours. You will have to plan two business messages.</a:t>
            </a:r>
          </a:p>
          <a:p>
            <a:endParaRPr lang="en-US" dirty="0"/>
          </a:p>
        </p:txBody>
      </p:sp>
    </p:spTree>
    <p:extLst>
      <p:ext uri="{BB962C8B-B14F-4D97-AF65-F5344CB8AC3E}">
        <p14:creationId xmlns:p14="http://schemas.microsoft.com/office/powerpoint/2010/main" val="2841066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E8DCA-D131-544A-8A72-13830F0DCB23}"/>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B1349257-2ACF-B243-AF7F-A3D3F76714EA}"/>
              </a:ext>
            </a:extLst>
          </p:cNvPr>
          <p:cNvSpPr>
            <a:spLocks noGrp="1"/>
          </p:cNvSpPr>
          <p:nvPr>
            <p:ph idx="1"/>
          </p:nvPr>
        </p:nvSpPr>
        <p:spPr/>
        <p:txBody>
          <a:bodyPr/>
          <a:lstStyle/>
          <a:p>
            <a:pPr lvl="0"/>
            <a:r>
              <a:rPr lang="en-US" dirty="0"/>
              <a:t>Describe  your two audiences and state the specific purpose of each message?</a:t>
            </a:r>
          </a:p>
          <a:p>
            <a:pPr lvl="0"/>
            <a:r>
              <a:rPr lang="en-US" dirty="0"/>
              <a:t>Think about the types of information that the audience would want to know?</a:t>
            </a:r>
          </a:p>
          <a:p>
            <a:pPr lvl="0"/>
            <a:r>
              <a:rPr lang="en-US" dirty="0"/>
              <a:t>How could you use the you-attitude to gain the interest of your two audiences?</a:t>
            </a:r>
          </a:p>
          <a:p>
            <a:endParaRPr lang="en-US" dirty="0"/>
          </a:p>
        </p:txBody>
      </p:sp>
    </p:spTree>
    <p:extLst>
      <p:ext uri="{BB962C8B-B14F-4D97-AF65-F5344CB8AC3E}">
        <p14:creationId xmlns:p14="http://schemas.microsoft.com/office/powerpoint/2010/main" val="1721148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404</Words>
  <Application>Microsoft Macintosh PowerPoint</Application>
  <PresentationFormat>Widescreen</PresentationFormat>
  <Paragraphs>22</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Тема Office</vt:lpstr>
      <vt:lpstr>The  “You” Attitude </vt:lpstr>
      <vt:lpstr>The Audience-Centered Approach</vt:lpstr>
      <vt:lpstr>Scenario:</vt:lpstr>
      <vt:lpstr>Questions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TRIPS ARRANGEMENT</dc:title>
  <dc:creator>Dostiyarova Alima</dc:creator>
  <cp:lastModifiedBy>Adilbek Dostiyarov</cp:lastModifiedBy>
  <cp:revision>4</cp:revision>
  <dcterms:created xsi:type="dcterms:W3CDTF">2018-06-12T04:35:09Z</dcterms:created>
  <dcterms:modified xsi:type="dcterms:W3CDTF">2021-05-26T02:18:05Z</dcterms:modified>
</cp:coreProperties>
</file>