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24"/>
      <p:bold r:id="rId25"/>
      <p:italic r:id="rId26"/>
      <p:boldItalic r:id="rId27"/>
    </p:embeddedFont>
    <p:embeddedFont>
      <p:font typeface="Lucida Sans" panose="020B0602030504020204" pitchFamily="34" charset="0"/>
      <p:regular r:id="rId28"/>
      <p:bold r:id="rId29"/>
      <p:italic r:id="rId30"/>
      <p:boldItalic r:id="rId31"/>
    </p:embeddedFont>
    <p:embeddedFont>
      <p:font typeface="Wingdings 2" panose="05020102010507070707" pitchFamily="18" charset="2"/>
      <p:regular r:id="rId32"/>
    </p:embeddedFont>
    <p:embeddedFont>
      <p:font typeface="Wingdings 3" panose="05040102010807070707" pitchFamily="18" charset="2"/>
      <p:regular r:id="rId33"/>
    </p:embeddedFont>
  </p:embeddedFontLst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55" d="100"/>
          <a:sy n="55" d="100"/>
        </p:scale>
        <p:origin x="18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font" Target="fonts/font5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34D9BEAA-D4E1-49D1-BC85-3620212FE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97418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1380667C-0228-4D43-A47F-CE25460F88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3854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F705CA-5E1E-4EFD-AAEF-723DB5FDE93C}" type="slidenum">
              <a:rPr kumimoji="0" lang="en-US" altLang="en-US" sz="1300"/>
              <a:pPr/>
              <a:t>1</a:t>
            </a:fld>
            <a:endParaRPr kumimoji="0" lang="en-US" altLang="en-US" sz="130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2535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937535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711966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241207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26358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41488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753408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737471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017142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243383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9253781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19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60182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39E2F8-68E3-4E15-A4D4-8155D7790D35}" type="slidenum">
              <a:rPr kumimoji="0" lang="en-US" altLang="en-US" sz="1300"/>
              <a:pPr/>
              <a:t>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82159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20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256545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927179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068167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243289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731837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03329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577114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81E69-C567-4902-A47B-BDA3601FC989}" type="slidenum">
              <a:rPr kumimoji="0" lang="en-US" altLang="en-US" sz="1300"/>
              <a:pPr/>
              <a:t>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0951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2649D-BE3C-4969-86BB-53417E3F84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0988D-5244-4B19-92E7-9235ECB3F4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29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2E211-24CC-4D99-8A63-511C79AD2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00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3F229-9CC5-449A-93E3-06163D3FB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6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608DE-1AF5-43D4-9EC0-425217CD3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9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02006-C21D-4F20-83A8-B4C215158E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39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7ED75-13DF-4BDC-BDC5-6612EADBF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47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A8FE8-66DE-4503-A237-DDD0FAEC7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69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D8DD9-257C-4B3F-AEE1-3E553FF41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06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86558-0C8E-465B-8F07-96869E8C3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611B-BAEE-4F88-B7BE-A99823B0C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62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</a:defRPr>
            </a:lvl1pPr>
          </a:lstStyle>
          <a:p>
            <a:fld id="{65A5FB8C-9B0A-47A7-851E-1F92562C22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12)</a:t>
            </a:r>
            <a:endParaRPr lang="en-US" sz="3900" cap="small" dirty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Week 13 (Session 33)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932040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November 15, 2024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7) When a cost-push inflation starts</a:t>
            </a:r>
          </a:p>
          <a:p>
            <a:pPr>
              <a:buNone/>
              <a:defRPr/>
            </a:pPr>
            <a:r>
              <a:rPr lang="en-US" dirty="0"/>
              <a:t>A) the price level rises and real GDP decreases.</a:t>
            </a:r>
          </a:p>
          <a:p>
            <a:pPr>
              <a:buNone/>
              <a:defRPr/>
            </a:pPr>
            <a:r>
              <a:rPr lang="en-US" dirty="0"/>
              <a:t>B) real GDP rises faster than the quantity of money.</a:t>
            </a:r>
          </a:p>
          <a:p>
            <a:pPr>
              <a:buNone/>
              <a:defRPr/>
            </a:pPr>
            <a:r>
              <a:rPr lang="en-US" dirty="0"/>
              <a:t>C) the price level falls and the money wages rises.</a:t>
            </a:r>
          </a:p>
          <a:p>
            <a:pPr>
              <a:buNone/>
              <a:defRPr/>
            </a:pPr>
            <a:r>
              <a:rPr lang="en-US" dirty="0"/>
              <a:t>D) the short-run aggregate supply curve shifts rightward.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441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87292" y="1600200"/>
            <a:ext cx="4169415" cy="470852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3869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8) In the above, which figure shows the start of a cost-push inflation?</a:t>
            </a:r>
          </a:p>
          <a:p>
            <a:pPr>
              <a:buNone/>
              <a:defRPr/>
            </a:pPr>
            <a:r>
              <a:rPr lang="en-US" dirty="0"/>
              <a:t>A) Figure A </a:t>
            </a:r>
          </a:p>
          <a:p>
            <a:pPr>
              <a:buNone/>
              <a:defRPr/>
            </a:pPr>
            <a:r>
              <a:rPr lang="en-US" dirty="0"/>
              <a:t>B) Figure B </a:t>
            </a:r>
          </a:p>
          <a:p>
            <a:pPr>
              <a:buNone/>
              <a:defRPr/>
            </a:pPr>
            <a:r>
              <a:rPr lang="en-US" dirty="0"/>
              <a:t>C) Figure C </a:t>
            </a:r>
          </a:p>
          <a:p>
            <a:pPr>
              <a:buNone/>
              <a:defRPr/>
            </a:pPr>
            <a:r>
              <a:rPr lang="en-US" dirty="0"/>
              <a:t>D) Figure 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0375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9) When the price level is rising and simultaneously real GDP is decreasing</a:t>
            </a:r>
          </a:p>
          <a:p>
            <a:pPr>
              <a:buNone/>
              <a:defRPr/>
            </a:pPr>
            <a:r>
              <a:rPr lang="en-US" dirty="0"/>
              <a:t>A) stagflation occurs. </a:t>
            </a:r>
          </a:p>
          <a:p>
            <a:pPr>
              <a:buNone/>
              <a:defRPr/>
            </a:pPr>
            <a:r>
              <a:rPr lang="en-US" dirty="0"/>
              <a:t>B) the Fed has increased the discount rate.</a:t>
            </a:r>
          </a:p>
          <a:p>
            <a:pPr>
              <a:buNone/>
              <a:defRPr/>
            </a:pPr>
            <a:r>
              <a:rPr lang="en-US" dirty="0"/>
              <a:t>C) there is an expansionary gap. </a:t>
            </a:r>
          </a:p>
          <a:p>
            <a:pPr>
              <a:buNone/>
              <a:defRPr/>
            </a:pPr>
            <a:r>
              <a:rPr lang="en-US" dirty="0"/>
              <a:t>D) the natural unemployment rate increases.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8650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10) Demand-pull inflation occurs when</a:t>
            </a:r>
          </a:p>
          <a:p>
            <a:pPr>
              <a:buNone/>
              <a:defRPr/>
            </a:pPr>
            <a:r>
              <a:rPr lang="en-US" dirty="0"/>
              <a:t>A) aggregate demand increases persistently.</a:t>
            </a:r>
          </a:p>
          <a:p>
            <a:pPr>
              <a:buNone/>
              <a:defRPr/>
            </a:pPr>
            <a:r>
              <a:rPr lang="en-US" dirty="0"/>
              <a:t>B) oil prices increase substantially.</a:t>
            </a:r>
          </a:p>
          <a:p>
            <a:pPr>
              <a:buNone/>
              <a:defRPr/>
            </a:pPr>
            <a:r>
              <a:rPr lang="en-US" dirty="0"/>
              <a:t>C) the government increases its expenditures.</a:t>
            </a:r>
          </a:p>
          <a:p>
            <a:pPr>
              <a:buNone/>
              <a:defRPr/>
            </a:pPr>
            <a:r>
              <a:rPr lang="en-US" dirty="0"/>
              <a:t>D) aggregate supply and aggregate demand decrease persistently.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8238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11) During a deflation, the inflation rate is</a:t>
            </a:r>
          </a:p>
          <a:p>
            <a:pPr>
              <a:buNone/>
              <a:defRPr/>
            </a:pPr>
            <a:r>
              <a:rPr lang="en-US" dirty="0"/>
              <a:t>A) positive and not changing. </a:t>
            </a:r>
          </a:p>
          <a:p>
            <a:pPr>
              <a:buNone/>
              <a:defRPr/>
            </a:pPr>
            <a:r>
              <a:rPr lang="en-US" dirty="0"/>
              <a:t>B) negative.</a:t>
            </a:r>
          </a:p>
          <a:p>
            <a:pPr>
              <a:buNone/>
              <a:defRPr/>
            </a:pPr>
            <a:r>
              <a:rPr lang="en-US" dirty="0"/>
              <a:t>C) positive and rising. </a:t>
            </a:r>
          </a:p>
          <a:p>
            <a:pPr>
              <a:buNone/>
              <a:defRPr/>
            </a:pPr>
            <a:r>
              <a:rPr lang="en-US" dirty="0"/>
              <a:t>D) positive and falling.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0410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12) Suppose the velocity of circulation increases by 2 percent and potential GDP grows by 4 percent. The trend inflation rate will equal zero if the quantity of money grows by</a:t>
            </a:r>
          </a:p>
          <a:p>
            <a:pPr>
              <a:buNone/>
              <a:defRPr/>
            </a:pPr>
            <a:r>
              <a:rPr lang="en-US" dirty="0"/>
              <a:t>A) 0 percent. </a:t>
            </a:r>
          </a:p>
          <a:p>
            <a:pPr>
              <a:buNone/>
              <a:defRPr/>
            </a:pPr>
            <a:r>
              <a:rPr lang="en-US" dirty="0"/>
              <a:t>B) -2 percent. </a:t>
            </a:r>
          </a:p>
          <a:p>
            <a:pPr>
              <a:buNone/>
              <a:defRPr/>
            </a:pPr>
            <a:r>
              <a:rPr lang="en-US" dirty="0"/>
              <a:t>C) 2 percent. </a:t>
            </a:r>
          </a:p>
          <a:p>
            <a:pPr>
              <a:buNone/>
              <a:defRPr/>
            </a:pPr>
            <a:r>
              <a:rPr lang="en-US" dirty="0"/>
              <a:t>D) 4 percent.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56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13) Suppose the velocity of circulation increases by 3 percent and potential GDP grows </a:t>
            </a:r>
            <a:r>
              <a:rPr lang="en-US"/>
              <a:t>by 4 </a:t>
            </a:r>
            <a:r>
              <a:rPr lang="en-US" dirty="0"/>
              <a:t>percent. The trend inflation rate will equal zero if the quantity of money grows by</a:t>
            </a:r>
          </a:p>
          <a:p>
            <a:pPr>
              <a:buNone/>
              <a:defRPr/>
            </a:pPr>
            <a:r>
              <a:rPr lang="en-US" dirty="0"/>
              <a:t>A) 4 percent. </a:t>
            </a:r>
          </a:p>
          <a:p>
            <a:pPr>
              <a:buNone/>
              <a:defRPr/>
            </a:pPr>
            <a:r>
              <a:rPr lang="en-US" dirty="0"/>
              <a:t>B) 3 percent. </a:t>
            </a:r>
          </a:p>
          <a:p>
            <a:pPr>
              <a:buNone/>
              <a:defRPr/>
            </a:pPr>
            <a:r>
              <a:rPr lang="en-US" dirty="0"/>
              <a:t>C) 1 percent. </a:t>
            </a:r>
          </a:p>
          <a:p>
            <a:pPr>
              <a:buNone/>
              <a:defRPr/>
            </a:pPr>
            <a:r>
              <a:rPr lang="en-US" dirty="0"/>
              <a:t>D) 0 percent.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2973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14) A Phillips curve shows the relationship between the</a:t>
            </a:r>
          </a:p>
          <a:p>
            <a:pPr>
              <a:buNone/>
              <a:defRPr/>
            </a:pPr>
            <a:r>
              <a:rPr lang="en-US" dirty="0"/>
              <a:t>A) inflation rate and real GDP. </a:t>
            </a:r>
          </a:p>
          <a:p>
            <a:pPr>
              <a:buNone/>
              <a:defRPr/>
            </a:pPr>
            <a:r>
              <a:rPr lang="en-US" dirty="0"/>
              <a:t>B) price level and real GDP.</a:t>
            </a:r>
          </a:p>
          <a:p>
            <a:pPr>
              <a:buNone/>
              <a:defRPr/>
            </a:pPr>
            <a:r>
              <a:rPr lang="en-US" dirty="0"/>
              <a:t>C) inflation rate and the unemployment rate. </a:t>
            </a:r>
          </a:p>
          <a:p>
            <a:pPr>
              <a:buNone/>
              <a:defRPr/>
            </a:pPr>
            <a:r>
              <a:rPr lang="en-US" dirty="0"/>
              <a:t>D) unemployment rate and real GDP.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162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600" dirty="0"/>
              <a:t>15) Suppose that last year the economy of </a:t>
            </a:r>
            <a:r>
              <a:rPr lang="en-US" sz="2600" dirty="0" err="1"/>
              <a:t>Suffera</a:t>
            </a:r>
            <a:r>
              <a:rPr lang="en-US" sz="2600" dirty="0"/>
              <a:t> was experiencing an expected inflation rate of 8 percent and unemployment rate of 12 percent. An unexpected increase in the inflation rate would</a:t>
            </a:r>
          </a:p>
          <a:p>
            <a:pPr>
              <a:buNone/>
              <a:defRPr/>
            </a:pPr>
            <a:r>
              <a:rPr lang="en-US" sz="2600" dirty="0"/>
              <a:t>A) increase the unemployment rate.</a:t>
            </a:r>
          </a:p>
          <a:p>
            <a:pPr>
              <a:buNone/>
              <a:defRPr/>
            </a:pPr>
            <a:r>
              <a:rPr lang="en-US" sz="2600" dirty="0"/>
              <a:t>B) increase the inflation rate but have no effect on the unemployment rate.</a:t>
            </a:r>
          </a:p>
          <a:p>
            <a:pPr>
              <a:buNone/>
              <a:defRPr/>
            </a:pPr>
            <a:r>
              <a:rPr lang="en-US" sz="2600" dirty="0"/>
              <a:t>C) increase the inflation rate and decrease the unemployment rate.</a:t>
            </a:r>
          </a:p>
          <a:p>
            <a:pPr>
              <a:buNone/>
              <a:defRPr/>
            </a:pPr>
            <a:r>
              <a:rPr lang="en-US" sz="2600" dirty="0"/>
              <a:t>D) None of the above answers is correct.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30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 dirty="0">
                <a:latin typeface="Arial" panose="020B0604020202020204" pitchFamily="34" charset="0"/>
              </a:rPr>
              <a:t>Training (Chapter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E5B4A1D-B3B6-48BD-85FE-58D67F3CE265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16) The long-run Phillips curve is</a:t>
            </a:r>
          </a:p>
          <a:p>
            <a:pPr>
              <a:buNone/>
              <a:defRPr/>
            </a:pPr>
            <a:r>
              <a:rPr lang="en-US" dirty="0"/>
              <a:t>A) the horizontal sum of the short-run Phillips curves.</a:t>
            </a:r>
          </a:p>
          <a:p>
            <a:pPr>
              <a:buNone/>
              <a:defRPr/>
            </a:pPr>
            <a:r>
              <a:rPr lang="en-US" dirty="0"/>
              <a:t>B) vertical at potential GDP.</a:t>
            </a:r>
          </a:p>
          <a:p>
            <a:pPr>
              <a:buNone/>
              <a:defRPr/>
            </a:pPr>
            <a:r>
              <a:rPr lang="en-US" dirty="0"/>
              <a:t>C) the vertical sum of the short-run Phillips curves.</a:t>
            </a:r>
          </a:p>
          <a:p>
            <a:pPr>
              <a:buNone/>
              <a:defRPr/>
            </a:pPr>
            <a:r>
              <a:rPr lang="en-US" dirty="0"/>
              <a:t>D) vertical at the natural unemployment rate.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16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600" dirty="0"/>
              <a:t>1) The Keynesian explanation of the business cycle is based on</a:t>
            </a:r>
          </a:p>
          <a:p>
            <a:pPr>
              <a:buNone/>
              <a:defRPr/>
            </a:pPr>
            <a:r>
              <a:rPr lang="en-US" sz="2600" dirty="0"/>
              <a:t>A) fluctuations in business confidence.</a:t>
            </a:r>
          </a:p>
          <a:p>
            <a:pPr>
              <a:buNone/>
              <a:defRPr/>
            </a:pPr>
            <a:r>
              <a:rPr lang="en-US" sz="2600" dirty="0"/>
              <a:t>B) shifts in monetary policy undertaken by the Federal Reserve.</a:t>
            </a:r>
          </a:p>
          <a:p>
            <a:pPr>
              <a:buNone/>
              <a:defRPr/>
            </a:pPr>
            <a:r>
              <a:rPr lang="en-US" sz="2600" dirty="0"/>
              <a:t>C) unstable inflationary expectations.</a:t>
            </a:r>
          </a:p>
          <a:p>
            <a:pPr>
              <a:buNone/>
              <a:defRPr/>
            </a:pPr>
            <a:r>
              <a:rPr lang="en-US" sz="2600" dirty="0"/>
              <a:t>D) the inability of government policy-makers to predict the future course of the economy.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08023" y="1600200"/>
            <a:ext cx="4927954" cy="470852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9008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600" dirty="0"/>
              <a:t>2) In the above figure, suppose that the economy has moved from point A to point C. According to the monetarist theory of the business cycle, what could have caused this movement?</a:t>
            </a:r>
          </a:p>
          <a:p>
            <a:pPr>
              <a:buNone/>
              <a:defRPr/>
            </a:pPr>
            <a:r>
              <a:rPr lang="en-US" sz="2600" dirty="0"/>
              <a:t>A) an increase in the growth rate of the quantity of money</a:t>
            </a:r>
          </a:p>
          <a:p>
            <a:pPr>
              <a:buNone/>
              <a:defRPr/>
            </a:pPr>
            <a:r>
              <a:rPr lang="en-US" sz="2600" dirty="0"/>
              <a:t>B) an increase in the money wage rate</a:t>
            </a:r>
          </a:p>
          <a:p>
            <a:pPr>
              <a:buNone/>
              <a:defRPr/>
            </a:pPr>
            <a:r>
              <a:rPr lang="en-US" sz="2600" dirty="0"/>
              <a:t>C) a decrease in the growth rate of the quantity of money</a:t>
            </a:r>
          </a:p>
          <a:p>
            <a:pPr>
              <a:buNone/>
              <a:defRPr/>
            </a:pPr>
            <a:r>
              <a:rPr lang="en-US" sz="2600" dirty="0"/>
              <a:t>D) an increase in uncertainty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58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600" dirty="0"/>
              <a:t>3) In the above figure, suppose that the economy has moved from point D to point B. According to the monetarist theory of the business cycle, what could have caused this movement?</a:t>
            </a:r>
          </a:p>
          <a:p>
            <a:pPr>
              <a:buNone/>
              <a:defRPr/>
            </a:pPr>
            <a:r>
              <a:rPr lang="en-US" sz="2600" dirty="0"/>
              <a:t>A) an increase in uncertainty about future sales and profits</a:t>
            </a:r>
          </a:p>
          <a:p>
            <a:pPr>
              <a:buNone/>
              <a:defRPr/>
            </a:pPr>
            <a:r>
              <a:rPr lang="en-US" sz="2600" dirty="0"/>
              <a:t>B) a decrease in the money wage rate</a:t>
            </a:r>
          </a:p>
          <a:p>
            <a:pPr>
              <a:buNone/>
              <a:defRPr/>
            </a:pPr>
            <a:r>
              <a:rPr lang="en-US" sz="2600" dirty="0"/>
              <a:t>C) an increase in the money wage rate</a:t>
            </a:r>
          </a:p>
          <a:p>
            <a:pPr>
              <a:buNone/>
              <a:defRPr/>
            </a:pPr>
            <a:r>
              <a:rPr lang="en-US" sz="2600" dirty="0"/>
              <a:t>D) an increase in the growth rate of the quantity of money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649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600" dirty="0"/>
              <a:t>4) The business cycle impulse in the new classical theory of the business cycle is</a:t>
            </a:r>
          </a:p>
          <a:p>
            <a:pPr>
              <a:buNone/>
              <a:defRPr/>
            </a:pPr>
            <a:r>
              <a:rPr lang="en-US" sz="2600" dirty="0"/>
              <a:t>A) fluctuations in investment coupled with rigid wages.</a:t>
            </a:r>
          </a:p>
          <a:p>
            <a:pPr>
              <a:buNone/>
              <a:defRPr/>
            </a:pPr>
            <a:r>
              <a:rPr lang="en-US" sz="2600" dirty="0"/>
              <a:t>B) fluctuations in money growth with rigid wages.</a:t>
            </a:r>
          </a:p>
          <a:p>
            <a:pPr>
              <a:buNone/>
              <a:defRPr/>
            </a:pPr>
            <a:r>
              <a:rPr lang="en-US" sz="2600" dirty="0"/>
              <a:t>C) unexpected changes in aggregate demand.</a:t>
            </a:r>
          </a:p>
          <a:p>
            <a:pPr>
              <a:buNone/>
              <a:defRPr/>
            </a:pPr>
            <a:r>
              <a:rPr lang="en-US" sz="2600" dirty="0"/>
              <a:t>D) expected changes in aggregate demand.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033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600" dirty="0"/>
              <a:t>5) According to the new classical theory, ________ policy changes have no effect on real GDP and according to the new Keynesian theory, ________ policy changes have an effect on real GDP.</a:t>
            </a:r>
          </a:p>
          <a:p>
            <a:pPr>
              <a:buNone/>
              <a:defRPr/>
            </a:pPr>
            <a:r>
              <a:rPr lang="en-US" sz="2600" dirty="0"/>
              <a:t>A) unexpected; expected </a:t>
            </a:r>
          </a:p>
          <a:p>
            <a:pPr>
              <a:buNone/>
              <a:defRPr/>
            </a:pPr>
            <a:r>
              <a:rPr lang="en-US" sz="2600" dirty="0"/>
              <a:t>B) fiscal; fiscal</a:t>
            </a:r>
          </a:p>
          <a:p>
            <a:pPr>
              <a:buNone/>
              <a:defRPr/>
            </a:pPr>
            <a:r>
              <a:rPr lang="en-US" sz="2600" dirty="0"/>
              <a:t>C) expected; expected </a:t>
            </a:r>
          </a:p>
          <a:p>
            <a:pPr>
              <a:buNone/>
              <a:defRPr/>
            </a:pPr>
            <a:r>
              <a:rPr lang="en-US" sz="2600" dirty="0"/>
              <a:t>D) fiscal; monetary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572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12)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6) Demand-pull inflation starts with</a:t>
            </a:r>
          </a:p>
          <a:p>
            <a:pPr>
              <a:buNone/>
              <a:defRPr/>
            </a:pPr>
            <a:r>
              <a:rPr lang="en-US" dirty="0"/>
              <a:t>A) an increase in aggregate demand.</a:t>
            </a:r>
          </a:p>
          <a:p>
            <a:pPr>
              <a:buNone/>
              <a:defRPr/>
            </a:pPr>
            <a:r>
              <a:rPr lang="en-US" dirty="0"/>
              <a:t>B) an increase in short-run aggregate supply.</a:t>
            </a:r>
          </a:p>
          <a:p>
            <a:pPr>
              <a:buNone/>
              <a:defRPr/>
            </a:pPr>
            <a:r>
              <a:rPr lang="en-US" dirty="0"/>
              <a:t>C) a decrease in aggregate demand.</a:t>
            </a:r>
          </a:p>
          <a:p>
            <a:pPr>
              <a:buNone/>
              <a:defRPr/>
            </a:pPr>
            <a:r>
              <a:rPr lang="en-US" dirty="0"/>
              <a:t>D) a decrease in short-run aggregate supply.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CE562D-AB3D-471D-A8BF-DB6CCF3C1FFE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7760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6310</TotalTime>
  <Words>1253</Words>
  <Application>Microsoft Office PowerPoint</Application>
  <PresentationFormat>On-screen Show (4:3)</PresentationFormat>
  <Paragraphs>242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Book Antiqua</vt:lpstr>
      <vt:lpstr>Wingdings 3</vt:lpstr>
      <vt:lpstr>Arial</vt:lpstr>
      <vt:lpstr>Lucida Sans</vt:lpstr>
      <vt:lpstr>Wingdings</vt:lpstr>
      <vt:lpstr>Wingdings 2</vt:lpstr>
      <vt:lpstr>Times New Roman</vt:lpstr>
      <vt:lpstr>Apex</vt:lpstr>
      <vt:lpstr>ECN2102 macroeconomics (3 Credits/5 ECTS)  Training (Chapter 12)</vt:lpstr>
      <vt:lpstr>Outline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  <vt:lpstr>Training (Chapter 12)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Two-Variable  Regression Analysis</dc:title>
  <dc:creator>Madumarov Eldar</dc:creator>
  <cp:lastModifiedBy>Eldar Madumarov</cp:lastModifiedBy>
  <cp:revision>448</cp:revision>
  <dcterms:created xsi:type="dcterms:W3CDTF">1998-07-20T20:52:32Z</dcterms:created>
  <dcterms:modified xsi:type="dcterms:W3CDTF">2024-11-10T13:34:34Z</dcterms:modified>
</cp:coreProperties>
</file>