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1" d="100"/>
          <a:sy n="61" d="100"/>
        </p:scale>
        <p:origin x="84" y="11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7DFE09F-FA41-46CB-A956-357C6FE1BD85}" type="datetimeFigureOut">
              <a:rPr lang="ru-RU" smtClean="0"/>
              <a:t>13.09.2022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3DEFABF-FB7B-45D3-B4BD-7C4AF1EB0A6B}" type="slidenum">
              <a:rPr lang="ru-RU" smtClean="0"/>
              <a:t>‹#›</a:t>
            </a:fld>
            <a:endParaRPr lang="ru-RU"/>
          </a:p>
        </p:txBody>
      </p:sp>
    </p:spTree>
    <p:extLst>
      <p:ext uri="{BB962C8B-B14F-4D97-AF65-F5344CB8AC3E}">
        <p14:creationId xmlns:p14="http://schemas.microsoft.com/office/powerpoint/2010/main" val="1390265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7DFE09F-FA41-46CB-A956-357C6FE1BD85}" type="datetimeFigureOut">
              <a:rPr lang="ru-RU" smtClean="0"/>
              <a:t>13.09.2022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3DEFABF-FB7B-45D3-B4BD-7C4AF1EB0A6B}" type="slidenum">
              <a:rPr lang="ru-RU" smtClean="0"/>
              <a:t>‹#›</a:t>
            </a:fld>
            <a:endParaRPr lang="ru-RU"/>
          </a:p>
        </p:txBody>
      </p:sp>
    </p:spTree>
    <p:extLst>
      <p:ext uri="{BB962C8B-B14F-4D97-AF65-F5344CB8AC3E}">
        <p14:creationId xmlns:p14="http://schemas.microsoft.com/office/powerpoint/2010/main" val="689053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7DFE09F-FA41-46CB-A956-357C6FE1BD85}" type="datetimeFigureOut">
              <a:rPr lang="ru-RU" smtClean="0"/>
              <a:t>13.09.2022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3DEFABF-FB7B-45D3-B4BD-7C4AF1EB0A6B}" type="slidenum">
              <a:rPr lang="ru-RU" smtClean="0"/>
              <a:t>‹#›</a:t>
            </a:fld>
            <a:endParaRPr lang="ru-RU"/>
          </a:p>
        </p:txBody>
      </p:sp>
    </p:spTree>
    <p:extLst>
      <p:ext uri="{BB962C8B-B14F-4D97-AF65-F5344CB8AC3E}">
        <p14:creationId xmlns:p14="http://schemas.microsoft.com/office/powerpoint/2010/main" val="249429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7DFE09F-FA41-46CB-A956-357C6FE1BD85}" type="datetimeFigureOut">
              <a:rPr lang="ru-RU" smtClean="0"/>
              <a:t>13.09.2022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3DEFABF-FB7B-45D3-B4BD-7C4AF1EB0A6B}" type="slidenum">
              <a:rPr lang="ru-RU" smtClean="0"/>
              <a:t>‹#›</a:t>
            </a:fld>
            <a:endParaRPr lang="ru-RU"/>
          </a:p>
        </p:txBody>
      </p:sp>
    </p:spTree>
    <p:extLst>
      <p:ext uri="{BB962C8B-B14F-4D97-AF65-F5344CB8AC3E}">
        <p14:creationId xmlns:p14="http://schemas.microsoft.com/office/powerpoint/2010/main" val="2842972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7DFE09F-FA41-46CB-A956-357C6FE1BD85}" type="datetimeFigureOut">
              <a:rPr lang="ru-RU" smtClean="0"/>
              <a:t>13.09.2022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3DEFABF-FB7B-45D3-B4BD-7C4AF1EB0A6B}" type="slidenum">
              <a:rPr lang="ru-RU" smtClean="0"/>
              <a:t>‹#›</a:t>
            </a:fld>
            <a:endParaRPr lang="ru-RU"/>
          </a:p>
        </p:txBody>
      </p:sp>
    </p:spTree>
    <p:extLst>
      <p:ext uri="{BB962C8B-B14F-4D97-AF65-F5344CB8AC3E}">
        <p14:creationId xmlns:p14="http://schemas.microsoft.com/office/powerpoint/2010/main" val="220124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7DFE09F-FA41-46CB-A956-357C6FE1BD85}" type="datetimeFigureOut">
              <a:rPr lang="ru-RU" smtClean="0"/>
              <a:t>13.09.2022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3DEFABF-FB7B-45D3-B4BD-7C4AF1EB0A6B}" type="slidenum">
              <a:rPr lang="ru-RU" smtClean="0"/>
              <a:t>‹#›</a:t>
            </a:fld>
            <a:endParaRPr lang="ru-RU"/>
          </a:p>
        </p:txBody>
      </p:sp>
    </p:spTree>
    <p:extLst>
      <p:ext uri="{BB962C8B-B14F-4D97-AF65-F5344CB8AC3E}">
        <p14:creationId xmlns:p14="http://schemas.microsoft.com/office/powerpoint/2010/main" val="1817824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7DFE09F-FA41-46CB-A956-357C6FE1BD85}" type="datetimeFigureOut">
              <a:rPr lang="ru-RU" smtClean="0"/>
              <a:t>13.09.2022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3DEFABF-FB7B-45D3-B4BD-7C4AF1EB0A6B}" type="slidenum">
              <a:rPr lang="ru-RU" smtClean="0"/>
              <a:t>‹#›</a:t>
            </a:fld>
            <a:endParaRPr lang="ru-RU"/>
          </a:p>
        </p:txBody>
      </p:sp>
    </p:spTree>
    <p:extLst>
      <p:ext uri="{BB962C8B-B14F-4D97-AF65-F5344CB8AC3E}">
        <p14:creationId xmlns:p14="http://schemas.microsoft.com/office/powerpoint/2010/main" val="3296328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7DFE09F-FA41-46CB-A956-357C6FE1BD85}" type="datetimeFigureOut">
              <a:rPr lang="ru-RU" smtClean="0"/>
              <a:t>13.09.2022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3DEFABF-FB7B-45D3-B4BD-7C4AF1EB0A6B}" type="slidenum">
              <a:rPr lang="ru-RU" smtClean="0"/>
              <a:t>‹#›</a:t>
            </a:fld>
            <a:endParaRPr lang="ru-RU"/>
          </a:p>
        </p:txBody>
      </p:sp>
    </p:spTree>
    <p:extLst>
      <p:ext uri="{BB962C8B-B14F-4D97-AF65-F5344CB8AC3E}">
        <p14:creationId xmlns:p14="http://schemas.microsoft.com/office/powerpoint/2010/main" val="2309132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7DFE09F-FA41-46CB-A956-357C6FE1BD85}" type="datetimeFigureOut">
              <a:rPr lang="ru-RU" smtClean="0"/>
              <a:t>13.09.2022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3DEFABF-FB7B-45D3-B4BD-7C4AF1EB0A6B}" type="slidenum">
              <a:rPr lang="ru-RU" smtClean="0"/>
              <a:t>‹#›</a:t>
            </a:fld>
            <a:endParaRPr lang="ru-RU"/>
          </a:p>
        </p:txBody>
      </p:sp>
    </p:spTree>
    <p:extLst>
      <p:ext uri="{BB962C8B-B14F-4D97-AF65-F5344CB8AC3E}">
        <p14:creationId xmlns:p14="http://schemas.microsoft.com/office/powerpoint/2010/main" val="2832239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B7DFE09F-FA41-46CB-A956-357C6FE1BD85}" type="datetimeFigureOut">
              <a:rPr lang="ru-RU" smtClean="0"/>
              <a:t>13.09.2022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3DEFABF-FB7B-45D3-B4BD-7C4AF1EB0A6B}" type="slidenum">
              <a:rPr lang="ru-RU" smtClean="0"/>
              <a:t>‹#›</a:t>
            </a:fld>
            <a:endParaRPr lang="ru-RU"/>
          </a:p>
        </p:txBody>
      </p:sp>
    </p:spTree>
    <p:extLst>
      <p:ext uri="{BB962C8B-B14F-4D97-AF65-F5344CB8AC3E}">
        <p14:creationId xmlns:p14="http://schemas.microsoft.com/office/powerpoint/2010/main" val="1263374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B7DFE09F-FA41-46CB-A956-357C6FE1BD85}" type="datetimeFigureOut">
              <a:rPr lang="ru-RU" smtClean="0"/>
              <a:t>13.09.2022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3DEFABF-FB7B-45D3-B4BD-7C4AF1EB0A6B}" type="slidenum">
              <a:rPr lang="ru-RU" smtClean="0"/>
              <a:t>‹#›</a:t>
            </a:fld>
            <a:endParaRPr lang="ru-RU"/>
          </a:p>
        </p:txBody>
      </p:sp>
    </p:spTree>
    <p:extLst>
      <p:ext uri="{BB962C8B-B14F-4D97-AF65-F5344CB8AC3E}">
        <p14:creationId xmlns:p14="http://schemas.microsoft.com/office/powerpoint/2010/main" val="2128123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DFE09F-FA41-46CB-A956-357C6FE1BD85}" type="datetimeFigureOut">
              <a:rPr lang="ru-RU" smtClean="0"/>
              <a:t>13.09.2022</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DEFABF-FB7B-45D3-B4BD-7C4AF1EB0A6B}" type="slidenum">
              <a:rPr lang="ru-RU" smtClean="0"/>
              <a:t>‹#›</a:t>
            </a:fld>
            <a:endParaRPr lang="ru-RU"/>
          </a:p>
        </p:txBody>
      </p:sp>
    </p:spTree>
    <p:extLst>
      <p:ext uri="{BB962C8B-B14F-4D97-AF65-F5344CB8AC3E}">
        <p14:creationId xmlns:p14="http://schemas.microsoft.com/office/powerpoint/2010/main" val="33768063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93683" y="204952"/>
            <a:ext cx="11130455" cy="835572"/>
          </a:xfrm>
        </p:spPr>
        <p:txBody>
          <a:bodyPr>
            <a:normAutofit fontScale="90000"/>
          </a:bodyPr>
          <a:lstStyle/>
          <a:p>
            <a:r>
              <a:rPr lang="kk-KZ" sz="2200" b="1" dirty="0" smtClean="0"/>
              <a:t/>
            </a:r>
            <a:br>
              <a:rPr lang="kk-KZ" sz="2200" b="1" dirty="0" smtClean="0"/>
            </a:br>
            <a:r>
              <a:rPr lang="kk-KZ" sz="2200" b="1" dirty="0"/>
              <a:t/>
            </a:r>
            <a:br>
              <a:rPr lang="kk-KZ" sz="2200" b="1" dirty="0"/>
            </a:br>
            <a:r>
              <a:rPr lang="kk-KZ" sz="2200" b="1" dirty="0" smtClean="0"/>
              <a:t/>
            </a:r>
            <a:br>
              <a:rPr lang="kk-KZ" sz="2200" b="1" dirty="0" smtClean="0"/>
            </a:br>
            <a:r>
              <a:rPr lang="kk-KZ" sz="2200" b="1" dirty="0"/>
              <a:t/>
            </a:r>
            <a:br>
              <a:rPr lang="kk-KZ" sz="2200" b="1" dirty="0"/>
            </a:br>
            <a:r>
              <a:rPr lang="kk-KZ" sz="2200" b="1" dirty="0" smtClean="0"/>
              <a:t/>
            </a:r>
            <a:br>
              <a:rPr lang="kk-KZ" sz="2200" b="1" dirty="0" smtClean="0"/>
            </a:br>
            <a:r>
              <a:rPr lang="kk-KZ" sz="2200" b="1" dirty="0"/>
              <a:t/>
            </a:r>
            <a:br>
              <a:rPr lang="kk-KZ" sz="2200" b="1" dirty="0"/>
            </a:br>
            <a:r>
              <a:rPr lang="kk-KZ" sz="2200" b="1" dirty="0" smtClean="0"/>
              <a:t/>
            </a:r>
            <a:br>
              <a:rPr lang="kk-KZ" sz="2200" b="1" dirty="0" smtClean="0"/>
            </a:br>
            <a:r>
              <a:rPr lang="kk-KZ" sz="2200" b="1" dirty="0"/>
              <a:t/>
            </a:r>
            <a:br>
              <a:rPr lang="kk-KZ" sz="2200" b="1" dirty="0"/>
            </a:br>
            <a:r>
              <a:rPr lang="kk-KZ" sz="2200" b="1" dirty="0" smtClean="0"/>
              <a:t/>
            </a:r>
            <a:br>
              <a:rPr lang="kk-KZ" sz="2200" b="1" dirty="0" smtClean="0"/>
            </a:br>
            <a:r>
              <a:rPr lang="kk-KZ" sz="2200" b="1" dirty="0">
                <a:latin typeface="Times New Roman" panose="02020603050405020304" pitchFamily="18" charset="0"/>
                <a:cs typeface="Times New Roman" panose="02020603050405020304" pitchFamily="18" charset="0"/>
              </a:rPr>
              <a:t/>
            </a:r>
            <a:br>
              <a:rPr lang="kk-KZ" sz="2200" b="1" dirty="0">
                <a:latin typeface="Times New Roman" panose="02020603050405020304" pitchFamily="18" charset="0"/>
                <a:cs typeface="Times New Roman" panose="02020603050405020304" pitchFamily="18" charset="0"/>
              </a:rPr>
            </a:br>
            <a:r>
              <a:rPr lang="kk-KZ" sz="2200" b="1" dirty="0" smtClean="0">
                <a:latin typeface="Times New Roman" panose="02020603050405020304" pitchFamily="18" charset="0"/>
                <a:cs typeface="Times New Roman" panose="02020603050405020304" pitchFamily="18" charset="0"/>
              </a:rPr>
              <a:t/>
            </a:r>
            <a:br>
              <a:rPr lang="kk-KZ" sz="2200" b="1" dirty="0" smtClean="0">
                <a:latin typeface="Times New Roman" panose="02020603050405020304" pitchFamily="18" charset="0"/>
                <a:cs typeface="Times New Roman" panose="02020603050405020304" pitchFamily="18" charset="0"/>
              </a:rPr>
            </a:br>
            <a:r>
              <a:rPr lang="ru-KZ" sz="2000" b="1" dirty="0" smtClean="0"/>
              <a:t>ҚАЗАҚСТАН</a:t>
            </a:r>
            <a:r>
              <a:rPr lang="ru-KZ" sz="1800" b="1" dirty="0" smtClean="0"/>
              <a:t> </a:t>
            </a:r>
            <a:r>
              <a:rPr lang="ru-KZ" sz="2000" b="1" dirty="0" smtClean="0">
                <a:latin typeface="Times New Roman" panose="02020603050405020304" pitchFamily="18" charset="0"/>
                <a:cs typeface="Times New Roman" panose="02020603050405020304" pitchFamily="18" charset="0"/>
              </a:rPr>
              <a:t>МОҢҒОЛ ҮСТЕМДІГІ ДӘУІРІНДЕ</a:t>
            </a:r>
            <a:r>
              <a:rPr lang="kk-KZ" sz="2000" b="1" dirty="0" smtClean="0">
                <a:latin typeface="Times New Roman" panose="02020603050405020304" pitchFamily="18" charset="0"/>
                <a:cs typeface="Times New Roman" panose="02020603050405020304" pitchFamily="18" charset="0"/>
              </a:rPr>
              <a:t/>
            </a:r>
            <a:br>
              <a:rPr lang="kk-KZ" sz="2000" b="1" dirty="0" smtClean="0">
                <a:latin typeface="Times New Roman" panose="02020603050405020304" pitchFamily="18" charset="0"/>
                <a:cs typeface="Times New Roman" panose="02020603050405020304" pitchFamily="18" charset="0"/>
              </a:rPr>
            </a:br>
            <a:r>
              <a:rPr lang="kk-KZ" sz="2000" b="1" dirty="0" smtClean="0">
                <a:latin typeface="Times New Roman" panose="02020603050405020304" pitchFamily="18" charset="0"/>
                <a:cs typeface="Times New Roman" panose="02020603050405020304" pitchFamily="18" charset="0"/>
              </a:rPr>
              <a:t/>
            </a:r>
            <a:br>
              <a:rPr lang="kk-KZ" sz="2000" b="1" dirty="0" smtClean="0">
                <a:latin typeface="Times New Roman" panose="02020603050405020304" pitchFamily="18" charset="0"/>
                <a:cs typeface="Times New Roman" panose="02020603050405020304" pitchFamily="18" charset="0"/>
              </a:rPr>
            </a:br>
            <a:r>
              <a:rPr lang="kk-KZ" sz="2000" b="1" dirty="0" smtClean="0">
                <a:latin typeface="Times New Roman" panose="02020603050405020304" pitchFamily="18" charset="0"/>
                <a:cs typeface="Times New Roman" panose="02020603050405020304" pitchFamily="18" charset="0"/>
              </a:rPr>
              <a:t/>
            </a:r>
            <a:br>
              <a:rPr lang="kk-KZ" sz="2000" b="1" dirty="0" smtClean="0">
                <a:latin typeface="Times New Roman" panose="02020603050405020304" pitchFamily="18" charset="0"/>
                <a:cs typeface="Times New Roman" panose="02020603050405020304" pitchFamily="18" charset="0"/>
              </a:rPr>
            </a:br>
            <a:r>
              <a:rPr lang="ru-KZ" sz="2000" b="1" dirty="0" smtClean="0"/>
              <a:t>3.1</a:t>
            </a:r>
            <a:r>
              <a:rPr lang="ru-KZ" sz="2000" b="1" dirty="0"/>
              <a:t>. Шыңғысханның Моңғол мемлекетін құруы және оның құрылымы</a:t>
            </a:r>
            <a:r>
              <a:rPr lang="kk-KZ" sz="2000" b="1" dirty="0"/>
              <a:t>.</a:t>
            </a:r>
            <a:r>
              <a:rPr lang="ru-RU" sz="2000" dirty="0"/>
              <a:t/>
            </a:r>
            <a:br>
              <a:rPr lang="ru-RU" sz="2000" dirty="0"/>
            </a:br>
            <a:r>
              <a:rPr lang="ru-KZ" sz="2200" dirty="0" smtClean="0">
                <a:latin typeface="Times New Roman" panose="02020603050405020304" pitchFamily="18" charset="0"/>
                <a:cs typeface="Times New Roman" panose="02020603050405020304" pitchFamily="18" charset="0"/>
              </a:rPr>
              <a:t> </a:t>
            </a:r>
            <a:r>
              <a:rPr lang="ru-RU" sz="2200" dirty="0">
                <a:latin typeface="Times New Roman" panose="02020603050405020304" pitchFamily="18" charset="0"/>
                <a:cs typeface="Times New Roman" panose="02020603050405020304" pitchFamily="18" charset="0"/>
              </a:rPr>
              <a:t/>
            </a:r>
            <a:br>
              <a:rPr lang="ru-RU" sz="2200" dirty="0">
                <a:latin typeface="Times New Roman" panose="02020603050405020304" pitchFamily="18" charset="0"/>
                <a:cs typeface="Times New Roman" panose="02020603050405020304" pitchFamily="18" charset="0"/>
              </a:rPr>
            </a:br>
            <a:endParaRPr lang="ru-RU" sz="2200"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835572" y="1040524"/>
            <a:ext cx="10988566" cy="4981904"/>
          </a:xfrm>
        </p:spPr>
        <p:txBody>
          <a:bodyPr>
            <a:normAutofit fontScale="92500" lnSpcReduction="20000"/>
          </a:bodyPr>
          <a:lstStyle/>
          <a:p>
            <a:pPr algn="just"/>
            <a:r>
              <a:rPr lang="kk-KZ" dirty="0">
                <a:latin typeface="Times New Roman" panose="02020603050405020304" pitchFamily="18" charset="0"/>
                <a:cs typeface="Times New Roman" panose="02020603050405020304" pitchFamily="18" charset="0"/>
              </a:rPr>
              <a:t> </a:t>
            </a:r>
            <a:r>
              <a:rPr lang="ru-KZ" sz="2800" dirty="0" smtClean="0">
                <a:latin typeface="Times New Roman" panose="02020603050405020304" pitchFamily="18" charset="0"/>
                <a:cs typeface="Times New Roman" panose="02020603050405020304" pitchFamily="18" charset="0"/>
              </a:rPr>
              <a:t>ХІІІ </a:t>
            </a:r>
            <a:r>
              <a:rPr lang="ru-KZ" sz="2800" dirty="0">
                <a:latin typeface="Times New Roman" panose="02020603050405020304" pitchFamily="18" charset="0"/>
                <a:cs typeface="Times New Roman" panose="02020603050405020304" pitchFamily="18" charset="0"/>
              </a:rPr>
              <a:t>ғасырдың басында Орталық Азияның ішкі аудандарында Моңғол мемлекеті құрылды. Оның негізін салған Темучин (1155-1227</a:t>
            </a:r>
            <a:r>
              <a:rPr lang="ru-KZ" sz="2800" dirty="0" smtClean="0">
                <a:latin typeface="Times New Roman" panose="02020603050405020304" pitchFamily="18" charset="0"/>
                <a:cs typeface="Times New Roman" panose="02020603050405020304" pitchFamily="18" charset="0"/>
              </a:rPr>
              <a:t>)</a:t>
            </a:r>
            <a:r>
              <a:rPr lang="kk-KZ" sz="2800" dirty="0" smtClean="0">
                <a:latin typeface="Times New Roman" panose="02020603050405020304" pitchFamily="18" charset="0"/>
                <a:cs typeface="Times New Roman" panose="02020603050405020304" pitchFamily="18" charset="0"/>
              </a:rPr>
              <a:t>. </a:t>
            </a:r>
            <a:r>
              <a:rPr lang="ru-KZ" sz="2800" dirty="0" smtClean="0">
                <a:latin typeface="Times New Roman" panose="02020603050405020304" pitchFamily="18" charset="0"/>
                <a:cs typeface="Times New Roman" panose="02020603050405020304" pitchFamily="18" charset="0"/>
              </a:rPr>
              <a:t> </a:t>
            </a:r>
            <a:endParaRPr lang="kk-KZ" sz="2800" dirty="0" smtClean="0">
              <a:latin typeface="Times New Roman" panose="02020603050405020304" pitchFamily="18" charset="0"/>
              <a:cs typeface="Times New Roman" panose="02020603050405020304" pitchFamily="18" charset="0"/>
            </a:endParaRPr>
          </a:p>
          <a:p>
            <a:pPr algn="just"/>
            <a:r>
              <a:rPr lang="ru-KZ" sz="2800" dirty="0">
                <a:latin typeface="Times New Roman" panose="02020603050405020304" pitchFamily="18" charset="0"/>
                <a:cs typeface="Times New Roman" panose="02020603050405020304" pitchFamily="18" charset="0"/>
              </a:rPr>
              <a:t>1206 жылы көктемде моңғол ақсүйектері Онон өзенінің бастауында құрылтайға жиналып, Шыңғыс хан деген атпен Темучинді бүкіл моңғолдардың билеушісі деп салтанатпен хан етіп көтереді. </a:t>
            </a:r>
            <a:endParaRPr lang="kk-KZ" sz="2800" dirty="0" smtClean="0">
              <a:latin typeface="Times New Roman" panose="02020603050405020304" pitchFamily="18" charset="0"/>
              <a:cs typeface="Times New Roman" panose="02020603050405020304" pitchFamily="18" charset="0"/>
            </a:endParaRPr>
          </a:p>
          <a:p>
            <a:pPr algn="just"/>
            <a:r>
              <a:rPr lang="ru-KZ" sz="2800" dirty="0">
                <a:latin typeface="Times New Roman" panose="02020603050405020304" pitchFamily="18" charset="0"/>
                <a:cs typeface="Times New Roman" panose="02020603050405020304" pitchFamily="18" charset="0"/>
              </a:rPr>
              <a:t>1206 жылғы Құрылтайда Шыңғыс ханның «Ұлы Жасақ» (Яссы) заңдар жинағы жариялан</a:t>
            </a:r>
            <a:r>
              <a:rPr lang="kk-KZ" sz="2800" dirty="0">
                <a:latin typeface="Times New Roman" panose="02020603050405020304" pitchFamily="18" charset="0"/>
                <a:cs typeface="Times New Roman" panose="02020603050405020304" pitchFamily="18" charset="0"/>
              </a:rPr>
              <a:t>ады. </a:t>
            </a:r>
            <a:r>
              <a:rPr lang="ru-KZ" sz="2800" dirty="0">
                <a:latin typeface="Times New Roman" panose="02020603050405020304" pitchFamily="18" charset="0"/>
                <a:cs typeface="Times New Roman" panose="02020603050405020304" pitchFamily="18" charset="0"/>
              </a:rPr>
              <a:t>Ол халық әдет-ғұрыптары мен билеушінің ой-пікірлері негізінде, моңғолдардың жүйеленген құқықтық нормалары болып табылады. </a:t>
            </a:r>
            <a:endParaRPr lang="kk-KZ" sz="2800" dirty="0" smtClean="0">
              <a:latin typeface="Times New Roman" panose="02020603050405020304" pitchFamily="18" charset="0"/>
              <a:cs typeface="Times New Roman" panose="02020603050405020304" pitchFamily="18" charset="0"/>
            </a:endParaRPr>
          </a:p>
          <a:p>
            <a:pPr algn="just"/>
            <a:r>
              <a:rPr lang="ru-KZ" sz="2800" dirty="0" smtClean="0">
                <a:latin typeface="Times New Roman" panose="02020603050405020304" pitchFamily="18" charset="0"/>
                <a:cs typeface="Times New Roman" panose="02020603050405020304" pitchFamily="18" charset="0"/>
              </a:rPr>
              <a:t> </a:t>
            </a:r>
            <a:r>
              <a:rPr lang="ru-KZ" sz="2800" dirty="0">
                <a:latin typeface="Times New Roman" panose="02020603050405020304" pitchFamily="18" charset="0"/>
                <a:cs typeface="Times New Roman" panose="02020603050405020304" pitchFamily="18" charset="0"/>
              </a:rPr>
              <a:t>Мамандардың есебі бойынша, моңғолдар 200 мың адамға дейін әскер, 1 млн. жылқы шығара алған. Алайда, кейде 400, 600, тіпті 800 мың әскері болды деген де шындыққа үйлеспейтін мәліметтер де кездеседі. Моңғол әскерінде күшті қарулары да болған: ауыр соғыс машиналары, от атқыштар, «грек оты» деп атапынатын жанғыш мұнай, оқ-дәрі (порох) қолданылды. Бірақ оқ-дәрімен (порох) атылатын қару болмағандықтан, олар оқ-дәрілерді ракеталарға пайдаланған.</a:t>
            </a:r>
            <a:endParaRPr lang="ru-RU" sz="2800" dirty="0">
              <a:latin typeface="Times New Roman" panose="02020603050405020304" pitchFamily="18" charset="0"/>
              <a:cs typeface="Times New Roman" panose="02020603050405020304" pitchFamily="18" charset="0"/>
            </a:endParaRPr>
          </a:p>
          <a:p>
            <a:pPr algn="l"/>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49795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517744"/>
          </a:xfrm>
        </p:spPr>
        <p:txBody>
          <a:bodyPr>
            <a:normAutofit/>
          </a:bodyPr>
          <a:lstStyle/>
          <a:p>
            <a:pPr algn="ctr"/>
            <a:r>
              <a:rPr lang="kk-KZ" sz="2400" dirty="0" smtClean="0">
                <a:latin typeface="Times New Roman" panose="02020603050405020304" pitchFamily="18" charset="0"/>
                <a:cs typeface="Times New Roman" panose="02020603050405020304" pitchFamily="18" charset="0"/>
              </a:rPr>
              <a:t>10 бет</a:t>
            </a:r>
            <a:endParaRPr lang="ru-RU" sz="24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8200" y="882870"/>
            <a:ext cx="10515600" cy="5294093"/>
          </a:xfrm>
        </p:spPr>
        <p:txBody>
          <a:bodyPr>
            <a:normAutofit fontScale="85000" lnSpcReduction="20000"/>
          </a:bodyPr>
          <a:lstStyle/>
          <a:p>
            <a:pPr algn="just"/>
            <a:r>
              <a:rPr lang="ru-KZ" dirty="0" smtClean="0"/>
              <a:t>. </a:t>
            </a:r>
            <a:r>
              <a:rPr lang="ru-KZ" dirty="0" smtClean="0">
                <a:latin typeface="Times New Roman" panose="02020603050405020304" pitchFamily="18" charset="0"/>
                <a:cs typeface="Times New Roman" panose="02020603050405020304" pitchFamily="18" charset="0"/>
              </a:rPr>
              <a:t>Далалық аймақ Әмір Темір империясына ресми түрде қосылған жоқ болатын. Алайда, Сығанақ, Отырар, Сауран, Иассы, Сайрам сияқты ірі қалалары бар Оңтүстік Қазақстан Әмір Темірдің иелігіне етті. Сығанақ билеушісі болып Темірдің қол шоқпары ретінде танылған жошылық Тоқтамыс отырғызылды. Әмір Темірдің қолдауымен Тоқтамыс Алтын Орданың астанасы Сарайды басып алады. Бұдан кейін ол Темірдің саяси ықпалынан шығуға әрекет жасайды. Алайда, 1395 жылғы Әмір Темір жорығының салдарынан талқандалып, тақтан тайдырылады. Әмір Темірдің емірінің соңында оның империясының құрамына Мауераннахр, Түркістан, Хорезм, Иран, Ирак, Ауғанстан. Кавказ елдері, Үндістанның солтүстік бөлігі кірді. </a:t>
            </a:r>
            <a:endParaRPr lang="kk-KZ" dirty="0" smtClean="0">
              <a:latin typeface="Times New Roman" panose="02020603050405020304" pitchFamily="18" charset="0"/>
              <a:cs typeface="Times New Roman" panose="02020603050405020304" pitchFamily="18" charset="0"/>
            </a:endParaRPr>
          </a:p>
          <a:p>
            <a:pPr algn="just"/>
            <a:r>
              <a:rPr lang="ru-KZ" dirty="0"/>
              <a:t>. 1404-1405 жылдың қысында ол Оңтүстік Қазақстан арқылы Қытайға жорыққа шыққан еді. Бірақ 1405 жылы жолда Отырарда қайтыс болды. 1428 жылы Ақ Орда билігіне Шайбан әулетінің өкілі Әбілхайыр хан келді. Ол Дешті Қыпшақта 40 жыл билік жүргізді. Әбілхайыр хандығы Жайықтан Балқашқа дейін, Сырдарияның төменгі ағысы мен Арал теңізінен солтүстікте Тобылдың орта ағысы мен Ертіске дейінгі аралықты қамтып жатты. Хандықтың орталығы Сығанақ қаласында орналасты.</a:t>
            </a:r>
            <a:endParaRPr lang="ru-RU" dirty="0" smtClean="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167318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16572" y="680435"/>
            <a:ext cx="10515600" cy="407385"/>
          </a:xfrm>
        </p:spPr>
        <p:txBody>
          <a:bodyPr>
            <a:normAutofit fontScale="90000"/>
          </a:bodyPr>
          <a:lstStyle/>
          <a:p>
            <a:r>
              <a:rPr lang="ru-RU" dirty="0"/>
              <a:t> </a:t>
            </a:r>
            <a:r>
              <a:rPr lang="ru-RU" dirty="0" smtClean="0"/>
              <a:t/>
            </a:r>
            <a:br>
              <a:rPr lang="ru-RU" dirty="0" smtClean="0"/>
            </a:br>
            <a:r>
              <a:rPr lang="ru-KZ" sz="3100" b="1" dirty="0" smtClean="0">
                <a:latin typeface="Times New Roman" panose="02020603050405020304" pitchFamily="18" charset="0"/>
                <a:cs typeface="Times New Roman" panose="02020603050405020304" pitchFamily="18" charset="0"/>
              </a:rPr>
              <a:t>3.2</a:t>
            </a:r>
            <a:r>
              <a:rPr lang="ru-KZ" sz="3100" b="1" dirty="0">
                <a:latin typeface="Times New Roman" panose="02020603050405020304" pitchFamily="18" charset="0"/>
                <a:cs typeface="Times New Roman" panose="02020603050405020304" pitchFamily="18" charset="0"/>
              </a:rPr>
              <a:t>. Моңғолдардың Қазақстан территориясын жаулап алуы</a:t>
            </a:r>
            <a:r>
              <a:rPr lang="kk-KZ" sz="3100" dirty="0">
                <a:latin typeface="Times New Roman" panose="02020603050405020304" pitchFamily="18" charset="0"/>
                <a:cs typeface="Times New Roman" panose="02020603050405020304" pitchFamily="18" charset="0"/>
              </a:rPr>
              <a:t>.</a:t>
            </a:r>
            <a:r>
              <a:rPr lang="ru-RU" sz="3100" dirty="0">
                <a:latin typeface="Times New Roman" panose="02020603050405020304" pitchFamily="18" charset="0"/>
                <a:cs typeface="Times New Roman" panose="02020603050405020304" pitchFamily="18" charset="0"/>
              </a:rPr>
              <a:t/>
            </a:r>
            <a:br>
              <a:rPr lang="ru-RU" sz="3100" dirty="0">
                <a:latin typeface="Times New Roman" panose="02020603050405020304" pitchFamily="18" charset="0"/>
                <a:cs typeface="Times New Roman" panose="02020603050405020304" pitchFamily="18" charset="0"/>
              </a:rPr>
            </a:br>
            <a:endParaRPr lang="ru-RU" sz="31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8200" y="1340069"/>
            <a:ext cx="10515600" cy="4836894"/>
          </a:xfrm>
        </p:spPr>
        <p:txBody>
          <a:bodyPr>
            <a:normAutofit fontScale="92500" lnSpcReduction="20000"/>
          </a:bodyPr>
          <a:lstStyle/>
          <a:p>
            <a:pPr algn="just"/>
            <a:r>
              <a:rPr lang="ru-KZ" dirty="0">
                <a:latin typeface="Times New Roman" panose="02020603050405020304" pitchFamily="18" charset="0"/>
                <a:cs typeface="Times New Roman" panose="02020603050405020304" pitchFamily="18" charset="0"/>
              </a:rPr>
              <a:t>ХІІІ ғасырдың алғашқы онжылдығында-ақ моңғолдар Оңтүстік Сібір халықтарын өзіне бағындырды. Одан кейін Қытайға басып кіріп, іс жүзінде бүкіл Шығыс Түркістанды және Xуанхэнің солтүстігіндегі Қытайды уысында ұстады. Ал, енді Шыңғыс ханның Шығыс Еуропа мен Алдыңғы Азияға баратын жолында Қазақстан мен Орта Азия жатқан еді. </a:t>
            </a:r>
            <a:endParaRPr lang="kk-KZ" dirty="0" smtClean="0">
              <a:latin typeface="Times New Roman" panose="02020603050405020304" pitchFamily="18" charset="0"/>
              <a:cs typeface="Times New Roman" panose="02020603050405020304" pitchFamily="18" charset="0"/>
            </a:endParaRPr>
          </a:p>
          <a:p>
            <a:pPr algn="just"/>
            <a:r>
              <a:rPr lang="ru-KZ" dirty="0">
                <a:latin typeface="Times New Roman" panose="02020603050405020304" pitchFamily="18" charset="0"/>
                <a:cs typeface="Times New Roman" panose="02020603050405020304" pitchFamily="18" charset="0"/>
              </a:rPr>
              <a:t>Моңғолдарға ұйғырлар, қарлұқтар, наймандардың бір бөлігі, қыпшақтар және басқа да түркі тайпалары ерікті түрде қосылып, моңғол әскерінің құрамында соғысты. Әскери күшпен жаулап алғанына дейін моңғолдар Қазақстан аумағына еніп те қойған болатын. Мәселен, 1211 жылы моңғолдардан жеңілгеннен кейін, оңтүстік батысқа қарай ығысуға мәжбүр болған Күшлік бастаған най</a:t>
            </a:r>
            <a:r>
              <a:rPr lang="kk-KZ" dirty="0">
                <a:latin typeface="Times New Roman" panose="02020603050405020304" pitchFamily="18" charset="0"/>
                <a:cs typeface="Times New Roman" panose="02020603050405020304" pitchFamily="18" charset="0"/>
              </a:rPr>
              <a:t>мандарды қуғындаған  Хұбылай ноян басқарған моңғол әскері Жетісуға дейін келген еді. Алайда, бұл кезде моңғолдар Қытаймен соғысып жатқандықтан, Хұбылай шығысқа қайтып оралады.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1614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1033234" cy="454682"/>
          </a:xfrm>
        </p:spPr>
        <p:txBody>
          <a:bodyPr>
            <a:noAutofit/>
          </a:bodyPr>
          <a:lstStyle/>
          <a:p>
            <a:pPr algn="ctr"/>
            <a:r>
              <a:rPr lang="kk-KZ" sz="2800" b="1" dirty="0" smtClean="0">
                <a:latin typeface="Times New Roman" panose="02020603050405020304" pitchFamily="18" charset="0"/>
                <a:cs typeface="Times New Roman" panose="02020603050405020304" pitchFamily="18" charset="0"/>
              </a:rPr>
              <a:t>3 бет</a:t>
            </a:r>
            <a:endParaRPr lang="ru-RU" sz="28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8200" y="819808"/>
            <a:ext cx="10515600" cy="5357155"/>
          </a:xfrm>
        </p:spPr>
        <p:txBody>
          <a:bodyPr>
            <a:normAutofit fontScale="85000" lnSpcReduction="20000"/>
          </a:bodyPr>
          <a:lstStyle/>
          <a:p>
            <a:pPr algn="just">
              <a:spcBef>
                <a:spcPts val="0"/>
              </a:spcBef>
            </a:pPr>
            <a:r>
              <a:rPr lang="kk-KZ" dirty="0"/>
              <a:t>1216 жылы Шыңғыс хан қыпшақ далаларына көшіп кеткен меркіттерді біржола талқандауға өзінің үлкен ұлы Жошыны әскерімен аттандырады. Жошы әскері Торғай даласына келіп кіргенде, мұнда 60 мың қолмен қыпшақтарға қарсы жорыққа шыққан Хорезм шахы Мұхаммедтің әскерімен шайқасқа түседі. Бұл шайқас бір күнге созылып, ал түнде моңғолдар жаққан оттарын тастап кетіп қалады</a:t>
            </a:r>
            <a:r>
              <a:rPr lang="kk-KZ" dirty="0" smtClean="0"/>
              <a:t>.</a:t>
            </a:r>
          </a:p>
          <a:p>
            <a:pPr algn="just">
              <a:spcBef>
                <a:spcPts val="0"/>
              </a:spcBef>
            </a:pPr>
            <a:r>
              <a:rPr lang="kk-KZ" dirty="0"/>
              <a:t>Моңғолдардың Қазақстан жеріне басып кіруіне «Отырар апаты» деген</a:t>
            </a:r>
            <a:endParaRPr lang="ru-RU" dirty="0"/>
          </a:p>
          <a:p>
            <a:pPr marL="0" indent="0" algn="just">
              <a:spcBef>
                <a:spcPts val="0"/>
              </a:spcBef>
              <a:buNone/>
            </a:pPr>
            <a:r>
              <a:rPr lang="kk-KZ" dirty="0"/>
              <a:t>оқиға сылтау болды. Шыңғыс хан бұл жорыққа ұзақта мұқият дайындалған. Моңғолдардың жеңісі туралы хабарлар тасқыны, өз кезегінде, Орта </a:t>
            </a:r>
            <a:r>
              <a:rPr lang="kk-KZ" dirty="0" smtClean="0"/>
              <a:t>Азия билеушілерін </a:t>
            </a:r>
            <a:r>
              <a:rPr lang="kk-KZ" dirty="0"/>
              <a:t>де ойландыра бастағанды. Хорезм шахы Мұхаммед Моңғолияға екі елшілік жіберіп, Шыңғыс хан да Хорезмге елшілік аттандырған болатын. 1218 жылы көктемде оларды Хорезм шахы Мұхаммед қабылдайды. Содан кейін моңғолдар Орта Азияға 450 адамы бар 500 түйеден тұратын сауда керуенін аттандырады. Бұл керуен 1218 жылы Отырарға келеді</a:t>
            </a:r>
            <a:r>
              <a:rPr lang="kk-KZ" dirty="0" smtClean="0"/>
              <a:t>.</a:t>
            </a:r>
            <a:r>
              <a:rPr lang="kk-KZ" dirty="0"/>
              <a:t> Отырар билеушісі қыпшақ Қайырхан Иналшық көпестердің тыңшылық әрекеттерін сезгеннен кейін, керуен мүшелерін өлім жазасына бұйырады. Осындай қайғылы оқиғадан кейін Шыңғыс хан өз елшілері арқылы Қайырханды беруді талап етеді. Бірақ оған жауап ретінде елшілер де өлтіріледі. Міне,осы жағдайлар соғыстың басталуына алып келді.</a:t>
            </a:r>
            <a:endParaRPr lang="ru-RU" dirty="0"/>
          </a:p>
          <a:p>
            <a:pPr marL="0" indent="0" algn="just">
              <a:spcBef>
                <a:spcPts val="0"/>
              </a:spcBef>
              <a:buNone/>
            </a:pPr>
            <a:r>
              <a:rPr lang="kk-KZ" dirty="0" smtClean="0"/>
              <a:t> </a:t>
            </a:r>
            <a:endParaRPr lang="ru-RU" dirty="0"/>
          </a:p>
          <a:p>
            <a:endParaRPr lang="ru-RU" dirty="0"/>
          </a:p>
        </p:txBody>
      </p:sp>
    </p:spTree>
    <p:extLst>
      <p:ext uri="{BB962C8B-B14F-4D97-AF65-F5344CB8AC3E}">
        <p14:creationId xmlns:p14="http://schemas.microsoft.com/office/powerpoint/2010/main" val="4020667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454682"/>
          </a:xfrm>
        </p:spPr>
        <p:txBody>
          <a:bodyPr>
            <a:noAutofit/>
          </a:bodyPr>
          <a:lstStyle/>
          <a:p>
            <a:pPr algn="ctr"/>
            <a:r>
              <a:rPr lang="kk-KZ" sz="2800" b="1" dirty="0" smtClean="0">
                <a:latin typeface="Times New Roman" panose="02020603050405020304" pitchFamily="18" charset="0"/>
                <a:cs typeface="Times New Roman" panose="02020603050405020304" pitchFamily="18" charset="0"/>
              </a:rPr>
              <a:t>4 бет</a:t>
            </a:r>
            <a:endParaRPr lang="ru-RU" sz="28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8199" y="961696"/>
            <a:ext cx="11001703" cy="5439103"/>
          </a:xfrm>
        </p:spPr>
        <p:txBody>
          <a:bodyPr>
            <a:normAutofit fontScale="77500" lnSpcReduction="20000"/>
          </a:bodyPr>
          <a:lstStyle/>
          <a:p>
            <a:pPr algn="just"/>
            <a:r>
              <a:rPr lang="kk-KZ" dirty="0">
                <a:latin typeface="Times New Roman" panose="02020603050405020304" pitchFamily="18" charset="0"/>
                <a:cs typeface="Times New Roman" panose="02020603050405020304" pitchFamily="18" charset="0"/>
              </a:rPr>
              <a:t>1219 жылдың қыркүйегінде Шыңғыс ханның 150 мыңға жуық әскері (инженерлер, жұмысшылар, қамал бұзар машина шеберлерінің өзі 15 мыңға жуық болды) өз одақтастары - қарлұқтармен және ұйғырлармен бірге Жетісу арқылы Қазақстанға басып кіреді. </a:t>
            </a:r>
            <a:endParaRPr lang="kk-KZ" dirty="0" smtClean="0">
              <a:latin typeface="Times New Roman" panose="02020603050405020304" pitchFamily="18" charset="0"/>
              <a:cs typeface="Times New Roman" panose="02020603050405020304" pitchFamily="18" charset="0"/>
            </a:endParaRPr>
          </a:p>
          <a:p>
            <a:pPr algn="just"/>
            <a:r>
              <a:rPr lang="kk-KZ" dirty="0">
                <a:latin typeface="Times New Roman" panose="02020603050405020304" pitchFamily="18" charset="0"/>
                <a:cs typeface="Times New Roman" panose="02020603050405020304" pitchFamily="18" charset="0"/>
              </a:rPr>
              <a:t>Отырар билеушісі Қайырханның 20 мыңнан 50 мыңға дейінгі әскері ерлікпен қорғанады. Отырар тұрғындары мен жауынгерлер отансүйгіштіктің биік үлгісін көрсетті. Алайда, қоршаудың бесінші айының соңына қарай Хорезмнен көмекке келген әскербасы Қараджа хаджиб он мың әскерімен моңғолдарға беріліп, қала қақпасын жауға ашып береді. </a:t>
            </a:r>
            <a:r>
              <a:rPr lang="ru-KZ" dirty="0">
                <a:latin typeface="Times New Roman" panose="02020603050405020304" pitchFamily="18" charset="0"/>
                <a:cs typeface="Times New Roman" panose="02020603050405020304" pitchFamily="18" charset="0"/>
              </a:rPr>
              <a:t>Отырардың ішкі қамалына (цитадельге) бекінген Қайырханның әскері тағы бір ай жанқиярлықпен қорғанады. Дегенмен, күші анағұрлым басым моңғолдар 1220 жылдың ақпанында қаланы алады. Қайырхан қатал жазаға тартылып, өлтіріледі. Сырдария бойындағы Қыпшақ мемлекеттік бірлестігінің орталығы - Сығанақ қаласының халқы да моңғол әскеріне табанды қарсылық көрсеті</a:t>
            </a:r>
            <a:r>
              <a:rPr lang="kk-KZ" dirty="0">
                <a:latin typeface="Times New Roman" panose="02020603050405020304" pitchFamily="18" charset="0"/>
                <a:cs typeface="Times New Roman" panose="02020603050405020304" pitchFamily="18" charset="0"/>
              </a:rPr>
              <a:t>п</a:t>
            </a:r>
            <a:r>
              <a:rPr lang="ru-KZ" dirty="0">
                <a:latin typeface="Times New Roman" panose="02020603050405020304" pitchFamily="18" charset="0"/>
                <a:cs typeface="Times New Roman" panose="02020603050405020304" pitchFamily="18" charset="0"/>
              </a:rPr>
              <a:t>, ерлікпен шайқасқан. Оны қоршау жеті күн мен түнге созылып, 1220 жылдың көктемінде оны алғаннан кейін моңғолдар қала халқының бәрін қырып салды. Ерлікпен қорғанған Ашнас қаласының тұрғындары да қырып-жойылды. </a:t>
            </a:r>
            <a:endParaRPr lang="ru-RU" dirty="0">
              <a:latin typeface="Times New Roman" panose="02020603050405020304" pitchFamily="18" charset="0"/>
              <a:cs typeface="Times New Roman" panose="02020603050405020304" pitchFamily="18" charset="0"/>
            </a:endParaRPr>
          </a:p>
          <a:p>
            <a:pPr algn="just"/>
            <a:r>
              <a:rPr lang="ru-KZ" dirty="0">
                <a:latin typeface="Times New Roman" panose="02020603050405020304" pitchFamily="18" charset="0"/>
                <a:cs typeface="Times New Roman" panose="02020603050405020304" pitchFamily="18" charset="0"/>
              </a:rPr>
              <a:t>Сырдария бойындағы Қыпшақ мемлекеттік бірлестігінің орталығы - Сығанақ қаласының халқы да моңғол әскеріне табанды қарсылық көрсеті</a:t>
            </a:r>
            <a:r>
              <a:rPr lang="kk-KZ" dirty="0">
                <a:latin typeface="Times New Roman" panose="02020603050405020304" pitchFamily="18" charset="0"/>
                <a:cs typeface="Times New Roman" panose="02020603050405020304" pitchFamily="18" charset="0"/>
              </a:rPr>
              <a:t>п</a:t>
            </a:r>
            <a:r>
              <a:rPr lang="ru-KZ" dirty="0">
                <a:latin typeface="Times New Roman" panose="02020603050405020304" pitchFamily="18" charset="0"/>
                <a:cs typeface="Times New Roman" panose="02020603050405020304" pitchFamily="18" charset="0"/>
              </a:rPr>
              <a:t>, ерлікпен шайқасқан. Оны қоршау жеті күн мен түнге созылып, 1220 жылдың көктемінде оны алғаннан кейін моңғолдар қала халқының бәрін қырып салды. Ерлікпен қорғанған Ашнас қаласының тұрғындары да қырып-жойылды. </a:t>
            </a:r>
            <a:endParaRPr lang="ru-RU" dirty="0">
              <a:latin typeface="Times New Roman" panose="02020603050405020304" pitchFamily="18" charset="0"/>
              <a:cs typeface="Times New Roman" panose="02020603050405020304" pitchFamily="18" charset="0"/>
            </a:endParaRPr>
          </a:p>
          <a:p>
            <a:pPr algn="just"/>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5058655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407385"/>
          </a:xfrm>
        </p:spPr>
        <p:txBody>
          <a:bodyPr>
            <a:noAutofit/>
          </a:bodyPr>
          <a:lstStyle/>
          <a:p>
            <a:pPr algn="ctr"/>
            <a:r>
              <a:rPr lang="kk-KZ" sz="2800" dirty="0" smtClean="0">
                <a:latin typeface="Times New Roman" panose="02020603050405020304" pitchFamily="18" charset="0"/>
                <a:cs typeface="Times New Roman" panose="02020603050405020304" pitchFamily="18" charset="0"/>
              </a:rPr>
              <a:t>5 бет</a:t>
            </a:r>
            <a:endParaRPr lang="ru-RU" sz="28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72967" y="914400"/>
            <a:ext cx="11571888" cy="5262563"/>
          </a:xfrm>
        </p:spPr>
        <p:txBody>
          <a:bodyPr>
            <a:normAutofit lnSpcReduction="10000"/>
          </a:bodyPr>
          <a:lstStyle/>
          <a:p>
            <a:pPr algn="just"/>
            <a:r>
              <a:rPr lang="ru-KZ" dirty="0"/>
              <a:t>1220 жылдың наурыз айында бірнеше күннің ішінде Шыңғыс хан әскері Бұхараны алады. Ал, сәуірде 110 мың адамдық әскер мен 20 соғыс пілі қорғап тұрғанына қарамастан, Самарқандты да бағындырады. Шындығында Хорезм шахы Мұхаммедтің бүкіл армиясы 400 мыңнан кем емес еді. Бірақ олар моңғол әскерінің тегеурінді шабуылдарына тетеп бере алмады. 1221 жылы Үргеніш қаласын (Гургендж) алған Жошының әскери қолы қыпшақтардың қарсылығын басып-жанша отырып, Аралдың солтүстік-шығысында соғыс қимылдарын жүргізеді. 1224 жылдың күзінде Шыңғыс хан Моңғолияға қайтып оралды. Сөйтіл, 1219-1224 жылдардағы шапқыншылық нәтижесінде Қазақстан мен Орта Азия Моңғол империясының құрамына кіреді. </a:t>
            </a:r>
            <a:endParaRPr lang="kk-KZ" dirty="0" smtClean="0"/>
          </a:p>
          <a:p>
            <a:pPr algn="just"/>
            <a:r>
              <a:rPr lang="ru-KZ" dirty="0"/>
              <a:t>1229-1230 жылдары Батыс Қазақстан аймағында моңғолдарға қарсы көтеріліс бұрқ ете түседі. 1237 жылы ол, тіпті күшей</a:t>
            </a:r>
            <a:r>
              <a:rPr lang="kk-KZ" dirty="0"/>
              <a:t>іп,</a:t>
            </a:r>
            <a:r>
              <a:rPr lang="ru-KZ" dirty="0"/>
              <a:t> Бачман бастаған қыпшақ жасағы белсен</a:t>
            </a:r>
            <a:r>
              <a:rPr lang="kk-KZ" dirty="0"/>
              <a:t>е</a:t>
            </a:r>
            <a:r>
              <a:rPr lang="ru-KZ" dirty="0"/>
              <a:t> шайқасады. </a:t>
            </a:r>
            <a:endParaRPr lang="ru-RU" dirty="0"/>
          </a:p>
        </p:txBody>
      </p:sp>
    </p:spTree>
    <p:extLst>
      <p:ext uri="{BB962C8B-B14F-4D97-AF65-F5344CB8AC3E}">
        <p14:creationId xmlns:p14="http://schemas.microsoft.com/office/powerpoint/2010/main" val="7960938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438916"/>
          </a:xfrm>
        </p:spPr>
        <p:txBody>
          <a:bodyPr>
            <a:noAutofit/>
          </a:bodyPr>
          <a:lstStyle/>
          <a:p>
            <a:pPr algn="ctr"/>
            <a:r>
              <a:rPr lang="ru-KZ" sz="2800" b="1" dirty="0"/>
              <a:t>3.3. XIV-XV ғасырларда Қазақстан аумағында құрылған мемлекеттер: Алтын Орда, Ақ Орда, Моғолстан, Ноғай Ордасы </a:t>
            </a:r>
            <a:r>
              <a:rPr lang="ru-RU" sz="2800" dirty="0"/>
              <a:t/>
            </a:r>
            <a:br>
              <a:rPr lang="ru-RU" sz="2800" dirty="0"/>
            </a:br>
            <a:r>
              <a:rPr lang="kk-KZ" sz="2800" dirty="0" smtClean="0"/>
              <a:t>6 бет</a:t>
            </a:r>
            <a:endParaRPr lang="ru-RU" sz="2800" dirty="0"/>
          </a:p>
        </p:txBody>
      </p:sp>
      <p:sp>
        <p:nvSpPr>
          <p:cNvPr id="3" name="Объект 2"/>
          <p:cNvSpPr>
            <a:spLocks noGrp="1"/>
          </p:cNvSpPr>
          <p:nvPr>
            <p:ph idx="1"/>
          </p:nvPr>
        </p:nvSpPr>
        <p:spPr>
          <a:xfrm>
            <a:off x="838199" y="977462"/>
            <a:ext cx="11159359" cy="5199501"/>
          </a:xfrm>
        </p:spPr>
        <p:txBody>
          <a:bodyPr>
            <a:normAutofit fontScale="92500" lnSpcReduction="20000"/>
          </a:bodyPr>
          <a:lstStyle/>
          <a:p>
            <a:pPr algn="just"/>
            <a:r>
              <a:rPr lang="ru-KZ" dirty="0">
                <a:latin typeface="Times New Roman" panose="02020603050405020304" pitchFamily="18" charset="0"/>
                <a:cs typeface="Times New Roman" panose="02020603050405020304" pitchFamily="18" charset="0"/>
              </a:rPr>
              <a:t>Қазақстан аумағы үш ұлыстың құрамына енгізілді. Далалық ұлан-ғайыр аймақ оның үлкен ұлы - Жошының ұлысына кірді. Бірақ ол Шыңғыс ханның тірі кезінде қайтыс болғандықтан, ұлыста оның үлкен ұлы Батый билік жүргізді (1227- 1256). Ол Ертіс пен Солтүстік Жетісудан бастап, бүкіл Шығыс Дешті Қыпшақты, яғни Еділдің теменгі ағысына дейінгі зор аумақты алып жатты. Ал, Ордасы Ертіс алқабында орналасты. Шағатай ұлысына Оңтүстік, Оңтүстік-Шығыс Қазақстан, Шығыс Түркістан және Мауераннахр аймақтары берілді. Ордасы Іле алқабында орналасты. Үгедей ұлысына Жетісудың солтүстік-шығыс бөлігі, Батыс Моңғолия, Ертістің жоғарғы ағысы мен Тарбағатай аумақтары берілді. Ордасы Шәуешек өлкесінде орналасты. Шыңғыс ханның кіші ұлы Төле Моңғолиядағы қара шаңыраққа ие болып қалды. </a:t>
            </a:r>
            <a:endParaRPr lang="kk-KZ" dirty="0" smtClean="0">
              <a:latin typeface="Times New Roman" panose="02020603050405020304" pitchFamily="18" charset="0"/>
              <a:cs typeface="Times New Roman" panose="02020603050405020304" pitchFamily="18" charset="0"/>
            </a:endParaRPr>
          </a:p>
          <a:p>
            <a:pPr algn="just"/>
            <a:r>
              <a:rPr lang="ru-KZ" dirty="0">
                <a:latin typeface="Times New Roman" panose="02020603050405020304" pitchFamily="18" charset="0"/>
                <a:cs typeface="Times New Roman" panose="02020603050405020304" pitchFamily="18" charset="0"/>
              </a:rPr>
              <a:t>1228-1241 жылдары ұлы хан болған Үгедей ұлысы 1251 жылы жойылады. Ал, оның жерлері 1251-1259 жылдары ұлы хан ретінде билік құрған Төленің баласы Мөңкеге және оған дейін ұлы хан болған Үгедейдің үлкен ұлы Күйікке (1246-1248) бөлініп беріледі. </a:t>
            </a:r>
            <a:endParaRPr lang="ru-RU" dirty="0">
              <a:latin typeface="Times New Roman" panose="02020603050405020304" pitchFamily="18" charset="0"/>
              <a:cs typeface="Times New Roman" panose="02020603050405020304" pitchFamily="18" charset="0"/>
            </a:endParaRPr>
          </a:p>
          <a:p>
            <a:pPr algn="just"/>
            <a:endParaRPr lang="ru-RU" dirty="0"/>
          </a:p>
          <a:p>
            <a:endParaRPr lang="ru-RU" dirty="0"/>
          </a:p>
        </p:txBody>
      </p:sp>
    </p:spTree>
    <p:extLst>
      <p:ext uri="{BB962C8B-B14F-4D97-AF65-F5344CB8AC3E}">
        <p14:creationId xmlns:p14="http://schemas.microsoft.com/office/powerpoint/2010/main" val="8194170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407385"/>
          </a:xfrm>
        </p:spPr>
        <p:txBody>
          <a:bodyPr>
            <a:noAutofit/>
          </a:bodyPr>
          <a:lstStyle/>
          <a:p>
            <a:pPr algn="ctr"/>
            <a:r>
              <a:rPr lang="kk-KZ" sz="2800" dirty="0" smtClean="0"/>
              <a:t>7 бет</a:t>
            </a:r>
            <a:endParaRPr lang="ru-RU" sz="2800" dirty="0"/>
          </a:p>
        </p:txBody>
      </p:sp>
      <p:sp>
        <p:nvSpPr>
          <p:cNvPr id="3" name="Объект 2"/>
          <p:cNvSpPr>
            <a:spLocks noGrp="1"/>
          </p:cNvSpPr>
          <p:nvPr>
            <p:ph idx="1"/>
          </p:nvPr>
        </p:nvSpPr>
        <p:spPr>
          <a:xfrm>
            <a:off x="838199" y="772510"/>
            <a:ext cx="10828283" cy="5404453"/>
          </a:xfrm>
        </p:spPr>
        <p:txBody>
          <a:bodyPr>
            <a:normAutofit fontScale="92500" lnSpcReduction="10000"/>
          </a:bodyPr>
          <a:lstStyle/>
          <a:p>
            <a:pPr algn="just"/>
            <a:r>
              <a:rPr lang="ru-KZ" dirty="0">
                <a:latin typeface="Times New Roman" panose="02020603050405020304" pitchFamily="18" charset="0"/>
                <a:cs typeface="Times New Roman" panose="02020603050405020304" pitchFamily="18" charset="0"/>
              </a:rPr>
              <a:t>Жошының мұрагері - Батый Батыс Дешті Қыпшақты, Еділ бұлғарлары мен орыс князьдіктерін, Польша, Венгрия, Чехия жерлерін және одан әрі қарайғы жерлерді жаулап алу мақсатында басқыншылық жорықтарын жүргізді. 1236- 1242 жылдардағы Еуропаға жасалған жорықтардың нәтижесінде оның қол астына Қырыммен бірге, Дунайдың төменгі ағысына дейінгі жерлер қарады Обь пен Ертістің жоғарғы бастауларынан Еділ мен Әмударияның теменгі ағысына дейінгі орасан зор аумақта Батый хан Алтын Орда мемлекетін құрды. Астанасы - Сарай-Бату (Астрахан маңында), кейінірек Батыйдың ағасы Берке ханның билігі тұсында (1257-1266) Сарай-Берке (Волгоградқа таяу) болды</a:t>
            </a:r>
            <a:r>
              <a:rPr lang="ru-KZ" dirty="0" smtClean="0">
                <a:latin typeface="Times New Roman" panose="02020603050405020304" pitchFamily="18" charset="0"/>
                <a:cs typeface="Times New Roman" panose="02020603050405020304" pitchFamily="18" charset="0"/>
              </a:rPr>
              <a:t>.</a:t>
            </a:r>
            <a:endParaRPr lang="kk-KZ" dirty="0" smtClean="0">
              <a:latin typeface="Times New Roman" panose="02020603050405020304" pitchFamily="18" charset="0"/>
              <a:cs typeface="Times New Roman" panose="02020603050405020304" pitchFamily="18" charset="0"/>
            </a:endParaRPr>
          </a:p>
          <a:p>
            <a:pPr algn="just"/>
            <a:r>
              <a:rPr lang="ru-KZ" dirty="0">
                <a:latin typeface="Times New Roman" panose="02020603050405020304" pitchFamily="18" charset="0"/>
                <a:cs typeface="Times New Roman" panose="02020603050405020304" pitchFamily="18" charset="0"/>
              </a:rPr>
              <a:t>Алтын Орда XIV ғасырдың бірінші жартысында, әсіресе исламды мемлекеттік дін деп жариялаған Өзбек ханның тұсында (1312-1342), сондай-ақ оның ұлы Жәнібек ханның кезінде (1342-1357) нығайып, күшті мемлекетке айналды. Алайда, XIV ғасырдың |! жартысынан бастап ол дербес ұлыстарға ыдырай бастады</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33592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501978"/>
          </a:xfrm>
        </p:spPr>
        <p:txBody>
          <a:bodyPr>
            <a:normAutofit fontScale="90000"/>
          </a:bodyPr>
          <a:lstStyle/>
          <a:p>
            <a:pPr algn="ctr"/>
            <a:r>
              <a:rPr lang="kk-KZ" dirty="0" smtClean="0">
                <a:latin typeface="Times New Roman" panose="02020603050405020304" pitchFamily="18" charset="0"/>
                <a:cs typeface="Times New Roman" panose="02020603050405020304" pitchFamily="18" charset="0"/>
              </a:rPr>
              <a:t>8 бет</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8200" y="867104"/>
            <a:ext cx="10515600" cy="5309859"/>
          </a:xfrm>
        </p:spPr>
        <p:txBody>
          <a:bodyPr>
            <a:normAutofit lnSpcReduction="10000"/>
          </a:bodyPr>
          <a:lstStyle/>
          <a:p>
            <a:pPr algn="just"/>
            <a:r>
              <a:rPr lang="ru-KZ" dirty="0"/>
              <a:t>Алтын Ордадан Ақ Орда мемлекет! Дешті Қыпшақ жеріне жеке белініп шықты. Алғашқыда Дешті Қыпшақ, Жетісудің солтүстік-шығыс бөлігі, Ертіс аймағы Жошының үлкен ұлы Орда Еженнің ұлысына кіріп, ол Көк Орда деп аталды. Ал Жайық, Ырғыз, Тобыл, Сарысу өзенінің бойлары, Аралға жақын далалар, Сырдарияның төменгі ағысы Жошының тағы бір баласы - Шайбанның ұлысына кірді де, Ақ Орда деп аталынды. Шайбан ұлысы Орда Ежен ұлысының құрамына енгеннен кейін, бүкіл мемлекет Ақ Орда деп атала бастады. Сөйтіп, XIV ғасырда Шағатай ұлысының құрамындағы Жетісуды санамағанда, Қазақстанның далалық аймақтарының барлығы дерлік Ақ Орда құрамына кірді. Орталығы Сығанаққа орналасты. Ақ Орда дербестікке іс жүзінде XIV ғасырдың ортасында, Ерзен хан мен Мүбәрак қожаның тұсында (1320-1344) қол жеткізді. Ал, Ақ Орданы Орыс хан билеген кезде (1361-1380) едәуір нығайып күшейді. </a:t>
            </a:r>
            <a:endParaRPr lang="ru-RU" dirty="0"/>
          </a:p>
        </p:txBody>
      </p:sp>
    </p:spTree>
    <p:extLst>
      <p:ext uri="{BB962C8B-B14F-4D97-AF65-F5344CB8AC3E}">
        <p14:creationId xmlns:p14="http://schemas.microsoft.com/office/powerpoint/2010/main" val="18593279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220717"/>
            <a:ext cx="9144000" cy="488731"/>
          </a:xfrm>
        </p:spPr>
        <p:txBody>
          <a:bodyPr>
            <a:normAutofit/>
          </a:bodyPr>
          <a:lstStyle/>
          <a:p>
            <a:r>
              <a:rPr lang="kk-KZ" sz="2800" dirty="0" smtClean="0">
                <a:latin typeface="Times New Roman" panose="02020603050405020304" pitchFamily="18" charset="0"/>
                <a:cs typeface="Times New Roman" panose="02020603050405020304" pitchFamily="18" charset="0"/>
              </a:rPr>
              <a:t>9 бет</a:t>
            </a:r>
            <a:endParaRPr lang="ru-RU" sz="2800"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451945" y="709448"/>
            <a:ext cx="11288109" cy="5943600"/>
          </a:xfrm>
        </p:spPr>
        <p:txBody>
          <a:bodyPr>
            <a:normAutofit fontScale="92500" lnSpcReduction="10000"/>
          </a:bodyPr>
          <a:lstStyle/>
          <a:p>
            <a:pPr algn="just"/>
            <a:r>
              <a:rPr lang="ru-KZ" dirty="0"/>
              <a:t>Шағатай ұлысының жеріне Үгедейдің немересі Хайду (1269-1301) билік жүргізіп, 1269 жылы дербес Хайду мемлекетін құрды. Оның жері Алтайдан бастап Сырдария мен Амударияға дейінгі аумақты алып жатты. XIV ғасыр дың ортасында ол дербес екі бөлікке ыдырады. Орта Азияның солтүстікшығысы, Жетісу және Шығыс Түркістан аймақтары кірген шығыс бөлігінде Моғолстан мемлекеті пайда болды. Ал, батыс бөлігіндегі Мауераннахрда (Мауераннахр - Сырдария мен Әмудария өзендерінің арасы, батыс елдеріне Трансоксиана деген атпен белгілі) 1370 жылы өз билігін орнатып, 35 жыл билеген Әмір Темір (1336-1405) мемлекеті құрылды. Моңғолдың түркіленген барлас тайпасынан шыққан Тарағай бектің баласы -- Әмір Темір өз қол астына бүкіл Орта Азияны біріктіріп, зор империя құруға ұмтылған болатын. Бірақ, бұл мақсатына Алтын Орда кедергі келтіріп тұрған еді. Оны әлсірету үшін Әмір Темір Ақ Орда мен Моғолстанға қарсы басқыншылық жорықтарын жүргізді. 1370-1380 жылдарда Әмір Темір бұл мемлекеттерге қарсы ондаған жорықтар ұйымдастырады. Нәтижесінде олардың дербестігіне соққы берілді</a:t>
            </a:r>
            <a:r>
              <a:rPr lang="ru-KZ" dirty="0" smtClean="0"/>
              <a:t>.</a:t>
            </a:r>
            <a:r>
              <a:rPr lang="ru-KZ" dirty="0"/>
              <a:t> Далалық аймақ Әмір Темір империясына ресми түрде қосылған жоқ болатын. Алайда, Сығанақ, Отырар, Сауран, Иассы, Сайрам сияқты ірі қалалары бар Оңтүстік Қазақстан Әмір Темірдің иелігіне етті. Сығанақ билеушісі болып Темірдің қол шоқпары ретінде танылған жошылық Тоқтамыс отырғызылды. Әмір Темірдің қолдауымен Тоқтамыс Алтын Орданың астанасы Сарайды басып алады. Бұдан кейін ол Темірдің саяси ықпалынан шығуға әрекет жасайды. Алайда, 1395 жылғы Әмір Темір жорығының салдарынан талқандалып, тақтан тайдырылады. Әмір Темірдің емірінің соңында оның империясының құрамына Мауераннахр, Түркістан, Хорезм, Иран, Ирак, Ауғанстан. Кавказ елдері, Үндістанның солтүстік бөлігі </a:t>
            </a:r>
            <a:r>
              <a:rPr lang="ru-KZ" dirty="0" smtClean="0"/>
              <a:t>кірді</a:t>
            </a:r>
            <a:endParaRPr lang="ru-RU" dirty="0"/>
          </a:p>
        </p:txBody>
      </p:sp>
    </p:spTree>
    <p:extLst>
      <p:ext uri="{BB962C8B-B14F-4D97-AF65-F5344CB8AC3E}">
        <p14:creationId xmlns:p14="http://schemas.microsoft.com/office/powerpoint/2010/main" val="2143981399"/>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1748</Words>
  <Application>Microsoft Office PowerPoint</Application>
  <PresentationFormat>Широкоэкранный</PresentationFormat>
  <Paragraphs>33</Paragraphs>
  <Slides>10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10</vt:i4>
      </vt:variant>
    </vt:vector>
  </HeadingPairs>
  <TitlesOfParts>
    <vt:vector size="15" baseType="lpstr">
      <vt:lpstr>Arial</vt:lpstr>
      <vt:lpstr>Calibri</vt:lpstr>
      <vt:lpstr>Calibri Light</vt:lpstr>
      <vt:lpstr>Times New Roman</vt:lpstr>
      <vt:lpstr>Тема Office</vt:lpstr>
      <vt:lpstr>           ҚАЗАҚСТАН МОҢҒОЛ ҮСТЕМДІГІ ДӘУІРІНДЕ   3.1. Шыңғысханның Моңғол мемлекетін құруы және оның құрылымы.   </vt:lpstr>
      <vt:lpstr>  3.2. Моңғолдардың Қазақстан территориясын жаулап алуы. </vt:lpstr>
      <vt:lpstr>3 бет</vt:lpstr>
      <vt:lpstr>4 бет</vt:lpstr>
      <vt:lpstr>5 бет</vt:lpstr>
      <vt:lpstr>3.3. XIV-XV ғасырларда Қазақстан аумағында құрылған мемлекеттер: Алтын Орда, Ақ Орда, Моғолстан, Ноғай Ордасы  6 бет</vt:lpstr>
      <vt:lpstr>7 бет</vt:lpstr>
      <vt:lpstr>8 бет</vt:lpstr>
      <vt:lpstr>9 бет</vt:lpstr>
      <vt:lpstr>10 бет</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ҚАЗАҚСТАН МОҢҒОЛ ҮСТЕМДІГІ ДӘУІРІНДЕ   3.1. Шыңғысханның Моңғол мемлекетін құруы және оның құрылымы.   </dc:title>
  <dc:creator>Апа</dc:creator>
  <cp:lastModifiedBy>Апа</cp:lastModifiedBy>
  <cp:revision>4</cp:revision>
  <dcterms:created xsi:type="dcterms:W3CDTF">2022-09-12T18:11:02Z</dcterms:created>
  <dcterms:modified xsi:type="dcterms:W3CDTF">2022-09-12T18:41:59Z</dcterms:modified>
</cp:coreProperties>
</file>