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256" r:id="rId2"/>
    <p:sldId id="455" r:id="rId3"/>
    <p:sldId id="456" r:id="rId4"/>
    <p:sldId id="457" r:id="rId5"/>
    <p:sldId id="458" r:id="rId6"/>
    <p:sldId id="459" r:id="rId7"/>
    <p:sldId id="460" r:id="rId8"/>
    <p:sldId id="461" r:id="rId9"/>
    <p:sldId id="462" r:id="rId10"/>
    <p:sldId id="463" r:id="rId11"/>
    <p:sldId id="464" r:id="rId12"/>
    <p:sldId id="465" r:id="rId13"/>
    <p:sldId id="466" r:id="rId14"/>
    <p:sldId id="467" r:id="rId15"/>
    <p:sldId id="468" r:id="rId16"/>
    <p:sldId id="469" r:id="rId17"/>
  </p:sldIdLst>
  <p:sldSz cx="9144000" cy="6858000" type="screen4x3"/>
  <p:notesSz cx="7099300" cy="10234613"/>
  <p:embeddedFontLst>
    <p:embeddedFont>
      <p:font typeface="Book Antiqua" panose="02040602050305030304" pitchFamily="18" charset="0"/>
      <p:regular r:id="rId20"/>
      <p:bold r:id="rId21"/>
      <p:italic r:id="rId22"/>
      <p:boldItalic r:id="rId23"/>
    </p:embeddedFont>
    <p:embeddedFont>
      <p:font typeface="Lucida Sans" panose="020B0602030504020204" pitchFamily="34" charset="0"/>
      <p:regular r:id="rId24"/>
      <p:bold r:id="rId25"/>
      <p:italic r:id="rId26"/>
      <p:boldItalic r:id="rId27"/>
    </p:embeddedFont>
    <p:embeddedFont>
      <p:font typeface="Wingdings 2" panose="05020102010507070707" pitchFamily="18" charset="2"/>
      <p:regular r:id="rId28"/>
    </p:embeddedFont>
    <p:embeddedFont>
      <p:font typeface="Wingdings 3" panose="05040102010807070707" pitchFamily="18" charset="2"/>
      <p:regular r:id="rId29"/>
    </p:embeddedFont>
  </p:embeddedFontLst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  <a:srgbClr val="99FFFF"/>
    <a:srgbClr val="CCE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626" autoAdjust="0"/>
  </p:normalViewPr>
  <p:slideViewPr>
    <p:cSldViewPr>
      <p:cViewPr varScale="1">
        <p:scale>
          <a:sx n="55" d="100"/>
          <a:sy n="55" d="100"/>
        </p:scale>
        <p:origin x="18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04" y="-10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EA69AE6A-60BD-4B60-A8C9-DFF056F2D8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218932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61DD8088-F2F6-4934-8926-6E087F751F1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0078683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DCA0AEB-BB4C-4A47-BD8D-DA45F6AB25DB}" type="slidenum">
              <a:rPr kumimoji="0" lang="en-US" altLang="en-US" sz="1300"/>
              <a:pPr/>
              <a:t>1</a:t>
            </a:fld>
            <a:endParaRPr kumimoji="0" lang="en-US" altLang="en-US" sz="1300"/>
          </a:p>
        </p:txBody>
      </p:sp>
      <p:sp>
        <p:nvSpPr>
          <p:cNvPr id="2663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6631" name="Header Placeholder 6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39629846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301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301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301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301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FAC4365-8619-4CC1-AB7C-B2D7C67DB0C2}" type="slidenum">
              <a:rPr kumimoji="0" lang="en-US" altLang="en-US" sz="1300"/>
              <a:pPr/>
              <a:t>10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918606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403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403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403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403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DFFF8AF-65D4-4950-9E70-1409A7455FD3}" type="slidenum">
              <a:rPr kumimoji="0" lang="en-US" altLang="en-US" sz="1300"/>
              <a:pPr/>
              <a:t>11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1161942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506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506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506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506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5F4D9D-EA85-49A3-AF5E-207D4BA47F8E}" type="slidenum">
              <a:rPr kumimoji="0" lang="en-US" altLang="en-US" sz="1300"/>
              <a:pPr/>
              <a:t>12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7109125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60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60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60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60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AA92FA5-C70E-41F1-8200-2DD18DD71BA5}" type="slidenum">
              <a:rPr kumimoji="0" lang="en-US" altLang="en-US" sz="1300"/>
              <a:pPr/>
              <a:t>13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178219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710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710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711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71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09C54D-AA0A-47DE-81EB-518AA01810B6}" type="slidenum">
              <a:rPr kumimoji="0" lang="en-US" altLang="en-US" sz="1300"/>
              <a:pPr/>
              <a:t>14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5375394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813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813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813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813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3F3F24-8306-4BA8-8937-64F42D9B5B06}" type="slidenum">
              <a:rPr kumimoji="0" lang="en-US" altLang="en-US" sz="1300"/>
              <a:pPr/>
              <a:t>15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2507252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915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915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915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915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69EF9CE-91B0-4832-BE2A-3AF901BB3DF3}" type="slidenum">
              <a:rPr kumimoji="0" lang="en-US" altLang="en-US" sz="1300"/>
              <a:pPr/>
              <a:t>16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005537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76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76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76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76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71ABFA-3E4F-43D6-92CA-43DDF113D63D}" type="slidenum">
              <a:rPr kumimoji="0" lang="en-US" altLang="en-US" sz="1300"/>
              <a:pPr/>
              <a:t>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065776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584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584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584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584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CC462C5-FECA-406C-A651-0D67842C54BF}" type="slidenum">
              <a:rPr kumimoji="0" lang="en-US" altLang="en-US" sz="1300"/>
              <a:pPr/>
              <a:t>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07178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686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686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687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68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16B2194-0D17-4F45-B4BF-DDA6ACEC850B}" type="slidenum">
              <a:rPr kumimoji="0" lang="en-US" altLang="en-US" sz="1300"/>
              <a:pPr/>
              <a:t>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0067065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789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789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789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789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BA736AE-CEFF-4FB5-8F65-48D93CA1A866}" type="slidenum">
              <a:rPr kumimoji="0" lang="en-US" altLang="en-US" sz="1300"/>
              <a:pPr/>
              <a:t>5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3277030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891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891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891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891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B6D3FB9-3F95-48E0-9BC8-782852A903A3}" type="slidenum">
              <a:rPr kumimoji="0" lang="en-US" altLang="en-US" sz="1300"/>
              <a:pPr/>
              <a:t>6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057943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994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994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994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994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7011AC5-E854-464F-A7D1-88828E8DA339}" type="slidenum">
              <a:rPr kumimoji="0" lang="en-US" altLang="en-US" sz="1300"/>
              <a:pPr/>
              <a:t>7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401620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096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096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096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096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E99BA6-34A8-46A0-B173-AED8C383C8BF}" type="slidenum">
              <a:rPr kumimoji="0" lang="en-US" altLang="en-US" sz="1300"/>
              <a:pPr/>
              <a:t>8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7713717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198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198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199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199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3021586-9DE4-4C93-95DF-42EBFBC4B57C}" type="slidenum">
              <a:rPr kumimoji="0" lang="en-US" altLang="en-US" sz="1300"/>
              <a:pPr/>
              <a:t>9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868785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608E0-611F-4EFE-9C24-895D898FC5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451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8F466-1E61-4959-94CE-093EE23C22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621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4B2B8C-55A7-40E4-B772-E371C7C3BB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671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8EE72-E0E8-4ED1-AC06-5A429298E5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80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EC64F9-4DDF-42B5-8E5D-A2D242E4B0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353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200F4-7BDA-494E-B87C-F719E71105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84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D34D5-F4F4-4451-BC0B-20B3D97FE2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489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4C778F-B449-45D4-A0A1-5613851002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713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17693A-CD34-4D6E-970E-B6ADA3D555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3506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470609-7C4D-418A-9FAB-8D0A3E0CD5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1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99BE46-3646-42C5-B36D-CA9DA4869F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712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rgbClr val="000000"/>
                </a:solidFill>
              </a:defRPr>
            </a:lvl1pPr>
          </a:lstStyle>
          <a:p>
            <a:fld id="{A059E64C-ECC5-4EEB-ABF0-2770464828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Lucida Sans" panose="020B0602030504020204" pitchFamily="34" charset="0"/>
        <a:buChar char="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Lucida Sans" panose="020B0602030504020204" pitchFamily="34" charset="0"/>
        <a:buChar char="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Book Antiqua" panose="02040602050305030304" pitchFamily="18" charset="0"/>
        <a:buChar char=""/>
        <a:defRPr sz="2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2" panose="05020102010507070707" pitchFamily="18" charset="2"/>
        <a:buChar char="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Lucida Sans" panose="020B0602030504020204" pitchFamily="34" charset="0"/>
        <a:buChar char="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sz="2200" dirty="0">
                <a:effectLst/>
                <a:latin typeface="+mj-lt"/>
              </a:rPr>
              <a:t>ECN2102 macroeconomics (3 Credits/5 ECTS) </a:t>
            </a:r>
            <a:br>
              <a:rPr lang="en-US" dirty="0">
                <a:latin typeface="+mj-lt"/>
              </a:rPr>
            </a:br>
            <a:r>
              <a:rPr lang="en-US" cap="small" dirty="0">
                <a:latin typeface="+mj-lt"/>
              </a:rPr>
              <a:t>Training (Chapter 13)</a:t>
            </a:r>
            <a:endParaRPr lang="en-US" sz="3900" cap="small" dirty="0">
              <a:latin typeface="+mj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313" y="40005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/>
              <a:t>Week 14 (Session 35)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Instructor: Eldar Madumarov</a:t>
            </a: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5000625" y="6072188"/>
            <a:ext cx="3786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November 22, 2024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7) Economic data for a mythical economy in the years 2006-2010 are summarized in the figure above. Assume that the spending formulas and tax schedules are identical for all years. When the economy is above full employment, the government has a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A) procyclical policy.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B) budget surplus.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C) budget deficit.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D) balanced budget.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D9DEF1E-F78B-4F76-9C39-76AB3436B899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10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40E5D23-8C6F-4D0C-9296-0378C5531D95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11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pic>
        <p:nvPicPr>
          <p:cNvPr id="1946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857375"/>
            <a:ext cx="4572000" cy="437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8) The figure above shows tax revenues and government expenditures in the economy of Meadowlake. Potential GDP is $13 trillion. If real GDP is $13 trillion, then the government has a ________.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A) balanced budget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B) cyclical surplus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C) structural surplus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D) cyclical deficit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21E1129-BD81-4CB8-B644-0D109694281B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9) The figure above shows tax revenues and government expenditures in the economy of Meadowlake. Potential GDP is $15 trillion. If real GDP is $11 trillion, then the government has a ________.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fr-FR" altLang="en-US" sz="2400"/>
              <a:t>A) structural surplus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fr-FR" altLang="en-US" sz="2400"/>
              <a:t>B) cyclical surplus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C) cyclical deficit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D) structural deficit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3C5EF69-F1CC-4EB9-B9DD-3CDD3A40D38A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10) Suppose that real GDP equals potential GDP, but the government believes that the economy is in a below full-employment equilibrium. As a result, the  government increases its expenditure on goods and services. In response to the government’s fiscal policy,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A) aggregate demand will increase.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B) potential GDP decreases.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C) an equilibrium with real GDP less than potential GDP will occur.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D) None of the above answers is correct..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4D4BB23-0EF1-4F95-8FE8-1E92BBEB6CAF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11) The use of fiscal policy is limited because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A) time lags associated with fiscal policy may cause the policy to take effect too late to solve the problem it was supposed to address.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B) the President may have different goals than Congress.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C) the economy is almost always at full employment.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D) there is never a long enough time lag.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01D4943-6FD4-4BFC-9183-1A88E7F0E2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15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12) A country reports that its government outlays total $1.8 trillion and its receipts total $1.6 trillion. Does the country have a budget surplus or deficit and what is the surplus or deficit?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58BB48C-E281-453E-88B8-9768854D53E8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16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57350" y="4014788"/>
            <a:ext cx="5486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12) The country has a budget deficit. </a:t>
            </a:r>
          </a:p>
          <a:p>
            <a:pPr eaLnBrk="1" hangingPunct="1"/>
            <a:r>
              <a:rPr lang="en-US" altLang="en-US"/>
              <a:t>The deficit equals $0.2 trillion.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Outline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Wingdings" panose="05000000000000000000" pitchFamily="2" charset="2"/>
              <a:buChar char="§"/>
            </a:pPr>
            <a:r>
              <a:rPr lang="en-US" altLang="en-US" sz="2600" dirty="0"/>
              <a:t>Training (Chapter 13)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E1773C9-459E-48D3-9ED4-1EC94EDD4FF9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1) The Laffer curve shows that increasing ________ increases ________ when ________ low.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A) tax rates; tax revenue; tax rates are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B) potential GDP; tax revenue; tax revenue is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C) tax revenue; potential GDP; tax revenue is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D) None of the above answers is correct.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97488AB-A4F9-4A32-B0C8-96C13725455D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2) A decrease in the income tax rate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A) increases the tax wedge.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B) decreases potential GDP.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C) increases the supply of labor.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D) decreases the demand for labor.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6CD155A-C0C4-4E90-A968-1FADC81F7C41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3) A fall in income that results in a decrease in tax revenues is an example of ________.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A) needs-tested tax programs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B) automatic fiscal policy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C) discretionary fiscal policy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D) a recession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383F6E4-FDC9-46E2-BC33-30D017AFAF11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5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4) When the economy grows, ________ increase because real GDP ________.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A) structural deficits; decreases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B) tax revenues; increases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C) tax revenues; decreases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D) recognition lags; increases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FB5BFE4-7C43-4473-9B6A-CDE456554398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6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5) Which of the following relationships is correct?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A) actual budget deficit = structural deficit + cyclical deficit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B) actual budget deficit = structural deficit - cyclical deficit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C) cyclical deficit = actual budget deficit + structural deficit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D) cyclical surplus = actual budget deficit - cyclical deficit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8261E51-ED64-4753-BFFF-C8FAAE6C0698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7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AE957CA-69DD-4B0B-91F6-25316D0FD0C3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8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pic>
        <p:nvPicPr>
          <p:cNvPr id="163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2319338"/>
            <a:ext cx="5486400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13)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6) Economic data for a mythical economy in the years 2006-2010 are summarized in the figure above. Assume that the spending formulas and tax schedules are identical for all years. When the economy is at full employment, the government has a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A) procyclical policy.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B) budget deficit.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C) balanced budget.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en-US" altLang="en-US" sz="2400"/>
              <a:t>D) budget surplus.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11/22/2024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326D2A9-0F83-4B10-8FB7-A85ABEFA62A4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9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6317</TotalTime>
  <Words>1012</Words>
  <Application>Microsoft Office PowerPoint</Application>
  <PresentationFormat>On-screen Show (4:3)</PresentationFormat>
  <Paragraphs>188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Lucida Sans</vt:lpstr>
      <vt:lpstr>Wingdings</vt:lpstr>
      <vt:lpstr>Wingdings 2</vt:lpstr>
      <vt:lpstr>Times New Roman</vt:lpstr>
      <vt:lpstr>Book Antiqua</vt:lpstr>
      <vt:lpstr>Wingdings 3</vt:lpstr>
      <vt:lpstr>Arial</vt:lpstr>
      <vt:lpstr>Apex</vt:lpstr>
      <vt:lpstr>ECN2102 macroeconomics (3 Credits/5 ECTS)  Training (Chapter 13)</vt:lpstr>
      <vt:lpstr>Outline</vt:lpstr>
      <vt:lpstr>Training (Chapter 13)</vt:lpstr>
      <vt:lpstr>Training (Chapter 13)</vt:lpstr>
      <vt:lpstr>Training (Chapter 13)</vt:lpstr>
      <vt:lpstr>Training (Chapter 13)</vt:lpstr>
      <vt:lpstr>Training (Chapter 13)</vt:lpstr>
      <vt:lpstr>Training (Chapter 13)</vt:lpstr>
      <vt:lpstr>Training (Chapter 13)</vt:lpstr>
      <vt:lpstr>Training (Chapter 13)</vt:lpstr>
      <vt:lpstr>Training (Chapter 13)</vt:lpstr>
      <vt:lpstr>Training (Chapter 13)</vt:lpstr>
      <vt:lpstr>Training (Chapter 13)</vt:lpstr>
      <vt:lpstr>Training (Chapter 13)</vt:lpstr>
      <vt:lpstr>Training (Chapter 13)</vt:lpstr>
      <vt:lpstr>Training (Chapter 13)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ECN3184 Econometric Methods (3 Credits) Section 1 Two-Variable  Regression Analysis</dc:title>
  <cp:lastModifiedBy>Eldar Madumarov</cp:lastModifiedBy>
  <cp:revision>444</cp:revision>
  <dcterms:created xsi:type="dcterms:W3CDTF">1998-07-20T20:52:32Z</dcterms:created>
  <dcterms:modified xsi:type="dcterms:W3CDTF">2024-11-17T15:30:25Z</dcterms:modified>
</cp:coreProperties>
</file>