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51"/>
  </p:notesMasterIdLst>
  <p:sldIdLst>
    <p:sldId id="256" r:id="rId2"/>
    <p:sldId id="30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z Napolitano" initials="" lastIdx="19" clrIdx="0"/>
  <p:cmAuthor id="1" name="Skaalrud, Andra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2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A18A9BD4-A46F-E24D-B014-D9BA7361C605}" type="datetime1">
              <a:rPr lang="en-US"/>
              <a:pPr>
                <a:defRPr/>
              </a:pPr>
              <a:t>11/23/2021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F9FF6ECA-1ADB-D04F-836A-6AAB8B67AF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58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81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745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7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051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826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90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47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228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3406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7798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506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5854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969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0735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6259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831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6108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998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8450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522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6792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021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0929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0745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5823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1120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853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48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7513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3492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09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105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112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2794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7827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4333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5801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4871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01029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07671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08766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0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292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127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761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13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449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 dirty="0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704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4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2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8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489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4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3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8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309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035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 dirty="0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 dirty="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 dirty="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12-</a:t>
            </a:r>
            <a:fld id="{12320FF8-A17B-9643-AF19-9E5DC80BA5BF}" type="slidenum">
              <a:rPr lang="en-GB" sz="90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1031" name="Picture 7" descr="corn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1135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5295900" y="2057400"/>
            <a:ext cx="3543300" cy="2971800"/>
          </a:xfrm>
        </p:spPr>
        <p:txBody>
          <a:bodyPr anchor="t"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12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 smtClean="0"/>
              <a:t>International Trade Theory </a:t>
            </a:r>
            <a:br>
              <a:rPr lang="en-US" sz="2800" dirty="0" smtClean="0"/>
            </a:br>
            <a:r>
              <a:rPr lang="en-US" sz="2800" dirty="0" smtClean="0"/>
              <a:t>and </a:t>
            </a:r>
            <a:r>
              <a:rPr lang="en-US" sz="2800" smtClean="0"/>
              <a:t>Development Strategy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12.3 The Traditional Theory of International Trade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Comparative advantage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specialization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Relative factor endowments and international specialization: the Neoclassical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Ricardo and Mill (static model)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Heckscher and Ohlin (factor endowment theory)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Different products require productive factors in different ratios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Countries have different endowments of factors of production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12.1  </a:t>
            </a:r>
            <a:r>
              <a:rPr lang="en-US" sz="2400" b="0" dirty="0"/>
              <a:t>Trade with Variable Factor Proportions and Different Factor Endowments</a:t>
            </a:r>
            <a:endParaRPr lang="en-GB" sz="2400" dirty="0"/>
          </a:p>
        </p:txBody>
      </p:sp>
      <p:pic>
        <p:nvPicPr>
          <p:cNvPr id="3" name="Picture 2" descr="fig12_01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00200"/>
            <a:ext cx="8149162" cy="42595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12.1  </a:t>
            </a:r>
            <a:r>
              <a:rPr lang="en-US" sz="2400" b="0" dirty="0"/>
              <a:t>Trade with Variable Factor Proportions and Different Factor Endowments (continued)</a:t>
            </a:r>
            <a:endParaRPr lang="en-GB" sz="2400" dirty="0"/>
          </a:p>
        </p:txBody>
      </p:sp>
      <p:pic>
        <p:nvPicPr>
          <p:cNvPr id="2" name="Picture 1" descr="fig12_01b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00200"/>
            <a:ext cx="7919830" cy="4267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12.3 The Traditional Theory of International Trade (cont</a:t>
            </a:r>
            <a:r>
              <a:rPr lang="ja-JP" altLang="en-US" sz="2800"/>
              <a:t>’</a:t>
            </a:r>
            <a:r>
              <a:rPr lang="en-US" sz="2800" dirty="0"/>
              <a:t>d)</a:t>
            </a:r>
            <a:endParaRPr lang="en-GB" sz="2800" dirty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Main conclusion of the neoclassical model is that all countries gain from trade</a:t>
            </a:r>
          </a:p>
          <a:p>
            <a:pPr eaLnBrk="1" hangingPunct="1"/>
            <a:r>
              <a:rPr lang="en-US" sz="2400" dirty="0"/>
              <a:t>World output increases with trade</a:t>
            </a:r>
          </a:p>
          <a:p>
            <a:pPr eaLnBrk="1" hangingPunct="1"/>
            <a:r>
              <a:rPr lang="en-US" sz="2400" dirty="0"/>
              <a:t>Countries will tend to specialize in products that use their abundant resources intensively</a:t>
            </a:r>
          </a:p>
          <a:p>
            <a:pPr eaLnBrk="1" hangingPunct="1"/>
            <a:r>
              <a:rPr lang="en-US" sz="2400" dirty="0"/>
              <a:t>International wage rates and capital costs will gradually tend toward equalization</a:t>
            </a:r>
          </a:p>
          <a:p>
            <a:pPr eaLnBrk="1" hangingPunct="1"/>
            <a:r>
              <a:rPr lang="en-US" sz="2400" dirty="0"/>
              <a:t>Returns to owners of abundant resources will rise relatively</a:t>
            </a:r>
          </a:p>
          <a:p>
            <a:pPr eaLnBrk="1" hangingPunct="1"/>
            <a:r>
              <a:rPr lang="en-US" sz="2400" dirty="0"/>
              <a:t>Trade will stimulate economic growth </a:t>
            </a:r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>
              <a:buFontTx/>
              <a:buNone/>
            </a:pPr>
            <a:endParaRPr lang="en-GB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12.3 The Traditional Theory of International Trade (cont</a:t>
            </a:r>
            <a:r>
              <a:rPr lang="ja-JP" altLang="en-US" sz="2800"/>
              <a:t>’</a:t>
            </a:r>
            <a:r>
              <a:rPr lang="en-US" sz="2800" dirty="0"/>
              <a:t>d)</a:t>
            </a:r>
            <a:endParaRPr lang="en-US" sz="2400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Trade theory and Development:  The Traditional Arguments</a:t>
            </a:r>
          </a:p>
          <a:p>
            <a:pPr lvl="1" eaLnBrk="1" hangingPunct="1"/>
            <a:r>
              <a:rPr lang="en-US" sz="2000" dirty="0"/>
              <a:t>Trade stimulates economic growth</a:t>
            </a:r>
          </a:p>
          <a:p>
            <a:pPr lvl="1" eaLnBrk="1" hangingPunct="1"/>
            <a:r>
              <a:rPr lang="en-US" sz="2000" dirty="0"/>
              <a:t>Trade promotes international and domestic equality</a:t>
            </a:r>
          </a:p>
          <a:p>
            <a:pPr lvl="1" eaLnBrk="1" hangingPunct="1"/>
            <a:r>
              <a:rPr lang="en-US" sz="2000" dirty="0"/>
              <a:t>Trade promotes and rewards sectors of comparative advantage </a:t>
            </a:r>
          </a:p>
          <a:p>
            <a:pPr lvl="1" eaLnBrk="1" hangingPunct="1"/>
            <a:r>
              <a:rPr lang="en-US" sz="2000" dirty="0"/>
              <a:t>International prices and costs of production determine trading volumes</a:t>
            </a:r>
          </a:p>
          <a:p>
            <a:pPr lvl="1" eaLnBrk="1" hangingPunct="1"/>
            <a:r>
              <a:rPr lang="en-US" sz="2000" dirty="0"/>
              <a:t> Outward-looking international policy is superior to isolation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7543800" cy="1143000"/>
          </a:xfrm>
        </p:spPr>
        <p:txBody>
          <a:bodyPr anchor="ctr"/>
          <a:lstStyle/>
          <a:p>
            <a:pPr eaLnBrk="1" hangingPunct="1"/>
            <a:r>
              <a:rPr lang="en-US" sz="2800" dirty="0"/>
              <a:t>12.4 </a:t>
            </a:r>
            <a:r>
              <a:rPr lang="en-US" sz="2800" dirty="0" smtClean="0"/>
              <a:t>The Critique </a:t>
            </a:r>
            <a:r>
              <a:rPr lang="en-US" sz="2800" dirty="0"/>
              <a:t>of Traditional Free-Trade Theory, in the Context of Developing-Country Experience 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The following assumptions of the basic Neoclassical model have been scrutinized:</a:t>
            </a:r>
          </a:p>
          <a:p>
            <a:pPr lvl="1" eaLnBrk="1" hangingPunct="1"/>
            <a:r>
              <a:rPr lang="en-US" sz="1800" dirty="0"/>
              <a:t>Fixed resources, full employment, international factor immobility </a:t>
            </a:r>
          </a:p>
          <a:p>
            <a:pPr lvl="1" eaLnBrk="1" hangingPunct="1"/>
            <a:r>
              <a:rPr lang="en-US" sz="1800" dirty="0"/>
              <a:t>And fixed, freely available technology and consumer sovereignty </a:t>
            </a:r>
            <a:r>
              <a:rPr lang="en-US" sz="1800" dirty="0" smtClean="0"/>
              <a:t>vs. </a:t>
            </a:r>
            <a:r>
              <a:rPr lang="en-US" sz="1800" dirty="0"/>
              <a:t>product cycle, ongoing development of synthetic substitutes for developing countries exports, and opportunities for dynamic gains in leading sectors</a:t>
            </a:r>
          </a:p>
          <a:p>
            <a:pPr lvl="1" eaLnBrk="1" hangingPunct="1"/>
            <a:r>
              <a:rPr lang="en-US" sz="1800" dirty="0"/>
              <a:t>Internal factor mobility </a:t>
            </a:r>
            <a:r>
              <a:rPr lang="en-US" sz="1800" dirty="0" smtClean="0"/>
              <a:t>vs. </a:t>
            </a:r>
            <a:r>
              <a:rPr lang="en-US" sz="1800" dirty="0"/>
              <a:t>different types of structural rigidities; and perfect competition </a:t>
            </a:r>
            <a:r>
              <a:rPr lang="en-US" sz="1800" dirty="0" smtClean="0"/>
              <a:t>vs. </a:t>
            </a:r>
            <a:r>
              <a:rPr lang="en-US" sz="1800" dirty="0"/>
              <a:t>pervasive market power</a:t>
            </a:r>
          </a:p>
          <a:p>
            <a:pPr lvl="1" eaLnBrk="1" hangingPunct="1"/>
            <a:r>
              <a:rPr lang="en-US" sz="1800" dirty="0"/>
              <a:t>Governmental non-interference in trade </a:t>
            </a:r>
            <a:r>
              <a:rPr lang="en-US" sz="1800" dirty="0" smtClean="0"/>
              <a:t>vs. </a:t>
            </a:r>
            <a:r>
              <a:rPr lang="en-US" sz="1800" dirty="0"/>
              <a:t>active trade policies</a:t>
            </a:r>
          </a:p>
          <a:p>
            <a:pPr lvl="1" eaLnBrk="1" hangingPunct="1"/>
            <a:r>
              <a:rPr lang="en-US" sz="1800" dirty="0"/>
              <a:t>Balanced trade and international price adjustments </a:t>
            </a:r>
            <a:r>
              <a:rPr lang="en-US" sz="1800" dirty="0" smtClean="0"/>
              <a:t>vs. </a:t>
            </a:r>
            <a:r>
              <a:rPr lang="en-US" sz="1800" dirty="0"/>
              <a:t>instability</a:t>
            </a:r>
          </a:p>
          <a:p>
            <a:pPr lvl="1" eaLnBrk="1" hangingPunct="1"/>
            <a:r>
              <a:rPr lang="en-US" sz="1800" dirty="0"/>
              <a:t>Trade gains accruing to nationals </a:t>
            </a:r>
            <a:r>
              <a:rPr lang="en-US" sz="1800" dirty="0" smtClean="0"/>
              <a:t>vs. </a:t>
            </a:r>
            <a:r>
              <a:rPr lang="en-US" sz="1800" dirty="0"/>
              <a:t>export enclaves with foreign ownership; distinction between GDP and GNI becomes important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/>
            <a:r>
              <a:rPr lang="en-US" sz="2200" dirty="0"/>
              <a:t>Fixed Resources, Full Employment, and the International Immobility of Capital and Skilled Labor </a:t>
            </a:r>
          </a:p>
          <a:p>
            <a:pPr lvl="1" eaLnBrk="1" hangingPunct="1"/>
            <a:r>
              <a:rPr lang="en-US" sz="2000" dirty="0"/>
              <a:t>Challenged by North-South trade models</a:t>
            </a:r>
          </a:p>
          <a:p>
            <a:pPr eaLnBrk="1" hangingPunct="1"/>
            <a:r>
              <a:rPr lang="en-US" sz="2200" dirty="0"/>
              <a:t>Porter</a:t>
            </a:r>
            <a:r>
              <a:rPr lang="ja-JP" altLang="en-US" sz="2200" dirty="0"/>
              <a:t>’</a:t>
            </a:r>
            <a:r>
              <a:rPr lang="en-US" sz="2200" dirty="0"/>
              <a:t>s </a:t>
            </a:r>
            <a:r>
              <a:rPr lang="ja-JP" altLang="en-US" sz="2200" dirty="0"/>
              <a:t>“</a:t>
            </a:r>
            <a:r>
              <a:rPr lang="en-US" sz="2200" dirty="0"/>
              <a:t>Competitive Advantage</a:t>
            </a:r>
            <a:r>
              <a:rPr lang="ja-JP" altLang="en-US" sz="2200" dirty="0"/>
              <a:t>”</a:t>
            </a:r>
            <a:r>
              <a:rPr lang="en-US" sz="2200" dirty="0"/>
              <a:t> theory:</a:t>
            </a:r>
          </a:p>
          <a:p>
            <a:pPr lvl="1" eaLnBrk="1" hangingPunct="1">
              <a:buFontTx/>
              <a:buNone/>
            </a:pPr>
            <a:r>
              <a:rPr lang="en-US" sz="2000" dirty="0"/>
              <a:t>– Traditional trade theory applies only to basic factors (unskilled labor, physical resources) </a:t>
            </a:r>
          </a:p>
          <a:p>
            <a:pPr lvl="1" eaLnBrk="1" hangingPunct="1">
              <a:buFontTx/>
              <a:buNone/>
            </a:pPr>
            <a:r>
              <a:rPr lang="en-US" sz="2000" dirty="0"/>
              <a:t>– But creation of advanced factors (knowledge resources, specialized infrastructure) is the first priority</a:t>
            </a:r>
          </a:p>
          <a:p>
            <a:pPr lvl="1" eaLnBrk="1" hangingPunct="1">
              <a:buFontTx/>
              <a:buNone/>
            </a:pPr>
            <a:r>
              <a:rPr lang="en-US" sz="2000" dirty="0"/>
              <a:t>– Central task to </a:t>
            </a:r>
            <a:r>
              <a:rPr lang="ja-JP" altLang="en-US" sz="2000" dirty="0"/>
              <a:t>“</a:t>
            </a:r>
            <a:r>
              <a:rPr lang="en-US" sz="2000" dirty="0"/>
              <a:t>escape from the straightjacket of factor-driven national advantage</a:t>
            </a:r>
            <a:r>
              <a:rPr lang="ja-JP" altLang="en-US" sz="2000" dirty="0"/>
              <a:t>”</a:t>
            </a:r>
            <a:endParaRPr lang="en-US" sz="20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7543800" cy="1143000"/>
          </a:xfrm>
        </p:spPr>
        <p:txBody>
          <a:bodyPr anchor="ctr"/>
          <a:lstStyle/>
          <a:p>
            <a:pPr eaLnBrk="1" hangingPunct="1"/>
            <a:r>
              <a:rPr lang="en-US" sz="2600" dirty="0"/>
              <a:t>12.4 </a:t>
            </a:r>
            <a:r>
              <a:rPr lang="en-US" sz="2600" dirty="0" smtClean="0"/>
              <a:t>The Critique </a:t>
            </a:r>
            <a:r>
              <a:rPr lang="en-US" sz="2600" dirty="0"/>
              <a:t>of Traditional Free-Trade Theory, in the Context of Developing-Country </a:t>
            </a:r>
            <a:r>
              <a:rPr lang="en-US" sz="2600" dirty="0" smtClean="0"/>
              <a:t>Experience (cont’d)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Alternative Theories</a:t>
            </a:r>
          </a:p>
          <a:p>
            <a:pPr eaLnBrk="1" hangingPunct="1"/>
            <a:r>
              <a:rPr lang="en-US" dirty="0"/>
              <a:t>Vent for Surplus theory</a:t>
            </a:r>
          </a:p>
          <a:p>
            <a:pPr lvl="1" eaLnBrk="1" hangingPunct="1"/>
            <a:endParaRPr lang="en-GB" sz="28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7543800" cy="1143000"/>
          </a:xfrm>
        </p:spPr>
        <p:txBody>
          <a:bodyPr anchor="ctr"/>
          <a:lstStyle/>
          <a:p>
            <a:pPr eaLnBrk="1" hangingPunct="1"/>
            <a:r>
              <a:rPr lang="en-US" sz="2600" dirty="0"/>
              <a:t>12.4 </a:t>
            </a:r>
            <a:r>
              <a:rPr lang="en-US" sz="2600" dirty="0" smtClean="0"/>
              <a:t>The Critique </a:t>
            </a:r>
            <a:r>
              <a:rPr lang="en-US" sz="2600" dirty="0"/>
              <a:t>of Traditional Free-Trade Theory, in the Context of Developing-Country </a:t>
            </a:r>
            <a:r>
              <a:rPr lang="en-US" sz="2600" dirty="0" smtClean="0"/>
              <a:t>Experience (cont’d)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Figure 12.2  </a:t>
            </a:r>
            <a:r>
              <a:rPr lang="en-US" sz="2800" b="0" dirty="0"/>
              <a:t>The Vent-for-Surplus Theory of Trade</a:t>
            </a:r>
            <a:endParaRPr lang="en-GB" sz="2800" dirty="0"/>
          </a:p>
        </p:txBody>
      </p:sp>
      <p:pic>
        <p:nvPicPr>
          <p:cNvPr id="2" name="Picture 1" descr="fig12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676400"/>
            <a:ext cx="6642100" cy="3937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Fixed, Freely Available Technology and Consumer Sovereignty</a:t>
            </a:r>
          </a:p>
          <a:p>
            <a:pPr lvl="1" eaLnBrk="1" hangingPunct="1"/>
            <a:r>
              <a:rPr lang="en-US" dirty="0"/>
              <a:t>Challenged by the Product Cycle theory</a:t>
            </a:r>
          </a:p>
          <a:p>
            <a:pPr lvl="1" eaLnBrk="1" hangingPunct="1"/>
            <a:r>
              <a:rPr lang="en-US" dirty="0"/>
              <a:t>Development of synthetic substitutes for developing country exports </a:t>
            </a:r>
          </a:p>
          <a:p>
            <a:pPr eaLnBrk="1" hangingPunct="1"/>
            <a:endParaRPr lang="en-GB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219200" y="76200"/>
            <a:ext cx="7772400" cy="10668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600" dirty="0" smtClean="0"/>
              <a:t>12.4 The Critique of Traditional Free-Trade Theory, in the Context of Developing-Country Experience (cont’d)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  <a:endParaRPr lang="en-GB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Globalization:  An Introduction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International Trade and Finance: Some Key Issues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Five Basic Questions about Trade and Development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Importance of Exports to Different Developing Nations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Demand Elasticities and Export Earning Instability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Terms of Trade and the </a:t>
            </a:r>
            <a:r>
              <a:rPr lang="en-US" sz="2400" dirty="0" err="1" smtClean="0"/>
              <a:t>Prebisch</a:t>
            </a:r>
            <a:r>
              <a:rPr lang="en-US" sz="2400" dirty="0" smtClean="0"/>
              <a:t>-Singer Thesis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Traditional Theory of International Trade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International Factor Mobility, Perfect Competition, and Uncertainty:  Increasing Returns, Imperfect Competition, and Issues in Specialization</a:t>
            </a:r>
          </a:p>
          <a:p>
            <a:pPr lvl="1" eaLnBrk="1" hangingPunct="1"/>
            <a:r>
              <a:rPr lang="en-US" dirty="0"/>
              <a:t>Structural realities in developing countries</a:t>
            </a:r>
          </a:p>
          <a:p>
            <a:pPr lvl="1" eaLnBrk="1" hangingPunct="1"/>
            <a:r>
              <a:rPr lang="en-US" dirty="0"/>
              <a:t>Increasing returns and exercise of monopolistic control over world markets</a:t>
            </a:r>
          </a:p>
          <a:p>
            <a:pPr lvl="1" eaLnBrk="1" hangingPunct="1"/>
            <a:r>
              <a:rPr lang="en-US" dirty="0"/>
              <a:t>Risk and uncertainty inherent in international trading arrangements</a:t>
            </a:r>
            <a:endParaRPr lang="en-GB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219200" y="76200"/>
            <a:ext cx="7772400" cy="10668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600" dirty="0" smtClean="0"/>
              <a:t>12.4 The Critique of Traditional Free-Trade Theory, in the Context of Developing-Country Experience (cont’d)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Absence of National Governments in Trading Relations</a:t>
            </a:r>
          </a:p>
          <a:p>
            <a:pPr lvl="1" eaLnBrk="1" hangingPunct="1"/>
            <a:r>
              <a:rPr lang="en-US" dirty="0"/>
              <a:t>Definite role for State</a:t>
            </a:r>
          </a:p>
          <a:p>
            <a:pPr lvl="1" eaLnBrk="1" hangingPunct="1"/>
            <a:r>
              <a:rPr lang="en-US" dirty="0"/>
              <a:t>Industrial policy is crafted by governments</a:t>
            </a:r>
          </a:p>
          <a:p>
            <a:pPr lvl="1" eaLnBrk="1" hangingPunct="1"/>
            <a:r>
              <a:rPr lang="en-US" dirty="0"/>
              <a:t>Commercial policies instruments (tariffs, quotas) are state constructs</a:t>
            </a:r>
          </a:p>
          <a:p>
            <a:pPr lvl="1" eaLnBrk="1" hangingPunct="1"/>
            <a:r>
              <a:rPr lang="en-US" dirty="0"/>
              <a:t>International policies can result in uneven distribution of gains from trade</a:t>
            </a:r>
          </a:p>
          <a:p>
            <a:pPr lvl="1" eaLnBrk="1" hangingPunct="1"/>
            <a:endParaRPr lang="en-GB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219200" y="76200"/>
            <a:ext cx="7772400" cy="10668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600" dirty="0" smtClean="0"/>
              <a:t>12.4 The Critique of Traditional Free-Trade Theory, in the Context of Developing-Country Experience (cont’d)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Balanced Trade and International Price Adjustments</a:t>
            </a:r>
          </a:p>
          <a:p>
            <a:pPr lvl="1" eaLnBrk="1" hangingPunct="1"/>
            <a:r>
              <a:rPr lang="en-US" dirty="0"/>
              <a:t>Unrealistic (example: impact of oil price hikes of the 1970s)</a:t>
            </a:r>
            <a:endParaRPr lang="en-GB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219200" y="76200"/>
            <a:ext cx="7772400" cy="10668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600" dirty="0" smtClean="0"/>
              <a:t>12.4 The Critique of Traditional Free-Trade Theory, in the Context of Developing-Country Experience (cont’d)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Trade gains accruing to nationals</a:t>
            </a:r>
          </a:p>
          <a:p>
            <a:pPr lvl="1" eaLnBrk="1" hangingPunct="1"/>
            <a:r>
              <a:rPr lang="en-US" dirty="0"/>
              <a:t>Enclave economies are promoted by trade</a:t>
            </a:r>
          </a:p>
          <a:p>
            <a:pPr lvl="1" eaLnBrk="1" hangingPunct="1"/>
            <a:r>
              <a:rPr lang="en-US" dirty="0"/>
              <a:t>Difference between GDP and GNI becomes important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219200" y="76200"/>
            <a:ext cx="7772400" cy="10668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600" dirty="0" smtClean="0"/>
              <a:t>12.4 The Critique of Traditional Free-Trade Theory, in the Context of Developing-Country Experience (cont’d)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5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Some Conclusions on Trade Theory and Economic Development Strategy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Trade can lead to rapid economic growth under some circumstances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Trade seems to reinforce existing income inequalities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Trade can benefit developing countries if they can extract  trade concessions from developed countries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Developing countries generally must trade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Regional cooperation may help developing countries 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1219200" y="76200"/>
            <a:ext cx="7772400" cy="1066800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600" dirty="0" smtClean="0"/>
              <a:t>12.4 The Critique of Traditional Free-Trade Theory, in the Context of Developing-Country Experience (cont’d)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12.5 Traditional Trade </a:t>
            </a:r>
            <a:r>
              <a:rPr lang="en-US" sz="2400" dirty="0" smtClean="0"/>
              <a:t>Strategies and Policy Mechanisms </a:t>
            </a:r>
            <a:r>
              <a:rPr lang="en-US" sz="2400" dirty="0"/>
              <a:t>for Development: Export Promotion versus Import Substitution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/>
            <a:r>
              <a:rPr lang="en-US" sz="2000" dirty="0"/>
              <a:t>Export promotion: looking outward and seeing trade barriers</a:t>
            </a:r>
          </a:p>
          <a:p>
            <a:pPr lvl="1" eaLnBrk="1" hangingPunct="1"/>
            <a:r>
              <a:rPr lang="en-US" sz="1800" dirty="0"/>
              <a:t>Primary-commodity export expansion, limited demand</a:t>
            </a:r>
          </a:p>
          <a:p>
            <a:pPr lvl="2" eaLnBrk="1" hangingPunct="1"/>
            <a:r>
              <a:rPr lang="en-US" sz="1600" dirty="0"/>
              <a:t>Low income elasticities</a:t>
            </a:r>
          </a:p>
          <a:p>
            <a:pPr lvl="2" eaLnBrk="1" hangingPunct="1"/>
            <a:r>
              <a:rPr lang="en-US" sz="1600" dirty="0"/>
              <a:t>Low population growth rates in developing </a:t>
            </a:r>
            <a:r>
              <a:rPr lang="en-US" sz="1600" dirty="0" smtClean="0"/>
              <a:t>economies </a:t>
            </a:r>
            <a:endParaRPr lang="en-US" sz="1600" dirty="0"/>
          </a:p>
          <a:p>
            <a:pPr lvl="2" eaLnBrk="1" hangingPunct="1"/>
            <a:r>
              <a:rPr lang="en-US" sz="1600" dirty="0"/>
              <a:t>Decline in prices implies low revenue (some periods of price spikes, including recent years, but very long-run trend has been downward) </a:t>
            </a:r>
          </a:p>
          <a:p>
            <a:pPr lvl="2" eaLnBrk="1" hangingPunct="1"/>
            <a:r>
              <a:rPr lang="en-US" sz="1600" dirty="0"/>
              <a:t>Lack of success with international commodity agreements</a:t>
            </a:r>
          </a:p>
          <a:p>
            <a:pPr lvl="2" eaLnBrk="1" hangingPunct="1"/>
            <a:r>
              <a:rPr lang="en-US" sz="1600" dirty="0"/>
              <a:t>Development of synthetic substitutes</a:t>
            </a:r>
          </a:p>
          <a:p>
            <a:pPr lvl="2" eaLnBrk="1" hangingPunct="1"/>
            <a:r>
              <a:rPr lang="en-US" sz="1600" dirty="0"/>
              <a:t>Agricultural subsidies </a:t>
            </a:r>
          </a:p>
          <a:p>
            <a:pPr lvl="1" eaLnBrk="1" hangingPunct="1"/>
            <a:r>
              <a:rPr lang="en-US" sz="1800" dirty="0"/>
              <a:t>Primary-commodity export expansion, supply rigidities</a:t>
            </a:r>
          </a:p>
          <a:p>
            <a:pPr eaLnBrk="1" hangingPunct="1"/>
            <a:r>
              <a:rPr lang="en-US" sz="2000" dirty="0"/>
              <a:t>Expanding Exports of manufactured goods:  Greater successes, particularly China; unevenly distributed across the developing world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Import substitution: looking inward but still paying outward</a:t>
            </a:r>
          </a:p>
          <a:p>
            <a:pPr lvl="1" eaLnBrk="1" hangingPunct="1"/>
            <a:r>
              <a:rPr lang="en-US" dirty="0"/>
              <a:t>Tariffs, infant industries, and the theory of protection</a:t>
            </a:r>
          </a:p>
          <a:p>
            <a:pPr eaLnBrk="1" hangingPunct="1"/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95400"/>
            <a:ext cx="3276600" cy="2819400"/>
          </a:xfrm>
        </p:spPr>
        <p:txBody>
          <a:bodyPr anchor="t"/>
          <a:lstStyle/>
          <a:p>
            <a:pPr eaLnBrk="1" hangingPunct="1"/>
            <a:r>
              <a:rPr lang="en-US" sz="2800" dirty="0"/>
              <a:t>Figure 12.3  </a:t>
            </a:r>
            <a:r>
              <a:rPr lang="en-US" sz="2800" b="0" dirty="0"/>
              <a:t>Import Substitution and the Theory of Protection</a:t>
            </a:r>
            <a:endParaRPr lang="en-GB" sz="2800" dirty="0"/>
          </a:p>
        </p:txBody>
      </p:sp>
      <p:pic>
        <p:nvPicPr>
          <p:cNvPr id="3" name="Picture 2" descr="fig12_03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28600"/>
            <a:ext cx="5042138" cy="60011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 import substitution (IS) industrialization strategy and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Protected industries get inefficient and costly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Foreign firms often benefit more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Subsidization of imports of capital goods tilts pattern of industrialization and contributes to balance of payments (BOP) problems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Overvalued exchange rates hurt exports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Does not stimulate self-reliant integrated industrialization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Tariff Structure and Effective Protection</a:t>
            </a:r>
          </a:p>
          <a:p>
            <a:pPr lvl="1" eaLnBrk="1" hangingPunct="1"/>
            <a:r>
              <a:rPr lang="en-US" dirty="0"/>
              <a:t>Nominal rate of protection</a:t>
            </a:r>
          </a:p>
          <a:p>
            <a:pPr lvl="1" eaLnBrk="1" hangingPunct="1"/>
            <a:r>
              <a:rPr lang="en-US" dirty="0"/>
              <a:t>Effective rate of protection</a:t>
            </a:r>
            <a:endParaRPr lang="en-GB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12.1 Economic Globalization:  An Introduction</a:t>
            </a:r>
            <a:endParaRPr lang="en-GB" sz="2800" dirty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Globalization- many interpretations</a:t>
            </a:r>
          </a:p>
          <a:p>
            <a:pPr eaLnBrk="1" hangingPunct="1"/>
            <a:r>
              <a:rPr lang="en-US" dirty="0"/>
              <a:t>Core economic meaning- the increased openness of economies to international trade, financial flows, and foreign direct investment</a:t>
            </a:r>
          </a:p>
          <a:p>
            <a:pPr eaLnBrk="1" hangingPunct="1"/>
            <a:r>
              <a:rPr lang="en-US" dirty="0"/>
              <a:t>Concerns with globalization center around the unevenness of the process, and risks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447800" y="2903538"/>
          <a:ext cx="1993900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7" name="Equation" r:id="rId4" imgW="621360" imgH="411120" progId="Equation.3">
                  <p:embed/>
                </p:oleObj>
              </mc:Choice>
              <mc:Fallback>
                <p:oleObj name="Equation" r:id="rId4" imgW="621360" imgH="41112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903538"/>
                        <a:ext cx="1993900" cy="131921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1431925" y="1979613"/>
            <a:ext cx="4103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The nominal tariff rate, </a:t>
            </a:r>
            <a:r>
              <a:rPr lang="en-US" sz="2800" i="1" dirty="0">
                <a:latin typeface="Times New Roman" charset="0"/>
              </a:rPr>
              <a:t>t</a:t>
            </a:r>
            <a:r>
              <a:rPr lang="en-US" sz="2800" dirty="0">
                <a:latin typeface="Times New Roman" charset="0"/>
              </a:rPr>
              <a:t>, is</a:t>
            </a: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1508125" y="4570413"/>
            <a:ext cx="518001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p</a:t>
            </a:r>
            <a:r>
              <a:rPr lang="en-US" sz="2800" i="1" baseline="30000" dirty="0">
                <a:latin typeface="Times New Roman" charset="0"/>
                <a:cs typeface="Times New Roman" charset="0"/>
              </a:rPr>
              <a:t>′</a:t>
            </a:r>
            <a:r>
              <a:rPr lang="en-US" sz="2800" dirty="0">
                <a:latin typeface="Times New Roman" charset="0"/>
              </a:rPr>
              <a:t> is the tariff-inclusive price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p</a:t>
            </a:r>
            <a:r>
              <a:rPr lang="en-US" sz="2800" dirty="0">
                <a:latin typeface="Times New Roman" charset="0"/>
              </a:rPr>
              <a:t> is the free trade price</a:t>
            </a:r>
          </a:p>
        </p:txBody>
      </p:sp>
      <p:sp>
        <p:nvSpPr>
          <p:cNvPr id="43016" name="Text Box 6"/>
          <p:cNvSpPr txBox="1">
            <a:spLocks noChangeArrowheads="1"/>
          </p:cNvSpPr>
          <p:nvPr/>
        </p:nvSpPr>
        <p:spPr bwMode="auto">
          <a:xfrm>
            <a:off x="3962400" y="32004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Times New Roman" charset="0"/>
              </a:rPr>
              <a:t>(12.1)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408113" y="2819400"/>
          <a:ext cx="1993900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5" name="Equation" r:id="rId4" imgW="621360" imgH="383760" progId="Equation.3">
                  <p:embed/>
                </p:oleObj>
              </mc:Choice>
              <mc:Fallback>
                <p:oleObj name="Equation" r:id="rId4" imgW="621360" imgH="38376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2819400"/>
                        <a:ext cx="1993900" cy="12334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2901950" y="2362200"/>
            <a:ext cx="4260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The effective tariff rate, g, is</a:t>
            </a: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1508125" y="3962400"/>
            <a:ext cx="6611938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v</a:t>
            </a:r>
            <a:r>
              <a:rPr lang="en-US" sz="2800" i="1" baseline="30000" dirty="0">
                <a:latin typeface="Times New Roman" charset="0"/>
                <a:cs typeface="Times New Roman" charset="0"/>
              </a:rPr>
              <a:t>′</a:t>
            </a:r>
            <a:r>
              <a:rPr lang="en-US" sz="2800" dirty="0">
                <a:latin typeface="Times New Roman" charset="0"/>
              </a:rPr>
              <a:t> is the value added per unit of output,</a:t>
            </a:r>
          </a:p>
          <a:p>
            <a:r>
              <a:rPr lang="en-US" sz="2800" dirty="0">
                <a:latin typeface="Times New Roman" charset="0"/>
              </a:rPr>
              <a:t>	inclusive of the tariff</a:t>
            </a:r>
          </a:p>
          <a:p>
            <a:r>
              <a:rPr lang="en-US" sz="2800" dirty="0">
                <a:latin typeface="Times New Roman" charset="0"/>
              </a:rPr>
              <a:t>	</a:t>
            </a:r>
            <a:r>
              <a:rPr lang="en-US" sz="2800" i="1" dirty="0">
                <a:latin typeface="Times New Roman" charset="0"/>
              </a:rPr>
              <a:t>v</a:t>
            </a:r>
            <a:r>
              <a:rPr lang="en-US" sz="2800" dirty="0">
                <a:latin typeface="Times New Roman" charset="0"/>
              </a:rPr>
              <a:t> is the value added per unit of output</a:t>
            </a:r>
          </a:p>
          <a:p>
            <a:r>
              <a:rPr lang="en-US" sz="2800" dirty="0">
                <a:latin typeface="Times New Roman" charset="0"/>
              </a:rPr>
              <a:t>	under free trade</a:t>
            </a:r>
          </a:p>
        </p:txBody>
      </p:sp>
      <p:sp>
        <p:nvSpPr>
          <p:cNvPr id="44040" name="Text Box 6"/>
          <p:cNvSpPr txBox="1">
            <a:spLocks noChangeArrowheads="1"/>
          </p:cNvSpPr>
          <p:nvPr/>
        </p:nvSpPr>
        <p:spPr bwMode="auto">
          <a:xfrm>
            <a:off x="3962400" y="32766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Times New Roman" charset="0"/>
              </a:rPr>
              <a:t>(12.2)</a:t>
            </a:r>
          </a:p>
        </p:txBody>
      </p: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533400" y="1752600"/>
            <a:ext cx="6569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/>
              <a:t>Tariff Structures and Effective Protection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Standard argument for tariff protection</a:t>
            </a:r>
          </a:p>
          <a:p>
            <a:pPr lvl="1" eaLnBrk="1" hangingPunct="1"/>
            <a:r>
              <a:rPr lang="en-US" sz="2000" dirty="0"/>
              <a:t>Sources of revenue</a:t>
            </a:r>
          </a:p>
          <a:p>
            <a:pPr lvl="1" eaLnBrk="1" hangingPunct="1"/>
            <a:r>
              <a:rPr lang="en-US" sz="2000" dirty="0"/>
              <a:t>Response to chronic BOP problems</a:t>
            </a:r>
          </a:p>
          <a:p>
            <a:pPr lvl="1" eaLnBrk="1" hangingPunct="1"/>
            <a:r>
              <a:rPr lang="en-US" sz="2000" dirty="0"/>
              <a:t>Help foster industrial self-reliance (general IS)</a:t>
            </a:r>
          </a:p>
          <a:p>
            <a:pPr lvl="1" eaLnBrk="1" hangingPunct="1"/>
            <a:r>
              <a:rPr lang="en-US" sz="2000" dirty="0"/>
              <a:t>Greater control over economic destinies</a:t>
            </a:r>
          </a:p>
          <a:p>
            <a:pPr eaLnBrk="1" hangingPunct="1"/>
            <a:r>
              <a:rPr lang="en-US" dirty="0"/>
              <a:t>Must be applied selectively and wisely</a:t>
            </a:r>
          </a:p>
          <a:p>
            <a:pPr eaLnBrk="1" hangingPunct="1"/>
            <a:r>
              <a:rPr lang="en-US" dirty="0"/>
              <a:t>Infant industry protection argument</a:t>
            </a:r>
          </a:p>
          <a:p>
            <a:pPr lvl="1" eaLnBrk="1" hangingPunct="1"/>
            <a:r>
              <a:rPr lang="en-US" sz="2000" dirty="0"/>
              <a:t>Many examples of perceived failures, but some success in East Asia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Foreign-exchange rates, exchange controls, and the devaluation decision</a:t>
            </a:r>
          </a:p>
          <a:p>
            <a:pPr lvl="1" eaLnBrk="1" hangingPunct="1"/>
            <a:r>
              <a:rPr lang="en-US" sz="2000" dirty="0"/>
              <a:t>Developing country currencies have often been overvalued (excess of local demand over available exchange) </a:t>
            </a:r>
          </a:p>
          <a:p>
            <a:pPr lvl="1" eaLnBrk="1" hangingPunct="1"/>
            <a:r>
              <a:rPr lang="en-US" sz="2000" dirty="0"/>
              <a:t>A developing country can devalue currency, or</a:t>
            </a:r>
          </a:p>
          <a:p>
            <a:pPr lvl="1" eaLnBrk="1" hangingPunct="1"/>
            <a:r>
              <a:rPr lang="en-US" sz="2000" dirty="0"/>
              <a:t>Can run down reserves</a:t>
            </a:r>
          </a:p>
          <a:p>
            <a:pPr lvl="1" eaLnBrk="1" hangingPunct="1"/>
            <a:r>
              <a:rPr lang="en-US" sz="2000" dirty="0"/>
              <a:t>Can curtail excess demand through taxes, tariffs, dual exchange rates</a:t>
            </a:r>
          </a:p>
          <a:p>
            <a:pPr lvl="1" eaLnBrk="1" hangingPunct="1"/>
            <a:r>
              <a:rPr lang="en-US" sz="2000" dirty="0"/>
              <a:t>Can use exchange controls</a:t>
            </a:r>
          </a:p>
          <a:p>
            <a:pPr lvl="1" eaLnBrk="1" hangingPunct="1"/>
            <a:r>
              <a:rPr lang="en-US" sz="2000" dirty="0"/>
              <a:t>Can switch to freely convertible foreign exchange</a:t>
            </a:r>
          </a:p>
          <a:p>
            <a:pPr lvl="2" eaLnBrk="1" hangingPunct="1"/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12.4  </a:t>
            </a:r>
            <a:r>
              <a:rPr lang="en-US" sz="2400" b="0" dirty="0"/>
              <a:t>Free-Market and Controlled Rates of Foreign Exchange</a:t>
            </a:r>
            <a:endParaRPr lang="en-GB" sz="2400" dirty="0"/>
          </a:p>
        </p:txBody>
      </p:sp>
      <p:pic>
        <p:nvPicPr>
          <p:cNvPr id="2" name="Picture 1" descr="fig12_04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51270"/>
            <a:ext cx="6163000" cy="46328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Chronic payments deficits can be ameliorated by a currency devaluation</a:t>
            </a:r>
          </a:p>
          <a:p>
            <a:pPr lvl="1" eaLnBrk="1" hangingPunct="1"/>
            <a:r>
              <a:rPr lang="en-US" dirty="0"/>
              <a:t>Difference between depreciation and devaluation</a:t>
            </a:r>
          </a:p>
          <a:p>
            <a:pPr lvl="1" eaLnBrk="1" hangingPunct="1"/>
            <a:r>
              <a:rPr lang="en-US" dirty="0"/>
              <a:t>Higher import prices result in an inflationary wage-price spiral</a:t>
            </a:r>
          </a:p>
          <a:p>
            <a:pPr lvl="1" eaLnBrk="1" hangingPunct="1"/>
            <a:r>
              <a:rPr lang="en-US" dirty="0"/>
              <a:t>Distributional effects</a:t>
            </a:r>
          </a:p>
          <a:p>
            <a:pPr lvl="1" eaLnBrk="1" hangingPunct="1">
              <a:buFontTx/>
              <a:buNone/>
            </a:pPr>
            <a:endParaRPr lang="en-US" dirty="0"/>
          </a:p>
          <a:p>
            <a:pPr lvl="1" eaLnBrk="1" hangingPunct="1"/>
            <a:endParaRPr lang="en-GB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Trade Optimists and Trade Pessimists:  Summarizing the Traditional Debate</a:t>
            </a:r>
          </a:p>
          <a:p>
            <a:pPr eaLnBrk="1" hangingPunct="1"/>
            <a:r>
              <a:rPr lang="en-US" sz="2400" dirty="0"/>
              <a:t>Trade pessimist arguments</a:t>
            </a:r>
          </a:p>
          <a:p>
            <a:pPr lvl="1" eaLnBrk="1" hangingPunct="1"/>
            <a:r>
              <a:rPr lang="en-US" sz="2000" dirty="0"/>
              <a:t>Limited growth of world demand for primary exports</a:t>
            </a:r>
          </a:p>
          <a:p>
            <a:pPr lvl="1" eaLnBrk="1" hangingPunct="1"/>
            <a:r>
              <a:rPr lang="en-US" sz="2000" dirty="0"/>
              <a:t>Secular deterioration in terms of trade </a:t>
            </a:r>
          </a:p>
          <a:p>
            <a:pPr lvl="1" eaLnBrk="1" hangingPunct="1"/>
            <a:r>
              <a:rPr lang="en-US" sz="2000" dirty="0"/>
              <a:t>Specializing in comparative advantage inhibits industrialization, skills accumulation, and entrepreneurship</a:t>
            </a:r>
          </a:p>
          <a:p>
            <a:pPr lvl="1" eaLnBrk="1" hangingPunct="1"/>
            <a:r>
              <a:rPr lang="en-US" sz="2000" dirty="0"/>
              <a:t>Rise of </a:t>
            </a:r>
            <a:r>
              <a:rPr lang="ja-JP" altLang="en-US" sz="2000" dirty="0"/>
              <a:t>“</a:t>
            </a:r>
            <a:r>
              <a:rPr lang="en-US" sz="2000" dirty="0"/>
              <a:t>new protectionism</a:t>
            </a:r>
            <a:r>
              <a:rPr lang="ja-JP" altLang="en-US" sz="2000" dirty="0"/>
              <a:t>”</a:t>
            </a:r>
            <a:r>
              <a:rPr lang="en-US" sz="2000" dirty="0"/>
              <a:t>; WTO benefits limited in practice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95400"/>
            <a:ext cx="8382000" cy="4648200"/>
          </a:xfrm>
        </p:spPr>
        <p:txBody>
          <a:bodyPr rIns="91440"/>
          <a:lstStyle/>
          <a:p>
            <a:pPr eaLnBrk="1" hangingPunct="1"/>
            <a:r>
              <a:rPr lang="en-US" sz="2100" dirty="0"/>
              <a:t>Trade optimist arguments - trade liberalization: </a:t>
            </a:r>
          </a:p>
          <a:p>
            <a:pPr lvl="1" eaLnBrk="1" hangingPunct="1"/>
            <a:r>
              <a:rPr lang="en-US" sz="2000" dirty="0"/>
              <a:t>Promotes competition and efficiency</a:t>
            </a:r>
          </a:p>
          <a:p>
            <a:pPr lvl="1" eaLnBrk="1" hangingPunct="1"/>
            <a:r>
              <a:rPr lang="en-US" sz="2000" dirty="0"/>
              <a:t>Generates pressure for product improvement</a:t>
            </a:r>
          </a:p>
          <a:p>
            <a:pPr lvl="1" eaLnBrk="1" hangingPunct="1"/>
            <a:r>
              <a:rPr lang="en-US" sz="2000" dirty="0"/>
              <a:t>Accelerates overall growth</a:t>
            </a:r>
          </a:p>
          <a:p>
            <a:pPr lvl="1" eaLnBrk="1" hangingPunct="1"/>
            <a:r>
              <a:rPr lang="en-US" sz="2000" dirty="0"/>
              <a:t>Attracts foreign capital and expertise, which are in scarce supply in most developing countries</a:t>
            </a:r>
          </a:p>
          <a:p>
            <a:pPr lvl="1" eaLnBrk="1" hangingPunct="1"/>
            <a:r>
              <a:rPr lang="en-US" sz="2000" dirty="0"/>
              <a:t>Generates foreign exchange to use for food imports if agricultural sector lags behind or suffers natural catastrophes</a:t>
            </a:r>
          </a:p>
          <a:p>
            <a:pPr lvl="1" eaLnBrk="1" hangingPunct="1"/>
            <a:r>
              <a:rPr lang="en-US" sz="2000" dirty="0"/>
              <a:t>Eliminates distortions caused by government interventions including corruption and rent-seeking activities </a:t>
            </a:r>
          </a:p>
          <a:p>
            <a:pPr lvl="1" eaLnBrk="1" hangingPunct="1"/>
            <a:r>
              <a:rPr lang="en-US" sz="2000" dirty="0"/>
              <a:t>Promotes equal access to scarce resources, </a:t>
            </a:r>
          </a:p>
          <a:p>
            <a:pPr lvl="1" eaLnBrk="1" hangingPunct="1"/>
            <a:r>
              <a:rPr lang="en-US" sz="2000" dirty="0"/>
              <a:t>Enables developing countries to take full advantage of reforms under the WTO</a:t>
            </a:r>
          </a:p>
          <a:p>
            <a:pPr lvl="1" eaLnBrk="1" hangingPunct="1"/>
            <a:endParaRPr lang="en-US" sz="20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19200" y="27063"/>
            <a:ext cx="7772400" cy="11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300" dirty="0" smtClean="0"/>
              <a:t>12.5 Traditional Trade Strategies and Policy Mechanisms for Development: Export Promotion versus Import Substitution (cont’d)</a:t>
            </a:r>
            <a:endParaRPr lang="en-US" sz="23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696200" cy="1295400"/>
          </a:xfrm>
        </p:spPr>
        <p:txBody>
          <a:bodyPr anchor="ctr"/>
          <a:lstStyle/>
          <a:p>
            <a:pPr eaLnBrk="1" hangingPunct="1"/>
            <a:r>
              <a:rPr lang="en-US" sz="2400" dirty="0"/>
              <a:t>Export-Oriented Industrialization Strategy: Some arguments in the literature on why, in principle, it could be </a:t>
            </a:r>
            <a:r>
              <a:rPr lang="en-US" sz="2400" dirty="0" smtClean="0"/>
              <a:t>effective</a:t>
            </a:r>
            <a:endParaRPr lang="en-US" sz="2400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 rIns="91440"/>
          <a:lstStyle/>
          <a:p>
            <a:pPr eaLnBrk="1" hangingPunct="1">
              <a:lnSpc>
                <a:spcPct val="110000"/>
              </a:lnSpc>
            </a:pPr>
            <a:r>
              <a:rPr lang="en-US" sz="1800" dirty="0"/>
              <a:t>There are market failures in transfer of innovations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/>
              <a:t>Coordination failures may make industrialization problematic 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/>
              <a:t>Export expansion may facilitate technology transfer through contacts with foreign firms, industry spillovers, scale economies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/>
              <a:t>There may be learning by doing (or </a:t>
            </a:r>
            <a:r>
              <a:rPr lang="ja-JP" altLang="en-US" sz="1800" dirty="0"/>
              <a:t>“</a:t>
            </a:r>
            <a:r>
              <a:rPr lang="en-US" sz="1800" dirty="0"/>
              <a:t>watching</a:t>
            </a:r>
            <a:r>
              <a:rPr lang="ja-JP" altLang="en-US" sz="1800" dirty="0"/>
              <a:t>”</a:t>
            </a:r>
            <a:r>
              <a:rPr lang="en-US" sz="1800" dirty="0"/>
              <a:t>) effects in manufacturing sectors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/>
              <a:t>Performance is rigorously tested when firms attempt to export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/>
              <a:t>Export targets more visible; focus on manageable problems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/>
              <a:t>Hausmann, Hwang, and Rodrik: exporting a mix of goods more typical for higher-income countries predicts higher growth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/>
              <a:t>Thus, export oriented industrial policy may help overcome market failures in the process of technological progress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12.6 The Industrialization Strategy Approach to Export Policy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lvl="1" eaLnBrk="1" hangingPunct="1"/>
            <a:r>
              <a:rPr lang="en-US" sz="2100" dirty="0"/>
              <a:t>Focus on government interventions to encourage exports, especially those with higher skill and technology content (industrial policy)</a:t>
            </a:r>
          </a:p>
          <a:p>
            <a:pPr lvl="1" eaLnBrk="1" hangingPunct="1"/>
            <a:r>
              <a:rPr lang="en-US" sz="2100" dirty="0"/>
              <a:t>Problem: without proper attention to incentives, industrial policies may be counterproductive too</a:t>
            </a:r>
          </a:p>
          <a:p>
            <a:pPr lvl="1" eaLnBrk="1" hangingPunct="1"/>
            <a:r>
              <a:rPr lang="en-US" sz="2100" dirty="0"/>
              <a:t>WTO rules and industrial policies – gray areas remain</a:t>
            </a:r>
          </a:p>
          <a:p>
            <a:pPr lvl="1" eaLnBrk="1" hangingPunct="1"/>
            <a:r>
              <a:rPr lang="en-US" sz="2100" dirty="0"/>
              <a:t>Problem: level of competence and political authority of governments to carry out policies effectively</a:t>
            </a:r>
          </a:p>
          <a:p>
            <a:pPr lvl="1" eaLnBrk="1" hangingPunct="1"/>
            <a:r>
              <a:rPr lang="en-US" sz="2100" dirty="0"/>
              <a:t>Policy approaches are addressed in case studies of Taiwan (Chapter 12) and South Korea (Chapter 13)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12.2 International Trade: Some Key Issues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200" dirty="0"/>
              <a:t>Many developing countries rely heavily on exports of primary products with attendant risks and uncertainty</a:t>
            </a:r>
          </a:p>
          <a:p>
            <a:pPr eaLnBrk="1" hangingPunct="1"/>
            <a:r>
              <a:rPr lang="en-US" sz="2200" dirty="0"/>
              <a:t>Many developing countries also rely heavily on imports (typically of machinery, capital goods, intermediate producer goods, and consumer products)</a:t>
            </a:r>
          </a:p>
          <a:p>
            <a:pPr eaLnBrk="1" hangingPunct="1"/>
            <a:r>
              <a:rPr lang="en-US" sz="2200" dirty="0"/>
              <a:t>Many developing countries have chronic deficits on current and capital accounts which depletes their reserves, causes currency instability, and may slow economic growth</a:t>
            </a:r>
          </a:p>
          <a:p>
            <a:pPr eaLnBrk="1" hangingPunct="1"/>
            <a:r>
              <a:rPr lang="en-US" sz="2200" dirty="0"/>
              <a:t>Recently many developing countries sought to promote exports and accumulate large foreign exchange reserves to cushion against crises - spurring new policy debates</a:t>
            </a:r>
          </a:p>
          <a:p>
            <a:pPr eaLnBrk="1" hangingPunct="1"/>
            <a:endParaRPr lang="en-US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12.7 South-South Trade and Economic Integration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Economic Integration:  Theory and Practice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growth of trade among developing countries.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Integration encourages rational division of labor among a group of countries and increases market 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Provides opportunities for a coordinated industrial strategy to exploit economies of scale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Trade creation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Trade diversion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12.7 South-South Trade and Economic Integration</a:t>
            </a:r>
            <a:endParaRPr lang="en-GB" sz="2400" dirty="0"/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Regional trading blocs and the globalization of trade</a:t>
            </a:r>
          </a:p>
          <a:p>
            <a:pPr lvl="1" eaLnBrk="1" hangingPunct="1"/>
            <a:r>
              <a:rPr lang="en-US" sz="2000" dirty="0"/>
              <a:t>NAFTA</a:t>
            </a:r>
          </a:p>
          <a:p>
            <a:pPr lvl="1" eaLnBrk="1" hangingPunct="1"/>
            <a:r>
              <a:rPr lang="en-US" sz="2000" dirty="0"/>
              <a:t>MERCOSUR</a:t>
            </a:r>
          </a:p>
          <a:p>
            <a:pPr lvl="1" eaLnBrk="1" hangingPunct="1"/>
            <a:r>
              <a:rPr lang="en-US" sz="2000" dirty="0"/>
              <a:t>SADC</a:t>
            </a:r>
          </a:p>
          <a:p>
            <a:pPr lvl="1" eaLnBrk="1" hangingPunct="1"/>
            <a:r>
              <a:rPr lang="en-US" sz="2000" dirty="0"/>
              <a:t>ASEAN</a:t>
            </a:r>
          </a:p>
          <a:p>
            <a:pPr lvl="1" eaLnBrk="1" hangingPunct="1"/>
            <a:r>
              <a:rPr lang="en-US" sz="2000" dirty="0" smtClean="0"/>
              <a:t>Local </a:t>
            </a:r>
            <a:r>
              <a:rPr lang="en-US" sz="2000" dirty="0"/>
              <a:t>conditions matter</a:t>
            </a:r>
          </a:p>
          <a:p>
            <a:pPr lvl="1" eaLnBrk="1" hangingPunct="1"/>
            <a:r>
              <a:rPr lang="en-US" sz="2000" dirty="0"/>
              <a:t>Still not fully answered: Do blocs promote growth or retard the progress of globalization</a:t>
            </a:r>
          </a:p>
          <a:p>
            <a:pPr lvl="1" eaLnBrk="1" hangingPunct="1">
              <a:buFontTx/>
              <a:buNone/>
            </a:pPr>
            <a:endParaRPr lang="en-US" sz="2000" dirty="0"/>
          </a:p>
          <a:p>
            <a:pPr lvl="1" eaLnBrk="1" hangingPunct="1"/>
            <a:endParaRPr lang="en-US" sz="2000" dirty="0"/>
          </a:p>
          <a:p>
            <a:pPr eaLnBrk="1" hangingPunct="1"/>
            <a:endParaRPr lang="en-GB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7696200" cy="1143000"/>
          </a:xfrm>
        </p:spPr>
        <p:txBody>
          <a:bodyPr anchor="ctr"/>
          <a:lstStyle/>
          <a:p>
            <a:pPr eaLnBrk="1" hangingPunct="1"/>
            <a:r>
              <a:rPr lang="en-US" sz="2400" dirty="0"/>
              <a:t>12.8 Trade Policies of Developed Countries: The Need for Reform and Resistance to New Protectionist Pressures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000" dirty="0"/>
              <a:t>Rich-nation economic and commercial policies matter for developing countries</a:t>
            </a:r>
          </a:p>
          <a:p>
            <a:pPr lvl="1" eaLnBrk="1" hangingPunct="1"/>
            <a:r>
              <a:rPr lang="en-US" sz="1800" dirty="0"/>
              <a:t>Tariff and </a:t>
            </a:r>
            <a:r>
              <a:rPr lang="en-US" sz="1800" i="1" dirty="0"/>
              <a:t>non-tariff </a:t>
            </a:r>
            <a:r>
              <a:rPr lang="en-US" sz="1800" dirty="0"/>
              <a:t>barriers to developing country exports</a:t>
            </a:r>
          </a:p>
          <a:p>
            <a:pPr lvl="1" eaLnBrk="1" hangingPunct="1"/>
            <a:r>
              <a:rPr lang="en-US" sz="1800" dirty="0"/>
              <a:t>Adjustment assistance for displaced workers</a:t>
            </a:r>
          </a:p>
          <a:p>
            <a:pPr lvl="1" eaLnBrk="1" hangingPunct="1"/>
            <a:r>
              <a:rPr lang="en-US" sz="1800" dirty="0"/>
              <a:t>General impact of economic policy </a:t>
            </a:r>
          </a:p>
          <a:p>
            <a:pPr eaLnBrk="1" hangingPunct="1"/>
            <a:r>
              <a:rPr lang="en-US" sz="2000" dirty="0"/>
              <a:t>World Trade Organization </a:t>
            </a:r>
          </a:p>
          <a:p>
            <a:pPr eaLnBrk="1" hangingPunct="1"/>
            <a:r>
              <a:rPr lang="en-US" sz="2000" dirty="0"/>
              <a:t>Despite 8 liberalization rounds over 50 years, trade barriers remain in place in agriculture; and, through various mechanisms, to a degree in other sectors</a:t>
            </a:r>
          </a:p>
          <a:p>
            <a:pPr eaLnBrk="1" hangingPunct="1"/>
            <a:r>
              <a:rPr lang="en-US" sz="2000" dirty="0"/>
              <a:t>Doha Development Round begun 2001 tilted the nominal focus to needs of developing world; but talks remained stalled through the end of 2010, a self-imposed </a:t>
            </a:r>
            <a:r>
              <a:rPr lang="en-US" sz="2000" dirty="0" smtClean="0"/>
              <a:t>deadline, and were still deadlocked in 2014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Figure 12.5  </a:t>
            </a:r>
            <a:r>
              <a:rPr lang="en-US" sz="2800" b="0" dirty="0"/>
              <a:t>Effective Tariff Faced by Income Groups, 1997-1998</a:t>
            </a:r>
            <a:endParaRPr lang="en-US" sz="2800" dirty="0"/>
          </a:p>
        </p:txBody>
      </p:sp>
      <p:pic>
        <p:nvPicPr>
          <p:cNvPr id="2" name="Picture 1" descr="fig12_0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8300435" cy="45795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</a:t>
            </a:r>
          </a:p>
        </p:txBody>
      </p:sp>
      <p:sp>
        <p:nvSpPr>
          <p:cNvPr id="59397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Absolute advantage</a:t>
            </a:r>
          </a:p>
          <a:p>
            <a:pPr eaLnBrk="1" hangingPunct="1"/>
            <a:r>
              <a:rPr lang="en-US" sz="2000" dirty="0"/>
              <a:t>Autarky </a:t>
            </a:r>
          </a:p>
          <a:p>
            <a:pPr eaLnBrk="1" hangingPunct="1"/>
            <a:r>
              <a:rPr lang="en-US" sz="2000" dirty="0"/>
              <a:t>Balanced trade</a:t>
            </a:r>
          </a:p>
          <a:p>
            <a:pPr eaLnBrk="1" hangingPunct="1"/>
            <a:r>
              <a:rPr lang="en-US" sz="2000" dirty="0"/>
              <a:t>Barter transactions</a:t>
            </a:r>
          </a:p>
          <a:p>
            <a:pPr eaLnBrk="1" hangingPunct="1"/>
            <a:r>
              <a:rPr lang="en-US" sz="2000" dirty="0"/>
              <a:t>Capital account</a:t>
            </a:r>
          </a:p>
          <a:p>
            <a:pPr eaLnBrk="1" hangingPunct="1"/>
            <a:r>
              <a:rPr lang="en-US" sz="2000" dirty="0"/>
              <a:t>Commodity terms of trade</a:t>
            </a:r>
          </a:p>
          <a:p>
            <a:pPr eaLnBrk="1" hangingPunct="1"/>
            <a:r>
              <a:rPr lang="en-US" sz="2000" dirty="0"/>
              <a:t>Common Market</a:t>
            </a:r>
          </a:p>
        </p:txBody>
      </p:sp>
      <p:sp>
        <p:nvSpPr>
          <p:cNvPr id="59398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Comparative advantage</a:t>
            </a:r>
          </a:p>
          <a:p>
            <a:pPr eaLnBrk="1" hangingPunct="1"/>
            <a:r>
              <a:rPr lang="en-US" sz="2000" dirty="0"/>
              <a:t>Current account</a:t>
            </a:r>
          </a:p>
          <a:p>
            <a:pPr eaLnBrk="1" hangingPunct="1"/>
            <a:r>
              <a:rPr lang="en-US" sz="2000" dirty="0"/>
              <a:t>Customs Union</a:t>
            </a:r>
          </a:p>
          <a:p>
            <a:pPr eaLnBrk="1" hangingPunct="1"/>
            <a:r>
              <a:rPr lang="en-US" sz="2000" dirty="0"/>
              <a:t>Depreciation</a:t>
            </a:r>
          </a:p>
          <a:p>
            <a:pPr eaLnBrk="1" hangingPunct="1"/>
            <a:r>
              <a:rPr lang="en-US" sz="2000" dirty="0"/>
              <a:t>Devaluation</a:t>
            </a:r>
          </a:p>
          <a:p>
            <a:pPr eaLnBrk="1" hangingPunct="1"/>
            <a:r>
              <a:rPr lang="en-US" sz="2000" dirty="0"/>
              <a:t>Dual exchange rate </a:t>
            </a:r>
          </a:p>
          <a:p>
            <a:pPr eaLnBrk="1" hangingPunct="1"/>
            <a:r>
              <a:rPr lang="en-US" sz="2000" dirty="0"/>
              <a:t>Economic Integration</a:t>
            </a:r>
          </a:p>
          <a:p>
            <a:pPr eaLnBrk="1" hangingPunct="1"/>
            <a:r>
              <a:rPr lang="en-US" sz="2000" dirty="0"/>
              <a:t>Economic Unions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Effective Rate of Protection</a:t>
            </a:r>
          </a:p>
          <a:p>
            <a:pPr eaLnBrk="1" hangingPunct="1"/>
            <a:r>
              <a:rPr lang="en-US" sz="2000" dirty="0"/>
              <a:t>Enclave economies</a:t>
            </a:r>
          </a:p>
          <a:p>
            <a:pPr eaLnBrk="1" hangingPunct="1"/>
            <a:r>
              <a:rPr lang="en-US" sz="2000" dirty="0"/>
              <a:t>Exchange Control</a:t>
            </a:r>
          </a:p>
          <a:p>
            <a:pPr eaLnBrk="1" hangingPunct="1"/>
            <a:r>
              <a:rPr lang="en-US" sz="2000" dirty="0"/>
              <a:t>Export dependence</a:t>
            </a:r>
          </a:p>
          <a:p>
            <a:pPr eaLnBrk="1" hangingPunct="1"/>
            <a:r>
              <a:rPr lang="en-US" sz="2000" dirty="0"/>
              <a:t>Export earnings instability</a:t>
            </a:r>
          </a:p>
          <a:p>
            <a:pPr eaLnBrk="1" hangingPunct="1"/>
            <a:r>
              <a:rPr lang="en-US" sz="2000" dirty="0"/>
              <a:t>Factor endowment trade theory</a:t>
            </a:r>
          </a:p>
        </p:txBody>
      </p:sp>
      <p:sp>
        <p:nvSpPr>
          <p:cNvPr id="6042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Factor price equalization</a:t>
            </a:r>
          </a:p>
          <a:p>
            <a:pPr eaLnBrk="1" hangingPunct="1"/>
            <a:r>
              <a:rPr lang="en-US" sz="2000" dirty="0"/>
              <a:t>Flexible exchange rate</a:t>
            </a:r>
          </a:p>
          <a:p>
            <a:pPr eaLnBrk="1" hangingPunct="1"/>
            <a:r>
              <a:rPr lang="en-US" sz="2000" dirty="0"/>
              <a:t>Foreign-exchange earnings</a:t>
            </a:r>
          </a:p>
          <a:p>
            <a:pPr eaLnBrk="1" hangingPunct="1"/>
            <a:r>
              <a:rPr lang="en-US" sz="2000" dirty="0"/>
              <a:t>Free market exchange rate</a:t>
            </a:r>
          </a:p>
          <a:p>
            <a:pPr eaLnBrk="1" hangingPunct="1"/>
            <a:r>
              <a:rPr lang="en-US" sz="2000" dirty="0"/>
              <a:t>Free trade</a:t>
            </a:r>
          </a:p>
          <a:p>
            <a:pPr eaLnBrk="1" hangingPunct="1"/>
            <a:r>
              <a:rPr lang="en-US" sz="2000" dirty="0"/>
              <a:t>Free trade area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6144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Gains from trade</a:t>
            </a:r>
          </a:p>
          <a:p>
            <a:pPr eaLnBrk="1" hangingPunct="1"/>
            <a:r>
              <a:rPr lang="en-US" sz="2000" dirty="0"/>
              <a:t>General Agreement on Tariffs </a:t>
            </a:r>
            <a:r>
              <a:rPr lang="en-US" sz="2000"/>
              <a:t>and </a:t>
            </a:r>
            <a:r>
              <a:rPr lang="en-US" sz="2000" smtClean="0"/>
              <a:t>Trade (GATT)</a:t>
            </a:r>
            <a:endParaRPr lang="en-US" sz="2000" dirty="0"/>
          </a:p>
          <a:p>
            <a:pPr eaLnBrk="1" hangingPunct="1"/>
            <a:r>
              <a:rPr lang="en-US" sz="2000" dirty="0"/>
              <a:t>Globalization</a:t>
            </a:r>
          </a:p>
          <a:p>
            <a:pPr eaLnBrk="1" hangingPunct="1"/>
            <a:r>
              <a:rPr lang="en-US" sz="2000" dirty="0"/>
              <a:t>Growth poles</a:t>
            </a:r>
          </a:p>
          <a:p>
            <a:pPr eaLnBrk="1" hangingPunct="1"/>
            <a:r>
              <a:rPr lang="en-US" sz="2000" dirty="0"/>
              <a:t>Import substitution </a:t>
            </a:r>
          </a:p>
          <a:p>
            <a:pPr eaLnBrk="1" hangingPunct="1"/>
            <a:r>
              <a:rPr lang="en-US" sz="2000" dirty="0"/>
              <a:t>Income elasticity of demand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  <p:sp>
        <p:nvSpPr>
          <p:cNvPr id="6144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Increasing returns</a:t>
            </a:r>
          </a:p>
          <a:p>
            <a:pPr eaLnBrk="1" hangingPunct="1"/>
            <a:r>
              <a:rPr lang="en-US" sz="2000" dirty="0"/>
              <a:t>Industrialization Strategy Approach </a:t>
            </a:r>
          </a:p>
          <a:p>
            <a:pPr eaLnBrk="1" hangingPunct="1"/>
            <a:r>
              <a:rPr lang="en-US" sz="2000" dirty="0"/>
              <a:t>Industrial policy</a:t>
            </a:r>
          </a:p>
          <a:p>
            <a:pPr eaLnBrk="1" hangingPunct="1"/>
            <a:r>
              <a:rPr lang="en-US" sz="2000" dirty="0"/>
              <a:t>Infant industry</a:t>
            </a:r>
          </a:p>
          <a:p>
            <a:pPr eaLnBrk="1" hangingPunct="1"/>
            <a:r>
              <a:rPr lang="en-US" sz="2000" dirty="0"/>
              <a:t>International commodity agreements</a:t>
            </a:r>
          </a:p>
          <a:p>
            <a:pPr eaLnBrk="1" hangingPunct="1"/>
            <a:r>
              <a:rPr lang="en-US" sz="2000" dirty="0"/>
              <a:t>Inward-looking development policies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Managed float</a:t>
            </a:r>
          </a:p>
          <a:p>
            <a:pPr eaLnBrk="1" hangingPunct="1"/>
            <a:r>
              <a:rPr lang="en-US" sz="2000" dirty="0"/>
              <a:t>Monopolistic market control </a:t>
            </a:r>
          </a:p>
          <a:p>
            <a:pPr eaLnBrk="1" hangingPunct="1"/>
            <a:r>
              <a:rPr lang="en-US" sz="2000" dirty="0"/>
              <a:t>Multifiber Arrangement (MFA)</a:t>
            </a:r>
          </a:p>
          <a:p>
            <a:pPr eaLnBrk="1" hangingPunct="1"/>
            <a:r>
              <a:rPr lang="en-US" sz="2000" dirty="0"/>
              <a:t>New protectionism</a:t>
            </a:r>
          </a:p>
          <a:p>
            <a:pPr eaLnBrk="1" hangingPunct="1"/>
            <a:r>
              <a:rPr lang="en-US" sz="2000" dirty="0"/>
              <a:t>Nominal rate of protection</a:t>
            </a:r>
          </a:p>
          <a:p>
            <a:pPr eaLnBrk="1" hangingPunct="1"/>
            <a:r>
              <a:rPr lang="en-US" sz="2000" dirty="0"/>
              <a:t>Nontariff trade barriers </a:t>
            </a:r>
          </a:p>
          <a:p>
            <a:pPr eaLnBrk="1" hangingPunct="1"/>
            <a:r>
              <a:rPr lang="en-US" sz="2000" dirty="0"/>
              <a:t>North-South trade models </a:t>
            </a:r>
          </a:p>
          <a:p>
            <a:pPr eaLnBrk="1" hangingPunct="1">
              <a:buFontTx/>
              <a:buNone/>
            </a:pPr>
            <a:endParaRPr lang="en-US" sz="2000" dirty="0"/>
          </a:p>
          <a:p>
            <a:pPr eaLnBrk="1" hangingPunct="1"/>
            <a:endParaRPr lang="en-US" sz="2000" dirty="0"/>
          </a:p>
        </p:txBody>
      </p:sp>
      <p:sp>
        <p:nvSpPr>
          <p:cNvPr id="6247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Official exchange rate</a:t>
            </a:r>
          </a:p>
          <a:p>
            <a:pPr eaLnBrk="1" hangingPunct="1"/>
            <a:r>
              <a:rPr lang="en-US" sz="2000" dirty="0"/>
              <a:t>Oligopolistic market control</a:t>
            </a:r>
          </a:p>
          <a:p>
            <a:pPr eaLnBrk="1" hangingPunct="1"/>
            <a:r>
              <a:rPr lang="en-US" sz="2000" dirty="0"/>
              <a:t>Outward-looking development policies</a:t>
            </a:r>
          </a:p>
          <a:p>
            <a:pPr eaLnBrk="1" hangingPunct="1"/>
            <a:r>
              <a:rPr lang="en-US" sz="2000" dirty="0"/>
              <a:t>Overvalued exchange rate</a:t>
            </a:r>
          </a:p>
          <a:p>
            <a:pPr eaLnBrk="1" hangingPunct="1"/>
            <a:r>
              <a:rPr lang="en-US" sz="2000" dirty="0"/>
              <a:t>Parallel exchange rate</a:t>
            </a:r>
          </a:p>
          <a:p>
            <a:pPr eaLnBrk="1" hangingPunct="1"/>
            <a:r>
              <a:rPr lang="en-US" sz="2000" dirty="0"/>
              <a:t>Prebisch-Singer thesis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Price elasticity of demand</a:t>
            </a:r>
          </a:p>
          <a:p>
            <a:pPr eaLnBrk="1" hangingPunct="1"/>
            <a:r>
              <a:rPr lang="en-US" sz="2000" dirty="0"/>
              <a:t>Primary products </a:t>
            </a:r>
          </a:p>
          <a:p>
            <a:pPr eaLnBrk="1" hangingPunct="1"/>
            <a:r>
              <a:rPr lang="en-US" sz="2000" dirty="0"/>
              <a:t>Product Cycle </a:t>
            </a:r>
          </a:p>
          <a:p>
            <a:pPr eaLnBrk="1" hangingPunct="1"/>
            <a:r>
              <a:rPr lang="en-US" sz="2000" dirty="0"/>
              <a:t>Product differentiation</a:t>
            </a:r>
          </a:p>
          <a:p>
            <a:pPr eaLnBrk="1" hangingPunct="1"/>
            <a:r>
              <a:rPr lang="en-US" sz="2000" dirty="0"/>
              <a:t>Quotas</a:t>
            </a:r>
          </a:p>
          <a:p>
            <a:pPr eaLnBrk="1" hangingPunct="1"/>
            <a:r>
              <a:rPr lang="en-US" sz="2000" dirty="0"/>
              <a:t>Regional trading bloc</a:t>
            </a:r>
          </a:p>
          <a:p>
            <a:pPr eaLnBrk="1" hangingPunct="1"/>
            <a:r>
              <a:rPr lang="en-US" sz="2000" dirty="0"/>
              <a:t>Rent</a:t>
            </a:r>
          </a:p>
          <a:p>
            <a:pPr eaLnBrk="1" hangingPunct="1"/>
            <a:endParaRPr lang="en-US" sz="2000" dirty="0"/>
          </a:p>
        </p:txBody>
      </p:sp>
      <p:sp>
        <p:nvSpPr>
          <p:cNvPr id="6349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Returns to scale</a:t>
            </a:r>
          </a:p>
          <a:p>
            <a:pPr eaLnBrk="1" hangingPunct="1"/>
            <a:r>
              <a:rPr lang="en-US" sz="2000" dirty="0"/>
              <a:t>Risk</a:t>
            </a:r>
          </a:p>
          <a:p>
            <a:pPr eaLnBrk="1" hangingPunct="1"/>
            <a:r>
              <a:rPr lang="en-US" sz="2000" dirty="0"/>
              <a:t>Specialization </a:t>
            </a:r>
          </a:p>
          <a:p>
            <a:pPr eaLnBrk="1" hangingPunct="1"/>
            <a:r>
              <a:rPr lang="en-US" sz="2000" dirty="0"/>
              <a:t>Subsidy</a:t>
            </a:r>
          </a:p>
          <a:p>
            <a:pPr eaLnBrk="1" hangingPunct="1"/>
            <a:r>
              <a:rPr lang="en-US" sz="2000" dirty="0"/>
              <a:t>Synthetic substitutes</a:t>
            </a:r>
          </a:p>
          <a:p>
            <a:pPr eaLnBrk="1" hangingPunct="1"/>
            <a:r>
              <a:rPr lang="en-US" sz="2000" dirty="0"/>
              <a:t>Tariffs</a:t>
            </a:r>
          </a:p>
          <a:p>
            <a:pPr eaLnBrk="1" hangingPunct="1"/>
            <a:r>
              <a:rPr lang="en-US" sz="2000" dirty="0"/>
              <a:t>Trade creation</a:t>
            </a:r>
          </a:p>
          <a:p>
            <a:pPr eaLnBrk="1" hangingPunct="1"/>
            <a:r>
              <a:rPr lang="en-US" sz="2000" dirty="0"/>
              <a:t>Trade deficits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Trade diversion</a:t>
            </a:r>
          </a:p>
          <a:p>
            <a:pPr eaLnBrk="1" hangingPunct="1"/>
            <a:r>
              <a:rPr lang="en-US" sz="2000" dirty="0"/>
              <a:t>Trade liberalization</a:t>
            </a:r>
          </a:p>
          <a:p>
            <a:pPr eaLnBrk="1" hangingPunct="1"/>
            <a:r>
              <a:rPr lang="en-US" sz="2000" dirty="0"/>
              <a:t>Trade optimists</a:t>
            </a:r>
          </a:p>
          <a:p>
            <a:pPr eaLnBrk="1" hangingPunct="1"/>
            <a:r>
              <a:rPr lang="en-US" sz="2000" dirty="0"/>
              <a:t>Trade pessimists </a:t>
            </a:r>
          </a:p>
          <a:p>
            <a:pPr eaLnBrk="1" hangingPunct="1"/>
            <a:r>
              <a:rPr lang="en-US" sz="2000" dirty="0"/>
              <a:t>Uncertainty</a:t>
            </a:r>
          </a:p>
          <a:p>
            <a:pPr eaLnBrk="1" hangingPunct="1"/>
            <a:r>
              <a:rPr lang="en-US" sz="2000" dirty="0"/>
              <a:t>Undervalued exchange rate </a:t>
            </a:r>
          </a:p>
          <a:p>
            <a:pPr eaLnBrk="1" hangingPunct="1"/>
            <a:r>
              <a:rPr lang="en-US" sz="2000" dirty="0"/>
              <a:t>Uruguay Round</a:t>
            </a:r>
          </a:p>
          <a:p>
            <a:pPr eaLnBrk="1" hangingPunct="1"/>
            <a:r>
              <a:rPr lang="en-US" sz="2000" dirty="0"/>
              <a:t>Value added</a:t>
            </a:r>
          </a:p>
        </p:txBody>
      </p:sp>
      <p:sp>
        <p:nvSpPr>
          <p:cNvPr id="6451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Vent-for-surplus theory of international trade </a:t>
            </a:r>
          </a:p>
          <a:p>
            <a:pPr eaLnBrk="1" hangingPunct="1"/>
            <a:r>
              <a:rPr lang="en-US" sz="2000" dirty="0"/>
              <a:t>Wage-price spiral</a:t>
            </a:r>
          </a:p>
          <a:p>
            <a:pPr eaLnBrk="1" hangingPunct="1"/>
            <a:r>
              <a:rPr lang="en-US" sz="2000" dirty="0"/>
              <a:t>World Trade Organization (WTO)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12.2 International Trade: Some Key </a:t>
            </a:r>
            <a:r>
              <a:rPr lang="en-US" dirty="0" smtClean="0"/>
              <a:t>Issues (cont’d)</a:t>
            </a:r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Five Basic Questions about Trade and 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How does international trade affect economic growth?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How does trade alter the distribution of income?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How can trade promote development?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Can developing countries determine how much they trade?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Is an outward-looking or an inward-looking trade policy best?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dirty="0"/>
              <a:t>12.2 International Trade: Some Key </a:t>
            </a:r>
            <a:r>
              <a:rPr lang="en-US" dirty="0" smtClean="0"/>
              <a:t>Issues (</a:t>
            </a:r>
            <a:r>
              <a:rPr lang="en-US" dirty="0"/>
              <a:t>cont’d)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The Importance of Exports to Different Developing Nations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Importance of exports to developing nations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Exports of developing countries are generally less diversified than those of developed countries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Merchandise exports as a share of GDP are often higher for developing countries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400" dirty="0"/>
              <a:t>Table 12.1  </a:t>
            </a:r>
            <a:r>
              <a:rPr lang="en-US" sz="2400" b="0" dirty="0"/>
              <a:t>Structure of merchandise exports: Selected Countries, 2012</a:t>
            </a:r>
            <a:endParaRPr lang="en-GB" sz="2400" dirty="0"/>
          </a:p>
        </p:txBody>
      </p:sp>
      <p:pic>
        <p:nvPicPr>
          <p:cNvPr id="2" name="Picture 1" descr="tbl12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066800"/>
            <a:ext cx="5576297" cy="51924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Demand Elasticities and Export Earning Instability</a:t>
            </a:r>
            <a:endParaRPr lang="en-GB" sz="2800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Often low price elasticity of demand for agricultural commodities but supply shocks</a:t>
            </a:r>
          </a:p>
          <a:p>
            <a:pPr eaLnBrk="1" hangingPunct="1"/>
            <a:r>
              <a:rPr lang="en-US" dirty="0"/>
              <a:t>Often low price elasticity of supply for basic commodities but demand shocks</a:t>
            </a:r>
          </a:p>
          <a:p>
            <a:pPr eaLnBrk="1" hangingPunct="1"/>
            <a:r>
              <a:rPr lang="en-US" dirty="0"/>
              <a:t>Result can be export earnings instability; risks to income</a:t>
            </a:r>
          </a:p>
          <a:p>
            <a:pPr eaLnBrk="1" hangingPunct="1"/>
            <a:r>
              <a:rPr lang="en-US" dirty="0"/>
              <a:t>Also, low </a:t>
            </a:r>
            <a:r>
              <a:rPr lang="en-US" i="1" dirty="0"/>
              <a:t>income </a:t>
            </a:r>
            <a:r>
              <a:rPr lang="en-US" dirty="0"/>
              <a:t>elasticity of demand for primary products:</a:t>
            </a:r>
          </a:p>
          <a:p>
            <a:pPr eaLnBrk="1" hangingPunct="1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The Terms of Trade and the Prebisch-Singer Hypothesis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100" dirty="0"/>
              <a:t>Total export earnings depend upon:</a:t>
            </a:r>
          </a:p>
          <a:p>
            <a:pPr lvl="1" eaLnBrk="1" hangingPunct="1"/>
            <a:r>
              <a:rPr lang="en-US" sz="2000" dirty="0"/>
              <a:t>Total volume of exports sold; and,</a:t>
            </a:r>
          </a:p>
          <a:p>
            <a:pPr lvl="1" eaLnBrk="1" hangingPunct="1"/>
            <a:r>
              <a:rPr lang="en-US" sz="2000" dirty="0"/>
              <a:t>Price paid for exports</a:t>
            </a:r>
          </a:p>
          <a:p>
            <a:pPr eaLnBrk="1" hangingPunct="1"/>
            <a:r>
              <a:rPr lang="en-US" sz="2100" dirty="0"/>
              <a:t>Prebisch and Singer argued commodity export prices fall over time, so developing countries lose revenue unless they can continually increase export volumes </a:t>
            </a:r>
          </a:p>
          <a:p>
            <a:pPr eaLnBrk="1" hangingPunct="1"/>
            <a:r>
              <a:rPr lang="en-US" sz="2100" dirty="0"/>
              <a:t>They concluded that developing countries need to avoid dependence on primary exports</a:t>
            </a:r>
          </a:p>
          <a:p>
            <a:r>
              <a:rPr lang="en-US" sz="2100" dirty="0" smtClean="0"/>
              <a:t>Some </a:t>
            </a:r>
            <a:r>
              <a:rPr lang="en-US" sz="2100" dirty="0"/>
              <a:t>recent evidence is reported in Box 12.1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Todaro_Smith2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Template_Todaro_Smith2.pot</Template>
  <TotalTime>225</TotalTime>
  <Words>2499</Words>
  <Application>Microsoft Office PowerPoint</Application>
  <PresentationFormat>On-screen Show (4:3)</PresentationFormat>
  <Paragraphs>323</Paragraphs>
  <Slides>49</Slides>
  <Notes>47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9" baseType="lpstr">
      <vt:lpstr>ＭＳ Ｐゴシック</vt:lpstr>
      <vt:lpstr>Adobe Jenson Italic</vt:lpstr>
      <vt:lpstr>Arial</vt:lpstr>
      <vt:lpstr>Calibri</vt:lpstr>
      <vt:lpstr>Times</vt:lpstr>
      <vt:lpstr>Times New Roman</vt:lpstr>
      <vt:lpstr>Verdana</vt:lpstr>
      <vt:lpstr>ヒラギノ角ゴ Pro W3</vt:lpstr>
      <vt:lpstr>Template_Todaro_Smith2</vt:lpstr>
      <vt:lpstr>Equation</vt:lpstr>
      <vt:lpstr>Chapter 12  International Trade Theory  and Development Strategy</vt:lpstr>
      <vt:lpstr>Outline</vt:lpstr>
      <vt:lpstr>12.1 Economic Globalization:  An Introduction</vt:lpstr>
      <vt:lpstr>12.2 International Trade: Some Key Issues</vt:lpstr>
      <vt:lpstr>12.2 International Trade: Some Key Issues (cont’d)</vt:lpstr>
      <vt:lpstr>12.2 International Trade: Some Key Issues (cont’d)</vt:lpstr>
      <vt:lpstr>Table 12.1  Structure of merchandise exports: Selected Countries, 2012</vt:lpstr>
      <vt:lpstr>Demand Elasticities and Export Earning Instability</vt:lpstr>
      <vt:lpstr>The Terms of Trade and the Prebisch-Singer Hypothesis</vt:lpstr>
      <vt:lpstr>12.3 The Traditional Theory of International Trade</vt:lpstr>
      <vt:lpstr>Figure 12.1  Trade with Variable Factor Proportions and Different Factor Endowments</vt:lpstr>
      <vt:lpstr>Figure 12.1  Trade with Variable Factor Proportions and Different Factor Endowments (continued)</vt:lpstr>
      <vt:lpstr>12.3 The Traditional Theory of International Trade (cont’d)</vt:lpstr>
      <vt:lpstr>12.3 The Traditional Theory of International Trade (cont’d)</vt:lpstr>
      <vt:lpstr>12.4 The Critique of Traditional Free-Trade Theory, in the Context of Developing-Country Experience </vt:lpstr>
      <vt:lpstr>12.4 The Critique of Traditional Free-Trade Theory, in the Context of Developing-Country Experience (cont’d) </vt:lpstr>
      <vt:lpstr>12.4 The Critique of Traditional Free-Trade Theory, in the Context of Developing-Country Experience (cont’d) </vt:lpstr>
      <vt:lpstr>Figure 12.2  The Vent-for-Surplus Theory of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12.5 Traditional Trade Strategies and Policy Mechanisms for Development: Export Promotion versus Import Substitution</vt:lpstr>
      <vt:lpstr>PowerPoint Presentation</vt:lpstr>
      <vt:lpstr>Figure 12.3  Import Substitution and the Theory of Protection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Figure 12.4  Free-Market and Controlled Rates of Foreign Exchange</vt:lpstr>
      <vt:lpstr>PowerPoint Presentation</vt:lpstr>
      <vt:lpstr>PowerPoint Presentation</vt:lpstr>
      <vt:lpstr>PowerPoint Presentation</vt:lpstr>
      <vt:lpstr>Export-Oriented Industrialization Strategy: Some arguments in the literature on why, in principle, it could be effective</vt:lpstr>
      <vt:lpstr>12.6 The Industrialization Strategy Approach to Export Policy</vt:lpstr>
      <vt:lpstr>12.7 South-South Trade and Economic Integration</vt:lpstr>
      <vt:lpstr>12.7 South-South Trade and Economic Integration</vt:lpstr>
      <vt:lpstr>12.8 Trade Policies of Developed Countries: The Need for Reform and Resistance to New Protectionist Pressures</vt:lpstr>
      <vt:lpstr>Figure 12.5  Effective Tariff Faced by Income Groups, 1997-1998</vt:lpstr>
      <vt:lpstr>Concepts for Review</vt:lpstr>
      <vt:lpstr>Concepts for Review (cont’d)</vt:lpstr>
      <vt:lpstr>Concepts for Review (cont’d)</vt:lpstr>
      <vt:lpstr>Concepts for Review (cont’d)</vt:lpstr>
      <vt:lpstr>Concepts for Review (cont’d)</vt:lpstr>
      <vt:lpstr>Concepts for Review (cont’d)</vt:lpstr>
    </vt:vector>
  </TitlesOfParts>
  <Manager/>
  <Company>Copyright ©2015 Pearson Education, Inc. All rights reserved. 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</dc:title>
  <dc:subject>Economic Development, 12e </dc:subject>
  <dc:creator>Todaro / Smith </dc:creator>
  <cp:keywords/>
  <dc:description/>
  <cp:lastModifiedBy>Reviewer</cp:lastModifiedBy>
  <cp:revision>26</cp:revision>
  <dcterms:created xsi:type="dcterms:W3CDTF">2013-04-22T16:46:23Z</dcterms:created>
  <dcterms:modified xsi:type="dcterms:W3CDTF">2021-11-23T05:16:38Z</dcterms:modified>
  <cp:category/>
</cp:coreProperties>
</file>