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502DB-6E5C-AE85-CC18-1BAB3D4EF9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C079CF-575F-A0A4-9CAF-D2434E2BD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60C40-38BA-2C4A-5057-E901F59DC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B091A-4EB5-347C-556E-CE4254056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6F261-1678-BB45-2D27-46B7BC066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BF536-F45B-DEC4-D103-2B2F79CC9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3C4972-2221-7181-3144-7A8DA17EB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1A0E4-5E17-E171-4469-B72B2E7D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19484-9224-B76B-12AD-21B272E1F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47346-AA9E-C22C-0877-270515D1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45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799455-AEC9-7ECD-9793-E85F8CC0D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49084-9B93-8197-612A-548888825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05A0E-D920-48CE-2E29-000ED4768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D8F55-5EFE-3A04-A76E-881AA047D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E045A-551A-1DE0-53D9-570CF1C76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4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2FFD9-7BDD-2997-A5EE-91C6B12B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A9164-DC41-A706-9BC1-6A5A8568A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E802B-5F1F-0FAC-CFE3-378DB139C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FDD6A-0B68-3B6A-CBBD-3A2A71D27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65557-2E05-3CA4-6682-BDF76A584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9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A5AD-8F10-C7A7-96F5-DAEB2E5DB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56062-8EC8-8584-673E-B25F8DF7E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25937-1C85-2E09-905B-F759E152E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63BA1-C767-4BFE-7EAD-8C84D9FFC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2ABF2-A857-5176-F862-83C423C81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6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168A9-3898-74F5-391A-BC2DEE915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62FE9-2391-8A6B-9A5D-23988307CC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02ADF5-A1C1-CD21-F6B7-0EEC8342F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31693-3123-FBD9-0F9B-72AF2D3C8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F4139-8C2F-2873-8768-EDDA5CFD6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BB4AD-F6AF-3D96-CE14-92EEE82B2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0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91993-53EB-2112-49C0-22C77B07E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198B6-ACA7-4003-FF1B-2294E36E5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2EF91-BE58-5912-CDAB-6FCBB3C69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C93A63-6A77-44A3-AF69-60E95FEB5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68A419-4FE0-6653-8398-3AE1B71C11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C13E1C-389F-312D-F5FC-97C9907F7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C91040-C18D-C589-C664-07FCF8BAC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F9A9F4-AE8C-E655-3BA7-A6613588B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5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35BF1-73FB-D4C0-0070-ABE23FE4D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519630-B74A-2F08-569D-82900A632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1FAF2-1554-74F7-07EC-755D774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E8911E-D73B-4C24-3CA6-64168369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8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82EEA0-5233-54C0-E758-298302E48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A5B976-BD8B-9CA9-4238-C09AAD110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F5CF0-9E07-6979-F91C-BB1EF0445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3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2B013-4820-4A88-0809-D1EBFA379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C7A15-F121-2857-0804-F2034B792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F2524-E559-C22E-42DF-98C691CAB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F6871-1538-1F99-DE3C-3369DBD8E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20DAB-983A-6D00-FD78-C5E22254A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D77F2-E20A-0FDB-9825-5BE0ADF3A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0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9646C-E5A6-F0C0-9121-B4696AE2F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28EC8D-8402-3EFB-9F7C-042D211F8F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8C9094-09CE-F0A0-18E9-6721554F1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B8746-5AA5-445D-F3C0-3B698020D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122769-7B1D-6934-668D-F36531821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79CDB-6716-45F9-59D0-EF1679CE4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6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E373A6-F69D-BC3F-1739-D645D8BC7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21BE6-9612-4399-9008-9128AE613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C725C-C5CC-8D89-3C82-8D4F242FF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36F43-8FFE-4605-BE0F-DFC397986A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95504-CF34-6261-74F3-17BBB52F4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19EE2-8CB6-B100-FB78-1537A18DCD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F2467-E481-4DAD-B632-E01945C0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28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A77C8-9D9D-9616-127D-563C6301E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Working Capital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D17E5-B462-0203-6CC9-E5B5F290C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dirty="0"/>
              <a:t>Working capital refers to current assets used in operations</a:t>
            </a:r>
          </a:p>
          <a:p>
            <a:pPr marL="514350" indent="-514350">
              <a:buAutoNum type="arabicPeriod"/>
            </a:pPr>
            <a:r>
              <a:rPr lang="en-US" sz="3200" dirty="0"/>
              <a:t>Working capital management ask two basic questions;</a:t>
            </a:r>
          </a:p>
          <a:p>
            <a:pPr marL="0" indent="0">
              <a:buNone/>
            </a:pPr>
            <a:r>
              <a:rPr lang="en-US" sz="3200" dirty="0"/>
              <a:t>          A. What is the right amount of working capital in the   		     firm?</a:t>
            </a:r>
          </a:p>
          <a:p>
            <a:pPr marL="0" indent="0">
              <a:buNone/>
            </a:pPr>
            <a:r>
              <a:rPr lang="en-US" sz="3200" dirty="0"/>
              <a:t>          B. How should working capital be financed?</a:t>
            </a:r>
          </a:p>
          <a:p>
            <a:pPr marL="0" indent="0">
              <a:buNone/>
            </a:pPr>
            <a:r>
              <a:rPr lang="en-US" sz="3200" dirty="0"/>
              <a:t>3. </a:t>
            </a:r>
            <a:r>
              <a:rPr lang="en-US" sz="3200" b="1" dirty="0"/>
              <a:t>Net Working Capital: </a:t>
            </a:r>
            <a:r>
              <a:rPr lang="en-US" sz="3200" dirty="0"/>
              <a:t>Current assets - current liabilities</a:t>
            </a:r>
          </a:p>
        </p:txBody>
      </p:sp>
    </p:spTree>
    <p:extLst>
      <p:ext uri="{BB962C8B-B14F-4D97-AF65-F5344CB8AC3E}">
        <p14:creationId xmlns:p14="http://schemas.microsoft.com/office/powerpoint/2010/main" val="4043930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2DB06-4F4D-DA53-5F44-36617888D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FF6D3-341F-2306-918E-DA634FA4B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How to Shorten the Cash Conversion Cycle:</a:t>
            </a:r>
          </a:p>
          <a:p>
            <a:pPr marL="514350" indent="-514350">
              <a:buAutoNum type="arabicPeriod"/>
            </a:pPr>
            <a:r>
              <a:rPr lang="en-US" sz="3200" dirty="0"/>
              <a:t>Reduce Inventory Conversion Period by processing and selling goods more quickly</a:t>
            </a:r>
          </a:p>
          <a:p>
            <a:pPr marL="514350" indent="-514350">
              <a:buAutoNum type="arabicPeriod"/>
            </a:pPr>
            <a:r>
              <a:rPr lang="en-US" sz="3200" dirty="0"/>
              <a:t>2. Reduce Receivables Collection Period by speeding up collections.</a:t>
            </a:r>
          </a:p>
          <a:p>
            <a:pPr marL="514350" indent="-514350">
              <a:buAutoNum type="arabicPeriod"/>
            </a:pPr>
            <a:r>
              <a:rPr lang="en-US" sz="3200" dirty="0"/>
              <a:t>Increase the Payables deferral Period by slowing down the firm’s own payments as late as </a:t>
            </a:r>
            <a:r>
              <a:rPr lang="en-US" sz="3200"/>
              <a:t>economically feasible.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0106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49C6-21FA-FC79-AD23-0F7FC0872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AE914-B2B0-D76A-B4C0-8FA04541D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4. </a:t>
            </a:r>
            <a:r>
              <a:rPr lang="en-US" sz="3200" b="1" dirty="0"/>
              <a:t>Net Operating Working Capital  (NOWC) </a:t>
            </a:r>
            <a:r>
              <a:rPr lang="en-US" sz="3200" dirty="0"/>
              <a:t>=</a:t>
            </a:r>
          </a:p>
          <a:p>
            <a:pPr marL="0" indent="0">
              <a:buNone/>
            </a:pPr>
            <a:r>
              <a:rPr lang="en-US" sz="3200" dirty="0"/>
              <a:t>            (Operating Current Assets) – (Operating Current 	 	 	                                                                            Liabilities)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          = (Cash + Account Receivables + Inventories) –(account  							payable + Accruals)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8027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057BF-BB1C-D2F3-524B-93774BDF6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C991A-6080-71D5-1D49-AEA158ED5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 Cash Conversion Cycle:</a:t>
            </a:r>
          </a:p>
          <a:p>
            <a:pPr marL="514350" indent="-514350">
              <a:buAutoNum type="arabicPeriod"/>
            </a:pPr>
            <a:r>
              <a:rPr lang="en-US" sz="3200" dirty="0"/>
              <a:t>This refers to the process whereby firms purchase inventory, sell goods on credit, and then collect account receivables.</a:t>
            </a:r>
          </a:p>
          <a:p>
            <a:pPr marL="514350" indent="-514350">
              <a:buAutoNum type="arabicPeriod"/>
            </a:pPr>
            <a:r>
              <a:rPr lang="en-US" sz="3200" dirty="0"/>
              <a:t>The cash conversion cycle model focuses on the length of time between when the company makes payments and when it receives cash inflows.</a:t>
            </a:r>
          </a:p>
        </p:txBody>
      </p:sp>
    </p:spTree>
    <p:extLst>
      <p:ext uri="{BB962C8B-B14F-4D97-AF65-F5344CB8AC3E}">
        <p14:creationId xmlns:p14="http://schemas.microsoft.com/office/powerpoint/2010/main" val="310648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3E065-83AF-6106-E8BC-1AA2F603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7E66D-F37D-40EB-B513-9019B3DCC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3. It consists of these steps:</a:t>
            </a:r>
          </a:p>
          <a:p>
            <a:pPr marL="0" indent="0">
              <a:buNone/>
            </a:pPr>
            <a:r>
              <a:rPr lang="en-US" sz="3200" dirty="0"/>
              <a:t>     A. </a:t>
            </a:r>
            <a:r>
              <a:rPr lang="en-US" sz="3200" b="1" dirty="0"/>
              <a:t>Inventory Conversion Period (ICP)</a:t>
            </a:r>
            <a:r>
              <a:rPr lang="en-US" sz="3200" dirty="0"/>
              <a:t>: The average time required to convert into finished goods and then sell them.</a:t>
            </a:r>
          </a:p>
          <a:p>
            <a:pPr marL="0" indent="0">
              <a:buNone/>
            </a:pPr>
            <a:r>
              <a:rPr lang="en-US" sz="3200" dirty="0"/>
              <a:t>      ICP = Inventory /Daily sales</a:t>
            </a:r>
          </a:p>
          <a:p>
            <a:pPr marL="0" indent="0">
              <a:buNone/>
            </a:pPr>
            <a:r>
              <a:rPr lang="en-US" sz="3200" b="1" dirty="0"/>
              <a:t>Example:</a:t>
            </a:r>
            <a:r>
              <a:rPr lang="en-US" sz="3200" dirty="0"/>
              <a:t> A firm has inventories of $20 million and annual 	sales of $10 million.</a:t>
            </a:r>
          </a:p>
          <a:p>
            <a:pPr marL="0" indent="0">
              <a:buNone/>
            </a:pPr>
            <a:r>
              <a:rPr lang="en-US" sz="3200" dirty="0"/>
              <a:t>          ICP = $2,000,000/($10,000,000/365) = 73 days</a:t>
            </a:r>
          </a:p>
        </p:txBody>
      </p:sp>
    </p:spTree>
    <p:extLst>
      <p:ext uri="{BB962C8B-B14F-4D97-AF65-F5344CB8AC3E}">
        <p14:creationId xmlns:p14="http://schemas.microsoft.com/office/powerpoint/2010/main" val="1682969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98486-2AFB-DE5A-6E16-A3AA8C601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46606-40A3-BE7D-6CA4-16A4A1F01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B. Receivables Collection Period (RCP): </a:t>
            </a:r>
            <a:r>
              <a:rPr lang="en-US" sz="3200" dirty="0"/>
              <a:t>Average time required to convert receivables into cash. It is also called Days of Sales Outstanding (DSO).</a:t>
            </a:r>
            <a:br>
              <a:rPr lang="en-US" sz="3200" b="1" dirty="0"/>
            </a:br>
            <a:r>
              <a:rPr lang="en-US" sz="3200" b="1" dirty="0"/>
              <a:t>        DSO = Account receivables/(Sales per day)</a:t>
            </a:r>
          </a:p>
          <a:p>
            <a:pPr marL="0" indent="0">
              <a:buNone/>
            </a:pPr>
            <a:r>
              <a:rPr lang="en-US" sz="3200" dirty="0"/>
              <a:t>Example: </a:t>
            </a:r>
          </a:p>
          <a:p>
            <a:pPr marL="0" indent="0">
              <a:buNone/>
            </a:pPr>
            <a:r>
              <a:rPr lang="en-US" sz="3200" dirty="0"/>
              <a:t>A firm has account receivables of $657,534 and annual sales of $10,000,000.</a:t>
            </a:r>
          </a:p>
          <a:p>
            <a:pPr marL="0" indent="0">
              <a:buNone/>
            </a:pPr>
            <a:r>
              <a:rPr lang="en-US" sz="3200" dirty="0"/>
              <a:t>DSO = $657,534/(10,000,000/365) = </a:t>
            </a:r>
            <a:r>
              <a:rPr lang="en-US" sz="3200" b="1" dirty="0"/>
              <a:t>24 days</a:t>
            </a:r>
          </a:p>
        </p:txBody>
      </p:sp>
    </p:spTree>
    <p:extLst>
      <p:ext uri="{BB962C8B-B14F-4D97-AF65-F5344CB8AC3E}">
        <p14:creationId xmlns:p14="http://schemas.microsoft.com/office/powerpoint/2010/main" val="1800934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F94E9-847D-43DB-CCF9-F60A8F91C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74159-38A5-536A-C657-6971AB11B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C. Payable Deferral Period (PDP): </a:t>
            </a:r>
            <a:r>
              <a:rPr lang="en-US" sz="3200" dirty="0"/>
              <a:t>Average time between the purchase of materials and labor and the payment of cash for them.</a:t>
            </a:r>
          </a:p>
          <a:p>
            <a:pPr marL="0" indent="0">
              <a:buNone/>
            </a:pPr>
            <a:r>
              <a:rPr lang="en-US" sz="3200" b="1" dirty="0"/>
              <a:t>     </a:t>
            </a:r>
            <a:r>
              <a:rPr lang="en-US" sz="3200" dirty="0"/>
              <a:t>PDP = Account Payable/(Cost of Goods Sold/365 days)</a:t>
            </a:r>
          </a:p>
        </p:txBody>
      </p:sp>
    </p:spTree>
    <p:extLst>
      <p:ext uri="{BB962C8B-B14F-4D97-AF65-F5344CB8AC3E}">
        <p14:creationId xmlns:p14="http://schemas.microsoft.com/office/powerpoint/2010/main" val="1287263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3AE58-A216-53F4-FE82-48612807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B8D2C-9178-F2BA-961E-2475092D4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Example: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If the firm has 30 days to pay for labor and materials, and its cost of goods sold is $8,000,000 , and its account payable is $657,534.</a:t>
            </a:r>
          </a:p>
          <a:p>
            <a:pPr marL="0" indent="0">
              <a:buNone/>
            </a:pPr>
            <a:r>
              <a:rPr lang="en-US" sz="3200" dirty="0"/>
              <a:t>PDP = 657,534/(8,000,000/365) = 30 days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07736-9920-03B5-E17F-26B2CF987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C30E1-D1E4-BD0C-B927-66321E149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4. The Cash Conversion Cycle: The net of No. 1, 2, and 3: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Cash Conversion Cycle = ICP + RCP – PDP</a:t>
            </a:r>
          </a:p>
          <a:p>
            <a:pPr marL="0" indent="0">
              <a:buNone/>
            </a:pPr>
            <a:r>
              <a:rPr lang="en-US" sz="3200" dirty="0"/>
              <a:t>                                         = 73 + 24 – 30 = </a:t>
            </a:r>
            <a:r>
              <a:rPr lang="en-US" sz="3200" b="1" dirty="0"/>
              <a:t>67 days </a:t>
            </a:r>
          </a:p>
          <a:p>
            <a:pPr marL="0" indent="0">
              <a:buNone/>
            </a:pPr>
            <a:r>
              <a:rPr lang="en-US" sz="3200" dirty="0"/>
              <a:t>5. The goal is to shorten the Cash Conversion Cycle as mush as possible without hurting operations.</a:t>
            </a:r>
          </a:p>
        </p:txBody>
      </p:sp>
    </p:spTree>
    <p:extLst>
      <p:ext uri="{BB962C8B-B14F-4D97-AF65-F5344CB8AC3E}">
        <p14:creationId xmlns:p14="http://schemas.microsoft.com/office/powerpoint/2010/main" val="3252828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A836F-8A44-F9A9-BD8D-6AC134F5F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06128-0CE9-2DB8-AF0A-CC3D021BC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6. The shorter the Cash Conversion Cycle, the lower the required net operating working capital, and the higher the resulting free cash flow.</a:t>
            </a:r>
          </a:p>
        </p:txBody>
      </p:sp>
    </p:spTree>
    <p:extLst>
      <p:ext uri="{BB962C8B-B14F-4D97-AF65-F5344CB8AC3E}">
        <p14:creationId xmlns:p14="http://schemas.microsoft.com/office/powerpoint/2010/main" val="3417186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507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Working Capital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Amagoh Francis</dc:creator>
  <cp:lastModifiedBy>Amagoh Francis</cp:lastModifiedBy>
  <cp:revision>11</cp:revision>
  <dcterms:created xsi:type="dcterms:W3CDTF">2026-04-07T11:07:15Z</dcterms:created>
  <dcterms:modified xsi:type="dcterms:W3CDTF">2026-04-07T12:29:43Z</dcterms:modified>
</cp:coreProperties>
</file>