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360041"/>
          </a:xfrm>
        </p:spPr>
        <p:txBody>
          <a:bodyPr>
            <a:normAutofit/>
          </a:bodyPr>
          <a:lstStyle/>
          <a:p>
            <a:r>
              <a:rPr lang="kk-KZ" sz="1600" dirty="0" smtClean="0"/>
              <a:t>5-лекция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764704"/>
            <a:ext cx="8424936" cy="590465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600" dirty="0" smtClean="0"/>
              <a:t>       </a:t>
            </a:r>
            <a:r>
              <a:rPr lang="ru-RU" sz="1600" dirty="0" err="1" smtClean="0"/>
              <a:t>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сталиндік</a:t>
            </a:r>
            <a:r>
              <a:rPr lang="ru-RU" sz="1600" dirty="0" smtClean="0"/>
              <a:t> </a:t>
            </a:r>
            <a:r>
              <a:rPr lang="ru-RU" sz="1600" dirty="0" err="1" smtClean="0"/>
              <a:t>қуғын-сүргін көлемі әлі толық анықталмады.</a:t>
            </a:r>
            <a:r>
              <a:rPr lang="ru-RU" sz="1600" dirty="0" smtClean="0"/>
              <a:t> </a:t>
            </a:r>
            <a:r>
              <a:rPr lang="ru-RU" sz="1600" dirty="0" err="1" smtClean="0"/>
              <a:t>Кей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деректерде</a:t>
            </a:r>
            <a:r>
              <a:rPr lang="ru-RU" sz="1600" dirty="0" smtClean="0"/>
              <a:t>  1937-1938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қазақстандықтардың </a:t>
            </a:r>
            <a:r>
              <a:rPr lang="ru-RU" sz="1600" dirty="0" smtClean="0"/>
              <a:t>44 </a:t>
            </a:r>
            <a:r>
              <a:rPr lang="ru-RU" sz="1600" dirty="0" err="1" smtClean="0"/>
              <a:t>мыңы түрмелерге түсіп</a:t>
            </a:r>
            <a:r>
              <a:rPr lang="ru-RU" sz="1600" dirty="0" smtClean="0"/>
              <a:t>, 22 </a:t>
            </a:r>
            <a:r>
              <a:rPr lang="ru-RU" sz="1600" dirty="0" err="1" smtClean="0"/>
              <a:t>мыңы атылды</a:t>
            </a:r>
            <a:r>
              <a:rPr lang="ru-RU" sz="1600" dirty="0" smtClean="0"/>
              <a:t> </a:t>
            </a:r>
            <a:r>
              <a:rPr lang="ru-RU" sz="1600" dirty="0" err="1" smtClean="0"/>
              <a:t>десе</a:t>
            </a:r>
            <a:r>
              <a:rPr lang="ru-RU" sz="1600" dirty="0" smtClean="0"/>
              <a:t>, </a:t>
            </a:r>
            <a:r>
              <a:rPr lang="ru-RU" sz="1600" dirty="0" err="1" smtClean="0"/>
              <a:t>басқа деректер</a:t>
            </a:r>
            <a:r>
              <a:rPr lang="ru-RU" sz="1600" dirty="0" smtClean="0"/>
              <a:t> 1930-50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100 </a:t>
            </a:r>
            <a:r>
              <a:rPr lang="ru-RU" sz="1600" dirty="0" err="1" smtClean="0"/>
              <a:t>мыңнан 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репрессияға ұшырады</a:t>
            </a:r>
            <a:r>
              <a:rPr lang="ru-RU" sz="1600" dirty="0" smtClean="0"/>
              <a:t>, </a:t>
            </a:r>
            <a:r>
              <a:rPr lang="ru-RU" sz="1600" dirty="0" err="1" smtClean="0"/>
              <a:t>оның ішінде</a:t>
            </a:r>
            <a:r>
              <a:rPr lang="ru-RU" sz="1600" dirty="0" smtClean="0"/>
              <a:t> 20 </a:t>
            </a:r>
            <a:r>
              <a:rPr lang="ru-RU" sz="1600" dirty="0" err="1" smtClean="0"/>
              <a:t>мыңнан астамы</a:t>
            </a:r>
            <a:r>
              <a:rPr lang="ru-RU" sz="1600" dirty="0" smtClean="0"/>
              <a:t> </a:t>
            </a:r>
            <a:r>
              <a:rPr lang="ru-RU" sz="1600" dirty="0" err="1" smtClean="0"/>
              <a:t>атылғанын айтады</a:t>
            </a:r>
            <a:r>
              <a:rPr lang="ru-RU" sz="1600" dirty="0" smtClean="0"/>
              <a:t>.  </a:t>
            </a:r>
            <a:r>
              <a:rPr lang="ru-RU" sz="1600" dirty="0" err="1" smtClean="0"/>
              <a:t>Большевиктік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жаппай</a:t>
            </a:r>
            <a:r>
              <a:rPr lang="ru-RU" sz="1600" dirty="0" smtClean="0"/>
              <a:t> репрессия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жекелеген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адамдар</a:t>
            </a:r>
            <a:r>
              <a:rPr lang="ru-RU" sz="1600" dirty="0" smtClean="0"/>
              <a:t> </a:t>
            </a:r>
            <a:r>
              <a:rPr lang="ru-RU" sz="1600" dirty="0" err="1" smtClean="0"/>
              <a:t>ғана емес</a:t>
            </a:r>
            <a:r>
              <a:rPr lang="ru-RU" sz="1600" dirty="0" smtClean="0"/>
              <a:t>, </a:t>
            </a:r>
            <a:r>
              <a:rPr lang="ru-RU" sz="1600" dirty="0" err="1" smtClean="0"/>
              <a:t>кішігірім</a:t>
            </a:r>
            <a:r>
              <a:rPr lang="ru-RU" sz="1600" dirty="0" smtClean="0"/>
              <a:t> </a:t>
            </a:r>
            <a:r>
              <a:rPr lang="ru-RU" sz="1600" dirty="0" err="1" smtClean="0"/>
              <a:t>халықтар </a:t>
            </a:r>
            <a:r>
              <a:rPr lang="ru-RU" sz="1600" dirty="0" smtClean="0"/>
              <a:t>да </a:t>
            </a:r>
            <a:r>
              <a:rPr lang="ru-RU" sz="1600" dirty="0" err="1" smtClean="0"/>
              <a:t>қуғын-сүргінге ұшырап</a:t>
            </a:r>
            <a:r>
              <a:rPr lang="ru-RU" sz="1600" dirty="0" smtClean="0"/>
              <a:t>, </a:t>
            </a:r>
            <a:r>
              <a:rPr lang="ru-RU" sz="1600" dirty="0" err="1" smtClean="0"/>
              <a:t>жазықсыз жапа</a:t>
            </a:r>
            <a:r>
              <a:rPr lang="ru-RU" sz="1600" dirty="0" smtClean="0"/>
              <a:t> </a:t>
            </a:r>
            <a:r>
              <a:rPr lang="ru-RU" sz="1600" dirty="0" err="1" smtClean="0"/>
              <a:t>шекті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Ондай</a:t>
            </a:r>
            <a:r>
              <a:rPr lang="ru-RU" sz="1600" dirty="0" smtClean="0"/>
              <a:t> </a:t>
            </a:r>
            <a:r>
              <a:rPr lang="ru-RU" sz="1600" dirty="0" err="1" smtClean="0"/>
              <a:t>жапа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шеккен</a:t>
            </a:r>
            <a:r>
              <a:rPr lang="ru-RU" sz="1600" dirty="0" smtClean="0"/>
              <a:t> </a:t>
            </a:r>
            <a:r>
              <a:rPr lang="ru-RU" sz="1600" dirty="0" err="1" smtClean="0"/>
              <a:t>халыққа корейлер</a:t>
            </a:r>
            <a:r>
              <a:rPr lang="ru-RU" sz="1600" dirty="0" smtClean="0"/>
              <a:t> </a:t>
            </a:r>
            <a:r>
              <a:rPr lang="ru-RU" sz="1600" dirty="0" err="1" smtClean="0"/>
              <a:t>жатады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Қазақстандық корейлердің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бөлігі 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Қиыр Шығыс өлкесінен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Олардың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аударылу</a:t>
            </a:r>
            <a:r>
              <a:rPr lang="ru-RU" sz="1600" dirty="0" smtClean="0"/>
              <a:t> </a:t>
            </a:r>
            <a:r>
              <a:rPr lang="ru-RU" sz="1600" dirty="0" err="1" smtClean="0"/>
              <a:t>себептерін</a:t>
            </a:r>
            <a:r>
              <a:rPr lang="ru-RU" sz="1600" dirty="0" smtClean="0"/>
              <a:t> КСРО </a:t>
            </a:r>
            <a:r>
              <a:rPr lang="ru-RU" sz="1600" dirty="0" err="1" smtClean="0"/>
              <a:t>ХКК-і</a:t>
            </a:r>
            <a:r>
              <a:rPr lang="ru-RU" sz="1600" dirty="0" smtClean="0"/>
              <a:t> мен БК(б)П </a:t>
            </a:r>
            <a:r>
              <a:rPr lang="ru-RU" sz="1600" dirty="0" err="1" smtClean="0"/>
              <a:t>Орталық 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бірігіп</a:t>
            </a:r>
            <a:r>
              <a:rPr lang="ru-RU" sz="1600" dirty="0" smtClean="0"/>
              <a:t> </a:t>
            </a:r>
            <a:r>
              <a:rPr lang="ru-RU" sz="1600" dirty="0" err="1" smtClean="0"/>
              <a:t>шығарған </a:t>
            </a:r>
            <a:r>
              <a:rPr lang="ru-RU" sz="1600" dirty="0" smtClean="0"/>
              <a:t>“Корей </a:t>
            </a:r>
            <a:r>
              <a:rPr lang="ru-RU" sz="1600" dirty="0" err="1" smtClean="0"/>
              <a:t>халқын Қиыр Шығыс өлкесінің шекаралық аудандарынан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көшіру туралы</a:t>
            </a:r>
            <a:r>
              <a:rPr lang="ru-RU" sz="1600" dirty="0" smtClean="0"/>
              <a:t>” </a:t>
            </a:r>
            <a:r>
              <a:rPr lang="ru-RU" sz="1600" dirty="0" err="1" smtClean="0"/>
              <a:t>қаулысы яғни</a:t>
            </a:r>
            <a:r>
              <a:rPr lang="ru-RU" sz="1600" dirty="0" smtClean="0"/>
              <a:t>: “</a:t>
            </a:r>
            <a:r>
              <a:rPr lang="ru-RU" sz="1600" dirty="0" err="1" smtClean="0"/>
              <a:t>Қиыр Шығыс өлкесіне жапон</a:t>
            </a:r>
            <a:r>
              <a:rPr lang="ru-RU" sz="1600" dirty="0" smtClean="0"/>
              <a:t> </a:t>
            </a:r>
            <a:r>
              <a:rPr lang="ru-RU" sz="1600" dirty="0" err="1" smtClean="0"/>
              <a:t>шпионажының еніп</a:t>
            </a:r>
            <a:r>
              <a:rPr lang="ru-RU" sz="1600" dirty="0" smtClean="0"/>
              <a:t> </a:t>
            </a:r>
            <a:r>
              <a:rPr lang="ru-RU" sz="1600" dirty="0" err="1" smtClean="0"/>
              <a:t>кетуіне</a:t>
            </a:r>
            <a:r>
              <a:rPr lang="ru-RU" sz="1600" dirty="0" smtClean="0"/>
              <a:t> </a:t>
            </a:r>
            <a:r>
              <a:rPr lang="ru-RU" sz="1600" dirty="0" err="1" smtClean="0"/>
              <a:t>жол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бермеу</a:t>
            </a:r>
            <a:r>
              <a:rPr lang="ru-RU" sz="1600" dirty="0" smtClean="0"/>
              <a:t> </a:t>
            </a:r>
            <a:r>
              <a:rPr lang="ru-RU" sz="1600" dirty="0" err="1" smtClean="0"/>
              <a:t>мақсатында</a:t>
            </a:r>
            <a:r>
              <a:rPr lang="ru-RU" sz="1600" dirty="0" smtClean="0"/>
              <a:t>…” –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жауап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береді</a:t>
            </a:r>
            <a:r>
              <a:rPr lang="ru-RU" sz="1600" dirty="0" smtClean="0"/>
              <a:t>. 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/>
              <a:t>        </a:t>
            </a:r>
            <a:r>
              <a:rPr lang="ru-RU" sz="1600" dirty="0" err="1" smtClean="0"/>
              <a:t>Қазақстан картасында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Карлаг</a:t>
            </a:r>
            <a:r>
              <a:rPr lang="ru-RU" sz="1600" dirty="0" smtClean="0"/>
              <a:t> </a:t>
            </a:r>
            <a:r>
              <a:rPr lang="ru-RU" sz="1600" dirty="0" err="1" smtClean="0"/>
              <a:t>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ерекше</a:t>
            </a:r>
            <a:r>
              <a:rPr lang="ru-RU" sz="1600" dirty="0" smtClean="0"/>
              <a:t> </a:t>
            </a:r>
            <a:r>
              <a:rPr lang="ru-RU" sz="1600" dirty="0" err="1" smtClean="0"/>
              <a:t>тәртіптегі Қарағанды еңбекпен түзеу лагері</a:t>
            </a:r>
            <a:endParaRPr lang="ru-RU" sz="1600" dirty="0" smtClean="0"/>
          </a:p>
          <a:p>
            <a:pPr algn="just">
              <a:spcBef>
                <a:spcPts val="0"/>
              </a:spcBef>
            </a:pPr>
            <a:r>
              <a:rPr lang="ru-RU" sz="1600" dirty="0" err="1" smtClean="0"/>
              <a:t>пайда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Тоталитарлық тәртіп туындатқан тағы 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лагер</a:t>
            </a:r>
            <a:r>
              <a:rPr lang="ru-RU" sz="1600" dirty="0" smtClean="0"/>
              <a:t> – Алжир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аталды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Жаппай</a:t>
            </a:r>
            <a:endParaRPr lang="ru-RU" sz="1600" dirty="0" smtClean="0"/>
          </a:p>
          <a:p>
            <a:pPr algn="just">
              <a:spcBef>
                <a:spcPts val="0"/>
              </a:spcBef>
            </a:pPr>
            <a:r>
              <a:rPr lang="ru-RU" sz="1600" dirty="0" err="1" smtClean="0"/>
              <a:t>репрессияға ұшырағандардың отбасы</a:t>
            </a:r>
            <a:r>
              <a:rPr lang="ru-RU" sz="1600" dirty="0" smtClean="0"/>
              <a:t> да </a:t>
            </a:r>
            <a:r>
              <a:rPr lang="ru-RU" sz="1600" dirty="0" err="1" smtClean="0"/>
              <a:t>қуғындалды</a:t>
            </a:r>
            <a:r>
              <a:rPr lang="ru-RU" sz="1600" dirty="0" smtClean="0"/>
              <a:t>. Алжир </a:t>
            </a:r>
            <a:r>
              <a:rPr lang="ru-RU" sz="1600" dirty="0" err="1" smtClean="0"/>
              <a:t>лагерінде</a:t>
            </a:r>
            <a:r>
              <a:rPr lang="ru-RU" sz="1600" dirty="0" smtClean="0"/>
              <a:t> осы </a:t>
            </a:r>
            <a:r>
              <a:rPr lang="ru-RU" sz="1600" dirty="0" err="1" smtClean="0"/>
              <a:t>қуғынға ұшырағандардың әйелдері ұзақ жылдар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</a:t>
            </a:r>
            <a:r>
              <a:rPr lang="ru-RU" sz="1600" dirty="0" smtClean="0"/>
              <a:t> </a:t>
            </a:r>
            <a:r>
              <a:rPr lang="ru-RU" sz="1600" dirty="0" err="1" smtClean="0"/>
              <a:t>мерзімдерін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өтеп отыруға мәжбүр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Кеңес үкіметі жүргізген қуғын-сүргін 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нәтижесінде </a:t>
            </a:r>
            <a:r>
              <a:rPr lang="ru-RU" sz="1600" dirty="0" smtClean="0"/>
              <a:t>осы </a:t>
            </a:r>
            <a:r>
              <a:rPr lang="ru-RU" sz="1600" dirty="0" err="1" smtClean="0"/>
              <a:t>қуғынға ұшырағандарды орналастырып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бақылайтын басқару </a:t>
            </a:r>
            <a:r>
              <a:rPr lang="ru-RU" sz="1600" dirty="0" smtClean="0"/>
              <a:t>органы ГУЛАГ </a:t>
            </a:r>
            <a:r>
              <a:rPr lang="ru-RU" sz="1600" dirty="0" err="1" smtClean="0"/>
              <a:t>пайда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Елдегі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осындай</a:t>
            </a:r>
            <a:r>
              <a:rPr lang="ru-RU" sz="1600" dirty="0" smtClean="0"/>
              <a:t> </a:t>
            </a:r>
            <a:r>
              <a:rPr lang="ru-RU" sz="1600" dirty="0" err="1" smtClean="0"/>
              <a:t>қуғын-сүргін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қорқыныш күш алып</a:t>
            </a:r>
            <a:r>
              <a:rPr lang="ru-RU" sz="1600" dirty="0" smtClean="0"/>
              <a:t> </a:t>
            </a:r>
            <a:r>
              <a:rPr lang="ru-RU" sz="1600" dirty="0" err="1" smtClean="0"/>
              <a:t>тұрған жағдайда </a:t>
            </a:r>
            <a:r>
              <a:rPr lang="ru-RU" sz="1600" dirty="0" smtClean="0"/>
              <a:t>КСРО </a:t>
            </a:r>
            <a:r>
              <a:rPr lang="ru-RU" sz="1600" dirty="0" err="1" smtClean="0"/>
              <a:t>жаңа Конституциясының жобасы</a:t>
            </a:r>
            <a:r>
              <a:rPr lang="ru-RU" sz="1600" dirty="0" smtClean="0"/>
              <a:t> </a:t>
            </a:r>
            <a:r>
              <a:rPr lang="ru-RU" sz="1600" dirty="0" err="1" smtClean="0"/>
              <a:t>талқыланып</a:t>
            </a:r>
            <a:r>
              <a:rPr lang="ru-RU" sz="1600" dirty="0" smtClean="0"/>
              <a:t>, 1936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5 </a:t>
            </a:r>
            <a:r>
              <a:rPr lang="ru-RU" sz="1600" dirty="0" err="1" smtClean="0"/>
              <a:t>желтоқсанда қабылданды</a:t>
            </a:r>
            <a:r>
              <a:rPr lang="ru-RU" sz="1600" dirty="0" smtClean="0"/>
              <a:t>. Конституция </a:t>
            </a:r>
            <a:r>
              <a:rPr lang="ru-RU" sz="1600" dirty="0" err="1" smtClean="0"/>
              <a:t>елде</a:t>
            </a:r>
            <a:r>
              <a:rPr lang="ru-RU" sz="1600" dirty="0" smtClean="0"/>
              <a:t> социализм </a:t>
            </a:r>
            <a:r>
              <a:rPr lang="ru-RU" sz="1600" dirty="0" err="1" smtClean="0"/>
              <a:t>орнағанын жария</a:t>
            </a:r>
            <a:r>
              <a:rPr lang="ru-RU" sz="1600" dirty="0" smtClean="0"/>
              <a:t> </a:t>
            </a:r>
            <a:r>
              <a:rPr lang="ru-RU" sz="1600" dirty="0" err="1" smtClean="0"/>
              <a:t>етті</a:t>
            </a:r>
            <a:r>
              <a:rPr lang="ru-RU" sz="1600" dirty="0" smtClean="0"/>
              <a:t>. КСРО </a:t>
            </a:r>
            <a:r>
              <a:rPr lang="ru-RU" sz="1600" dirty="0" err="1" smtClean="0"/>
              <a:t>жаңа Конституциясы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одақтас республикалар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санын</a:t>
            </a:r>
            <a:r>
              <a:rPr lang="ru-RU" sz="1600" dirty="0" smtClean="0"/>
              <a:t> </a:t>
            </a:r>
            <a:r>
              <a:rPr lang="ru-RU" sz="1600" dirty="0" err="1" smtClean="0"/>
              <a:t>көбейту мүмкіндігін арттырды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Соған сәйкес Закавказ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республикасы</a:t>
            </a:r>
            <a:r>
              <a:rPr lang="ru-RU" sz="1600" dirty="0" smtClean="0"/>
              <a:t> </a:t>
            </a:r>
            <a:r>
              <a:rPr lang="ru-RU" sz="1600" dirty="0" err="1" smtClean="0"/>
              <a:t>таратылды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Азербайжан</a:t>
            </a:r>
            <a:r>
              <a:rPr lang="ru-RU" sz="1600" dirty="0" smtClean="0"/>
              <a:t>, Армян, Грузин </a:t>
            </a:r>
            <a:r>
              <a:rPr lang="ru-RU" sz="1600" dirty="0" err="1" smtClean="0"/>
              <a:t>республикалары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енді</a:t>
            </a:r>
            <a:r>
              <a:rPr lang="ru-RU" sz="1600" dirty="0" smtClean="0"/>
              <a:t> КСРО </a:t>
            </a:r>
            <a:r>
              <a:rPr lang="ru-RU" sz="1600" dirty="0" err="1" smtClean="0"/>
              <a:t>құрамына тікелей</a:t>
            </a:r>
            <a:r>
              <a:rPr lang="ru-RU" sz="1600" dirty="0" smtClean="0"/>
              <a:t> </a:t>
            </a:r>
            <a:r>
              <a:rPr lang="ru-RU" sz="1600" dirty="0" err="1" smtClean="0"/>
              <a:t>енді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және Қырғыз автономиялық республикалары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одақтас республикаларға айналды</a:t>
            </a:r>
            <a:r>
              <a:rPr lang="ru-RU" sz="1600" dirty="0" smtClean="0"/>
              <a:t>.</a:t>
            </a:r>
          </a:p>
          <a:p>
            <a:pPr algn="just"/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10-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904656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smtClean="0"/>
              <a:t>1942-1943 </a:t>
            </a:r>
            <a:r>
              <a:rPr lang="ru-RU" sz="1600" dirty="0" err="1" smtClean="0"/>
              <a:t>жылдар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аралығында </a:t>
            </a:r>
            <a:r>
              <a:rPr lang="ru-RU" sz="1600" dirty="0" smtClean="0"/>
              <a:t>республика </a:t>
            </a:r>
            <a:r>
              <a:rPr lang="ru-RU" sz="1600" dirty="0" err="1" smtClean="0"/>
              <a:t>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шаруашылығынан </a:t>
            </a:r>
            <a:r>
              <a:rPr lang="ru-RU" sz="1600" dirty="0" smtClean="0"/>
              <a:t>4111 трактор, 1184 </a:t>
            </a:r>
            <a:r>
              <a:rPr lang="ru-RU" sz="1600" dirty="0" err="1" smtClean="0"/>
              <a:t>жүк машиналары</a:t>
            </a:r>
            <a:r>
              <a:rPr lang="ru-RU" sz="1600" dirty="0" smtClean="0"/>
              <a:t>, 30318 </a:t>
            </a:r>
            <a:r>
              <a:rPr lang="ru-RU" sz="1600" dirty="0" err="1" smtClean="0"/>
              <a:t>жылқы майданға жіберілді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Сондықтан </a:t>
            </a:r>
            <a:r>
              <a:rPr lang="ru-RU" sz="1600" dirty="0" smtClean="0"/>
              <a:t>да </a:t>
            </a:r>
            <a:r>
              <a:rPr lang="ru-RU" sz="1600" dirty="0" err="1" smtClean="0"/>
              <a:t>соғыс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егін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жұмысының </a:t>
            </a:r>
            <a:r>
              <a:rPr lang="ru-RU" sz="1600" dirty="0" smtClean="0"/>
              <a:t>50%-ін </a:t>
            </a:r>
            <a:r>
              <a:rPr lang="ru-RU" sz="1600" dirty="0" err="1" smtClean="0"/>
              <a:t>ірі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 атқарды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Тылдағы еңбекшілер жоғарыдан берілген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жоспарды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орындау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күні- түні еңбек 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Соғыстың 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мемлекетке</a:t>
            </a:r>
            <a:r>
              <a:rPr lang="ru-RU" sz="1600" dirty="0" smtClean="0"/>
              <a:t> 100 млн. </a:t>
            </a:r>
            <a:r>
              <a:rPr lang="ru-RU" sz="1600" dirty="0" err="1" smtClean="0"/>
              <a:t>пұт астық тапсырылды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көрсеткіш </a:t>
            </a:r>
            <a:r>
              <a:rPr lang="ru-RU" sz="1600" dirty="0" smtClean="0"/>
              <a:t>1940 </a:t>
            </a:r>
            <a:r>
              <a:rPr lang="ru-RU" sz="1600" dirty="0" err="1" smtClean="0"/>
              <a:t>жылмен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салыстырғанда </a:t>
            </a:r>
            <a:r>
              <a:rPr lang="ru-RU" sz="1600" dirty="0" smtClean="0"/>
              <a:t>24 млн. </a:t>
            </a:r>
            <a:r>
              <a:rPr lang="ru-RU" sz="1600" dirty="0" err="1" smtClean="0"/>
              <a:t>пұтқа артық.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Колхозшылар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совхозшылар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өз еркімен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 күнін таңғы бестен</a:t>
            </a:r>
            <a:r>
              <a:rPr lang="ru-RU" sz="1600" dirty="0" smtClean="0"/>
              <a:t>, </a:t>
            </a:r>
            <a:r>
              <a:rPr lang="ru-RU" sz="1600" dirty="0" err="1" smtClean="0"/>
              <a:t>кешкі</a:t>
            </a:r>
            <a:r>
              <a:rPr lang="ru-RU" sz="1600" dirty="0" smtClean="0"/>
              <a:t> 22.00-ке </a:t>
            </a:r>
            <a:r>
              <a:rPr lang="ru-RU" sz="1600" dirty="0" err="1" smtClean="0"/>
              <a:t>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ұзартқан</a:t>
            </a:r>
            <a:r>
              <a:rPr lang="ru-RU" sz="1600" dirty="0" smtClean="0"/>
              <a:t>. </a:t>
            </a:r>
            <a:r>
              <a:rPr lang="ru-RU" sz="1600" dirty="0" err="1" smtClean="0"/>
              <a:t>Әрбір шаруа</a:t>
            </a:r>
            <a:r>
              <a:rPr lang="ru-RU" sz="1600" dirty="0" smtClean="0"/>
              <a:t> 2-3 </a:t>
            </a:r>
            <a:r>
              <a:rPr lang="ru-RU" sz="1600" dirty="0" err="1" smtClean="0"/>
              <a:t>адамның жұмысын атқарды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Әйелдер балаларын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балабақшаға тапсырып</a:t>
            </a:r>
            <a:r>
              <a:rPr lang="ru-RU" sz="1600" dirty="0" smtClean="0"/>
              <a:t>, </a:t>
            </a:r>
            <a:r>
              <a:rPr lang="ru-RU" sz="1600" dirty="0" err="1" smtClean="0"/>
              <a:t>күні-түні жұмыс істеп</a:t>
            </a:r>
            <a:r>
              <a:rPr lang="ru-RU" sz="1600" dirty="0" smtClean="0"/>
              <a:t>, колхоз </a:t>
            </a:r>
            <a:r>
              <a:rPr lang="ru-RU" sz="1600" dirty="0" err="1" smtClean="0"/>
              <a:t>жұмысын белсене</a:t>
            </a:r>
            <a:r>
              <a:rPr lang="ru-RU" sz="1600" dirty="0" smtClean="0"/>
              <a:t> </a:t>
            </a:r>
            <a:r>
              <a:rPr lang="ru-RU" sz="1600" dirty="0" err="1" smtClean="0"/>
              <a:t>атқарды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Мысалы</a:t>
            </a:r>
            <a:r>
              <a:rPr lang="ru-RU" sz="1600" dirty="0" smtClean="0"/>
              <a:t>, </a:t>
            </a:r>
            <a:r>
              <a:rPr lang="ru-RU" sz="1600" dirty="0" err="1" smtClean="0"/>
              <a:t>Алматы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облысының </a:t>
            </a:r>
            <a:r>
              <a:rPr lang="ru-RU" sz="1600" dirty="0" smtClean="0"/>
              <a:t>9 </a:t>
            </a:r>
            <a:r>
              <a:rPr lang="ru-RU" sz="1600" dirty="0" err="1" smtClean="0"/>
              <a:t>ауданының </a:t>
            </a:r>
            <a:r>
              <a:rPr lang="ru-RU" sz="1600" dirty="0" smtClean="0"/>
              <a:t>277 </a:t>
            </a:r>
            <a:r>
              <a:rPr lang="ru-RU" sz="1600" dirty="0" err="1" smtClean="0"/>
              <a:t>колхозында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соғысқа дейін</a:t>
            </a:r>
            <a:r>
              <a:rPr lang="ru-RU" sz="1600" dirty="0" smtClean="0"/>
              <a:t> 64369 </a:t>
            </a:r>
            <a:r>
              <a:rPr lang="ru-RU" sz="1600" dirty="0" err="1" smtClean="0"/>
              <a:t>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 етсе</a:t>
            </a:r>
            <a:r>
              <a:rPr lang="ru-RU" sz="1600" dirty="0" smtClean="0"/>
              <a:t>, </a:t>
            </a:r>
            <a:r>
              <a:rPr lang="ru-RU" sz="1600" dirty="0" err="1" smtClean="0"/>
              <a:t>соғыс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олардың </a:t>
            </a:r>
            <a:r>
              <a:rPr lang="ru-RU" sz="1600" dirty="0" smtClean="0"/>
              <a:t>саны </a:t>
            </a:r>
            <a:r>
              <a:rPr lang="ru-RU" sz="1600" dirty="0" err="1" smtClean="0"/>
              <a:t>әйелдер</a:t>
            </a:r>
            <a:r>
              <a:rPr lang="ru-RU" sz="1600" dirty="0" smtClean="0"/>
              <a:t>, </a:t>
            </a:r>
            <a:r>
              <a:rPr lang="ru-RU" sz="1600" dirty="0" err="1" smtClean="0"/>
              <a:t>қариялар және балалар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есебінен</a:t>
            </a:r>
            <a:r>
              <a:rPr lang="ru-RU" sz="1600" dirty="0" smtClean="0"/>
              <a:t> 68598 </a:t>
            </a:r>
            <a:r>
              <a:rPr lang="ru-RU" sz="1600" dirty="0" err="1" smtClean="0"/>
              <a:t>адамға 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өскен</a:t>
            </a:r>
            <a:r>
              <a:rPr lang="ru-RU" sz="1600" dirty="0" smtClean="0"/>
              <a:t>. 1941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Ақтөбе облысы</a:t>
            </a:r>
            <a:r>
              <a:rPr lang="ru-RU" sz="1600" dirty="0" smtClean="0"/>
              <a:t>, </a:t>
            </a:r>
            <a:r>
              <a:rPr lang="ru-RU" sz="1600" dirty="0" err="1" smtClean="0"/>
              <a:t>Ойыл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ауданының </a:t>
            </a:r>
            <a:r>
              <a:rPr lang="ru-RU" sz="1600" dirty="0" smtClean="0"/>
              <a:t>“</a:t>
            </a:r>
            <a:r>
              <a:rPr lang="ru-RU" sz="1600" dirty="0" err="1" smtClean="0"/>
              <a:t>Құрман</a:t>
            </a:r>
            <a:r>
              <a:rPr lang="ru-RU" sz="1600" dirty="0" smtClean="0"/>
              <a:t>” </a:t>
            </a:r>
            <a:r>
              <a:rPr lang="ru-RU" sz="1600" dirty="0" err="1" smtClean="0"/>
              <a:t>колхозының егіншісі</a:t>
            </a:r>
            <a:r>
              <a:rPr lang="ru-RU" sz="1600" dirty="0" smtClean="0"/>
              <a:t> </a:t>
            </a:r>
            <a:r>
              <a:rPr lang="ru-RU" sz="1600" dirty="0" err="1" smtClean="0"/>
              <a:t>Шығанақ Берсиев</a:t>
            </a:r>
            <a:r>
              <a:rPr lang="ru-RU" sz="1600" dirty="0" smtClean="0"/>
              <a:t> 1 </a:t>
            </a:r>
            <a:r>
              <a:rPr lang="ru-RU" sz="1600" dirty="0" err="1" smtClean="0"/>
              <a:t>гектардан</a:t>
            </a:r>
            <a:r>
              <a:rPr lang="ru-RU" sz="1600" dirty="0" smtClean="0"/>
              <a:t> 155,8 </a:t>
            </a:r>
            <a:r>
              <a:rPr lang="ru-RU" sz="1600" dirty="0" err="1" smtClean="0"/>
              <a:t>ц</a:t>
            </a:r>
            <a:r>
              <a:rPr lang="ru-RU" sz="1600" dirty="0" smtClean="0"/>
              <a:t>. тары </a:t>
            </a:r>
            <a:r>
              <a:rPr lang="ru-RU" sz="1600" dirty="0" err="1" smtClean="0"/>
              <a:t>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әлемдік </a:t>
            </a:r>
            <a:r>
              <a:rPr lang="ru-RU" sz="1600" dirty="0" smtClean="0"/>
              <a:t>рекорд </a:t>
            </a:r>
            <a:r>
              <a:rPr lang="ru-RU" sz="1600" dirty="0" err="1" smtClean="0"/>
              <a:t>жасаса</a:t>
            </a:r>
            <a:r>
              <a:rPr lang="ru-RU" sz="1600" dirty="0" smtClean="0"/>
              <a:t>, ал 1945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– 1 </a:t>
            </a:r>
            <a:r>
              <a:rPr lang="ru-RU" sz="1600" dirty="0" err="1" smtClean="0"/>
              <a:t>га-дан</a:t>
            </a:r>
            <a:r>
              <a:rPr lang="ru-RU" sz="1600" dirty="0" smtClean="0"/>
              <a:t> 202 </a:t>
            </a:r>
            <a:r>
              <a:rPr lang="ru-RU" sz="1600" dirty="0" err="1" smtClean="0"/>
              <a:t>ц</a:t>
            </a:r>
            <a:r>
              <a:rPr lang="ru-RU" sz="1600" dirty="0" smtClean="0"/>
              <a:t>. тары </a:t>
            </a:r>
            <a:r>
              <a:rPr lang="ru-RU" sz="1600" dirty="0" err="1" smtClean="0"/>
              <a:t>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өзінің алғашқы көрсеткішін бірнеше</a:t>
            </a:r>
            <a:r>
              <a:rPr lang="ru-RU" sz="1600" dirty="0" smtClean="0"/>
              <a:t> </a:t>
            </a:r>
            <a:r>
              <a:rPr lang="ru-RU" sz="1600" dirty="0" err="1" smtClean="0"/>
              <a:t>рет</a:t>
            </a:r>
            <a:r>
              <a:rPr lang="ru-RU" sz="1600" dirty="0" smtClean="0"/>
              <a:t> </a:t>
            </a:r>
            <a:r>
              <a:rPr lang="ru-RU" sz="1600" dirty="0" err="1" smtClean="0"/>
              <a:t>өсірді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Шиелі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ауданы</a:t>
            </a:r>
            <a:r>
              <a:rPr lang="ru-RU" sz="1600" dirty="0" smtClean="0"/>
              <a:t>, “Авангард” </a:t>
            </a:r>
            <a:r>
              <a:rPr lang="ru-RU" sz="1600" dirty="0" err="1" smtClean="0"/>
              <a:t>колхозының даңқын шығарған күріш егуші</a:t>
            </a:r>
            <a:r>
              <a:rPr lang="ru-RU" sz="1600" dirty="0" smtClean="0"/>
              <a:t> Ким </a:t>
            </a:r>
            <a:r>
              <a:rPr lang="ru-RU" sz="1600" dirty="0" err="1" smtClean="0"/>
              <a:t>Ман</a:t>
            </a:r>
            <a:r>
              <a:rPr lang="ru-RU" sz="1600" dirty="0" smtClean="0"/>
              <a:t> Сам 1 </a:t>
            </a:r>
            <a:r>
              <a:rPr lang="ru-RU" sz="1600" dirty="0" err="1" smtClean="0"/>
              <a:t>га-дан</a:t>
            </a:r>
            <a:r>
              <a:rPr lang="ru-RU" sz="1600" dirty="0" smtClean="0"/>
              <a:t> 154,9 </a:t>
            </a:r>
            <a:r>
              <a:rPr lang="ru-RU" sz="1600" dirty="0" err="1" smtClean="0"/>
              <a:t>ц</a:t>
            </a:r>
            <a:r>
              <a:rPr lang="ru-RU" sz="1600" dirty="0" smtClean="0"/>
              <a:t>. </a:t>
            </a:r>
            <a:r>
              <a:rPr lang="ru-RU" sz="1600" dirty="0" err="1" smtClean="0"/>
              <a:t>күріш өндірді.</a:t>
            </a:r>
            <a:r>
              <a:rPr lang="ru-RU" sz="1600" dirty="0" smtClean="0"/>
              <a:t> </a:t>
            </a:r>
            <a:r>
              <a:rPr lang="ru-RU" sz="1600" dirty="0" err="1" smtClean="0"/>
              <a:t>Күріш өсіруші Ыбырай</a:t>
            </a:r>
            <a:r>
              <a:rPr lang="ru-RU" sz="1600" dirty="0" smtClean="0"/>
              <a:t> </a:t>
            </a:r>
            <a:r>
              <a:rPr lang="ru-RU" sz="1600" dirty="0" err="1" smtClean="0"/>
              <a:t>Жақаев </a:t>
            </a:r>
            <a:r>
              <a:rPr lang="ru-RU" sz="1600" dirty="0" smtClean="0"/>
              <a:t>1943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1 </a:t>
            </a:r>
            <a:r>
              <a:rPr lang="ru-RU" sz="1600" dirty="0" err="1" smtClean="0"/>
              <a:t>га-дан</a:t>
            </a:r>
            <a:r>
              <a:rPr lang="ru-RU" sz="1600" dirty="0" smtClean="0"/>
              <a:t> 172 </a:t>
            </a:r>
            <a:r>
              <a:rPr lang="ru-RU" sz="1600" dirty="0" err="1" smtClean="0"/>
              <a:t>ц</a:t>
            </a:r>
            <a:r>
              <a:rPr lang="ru-RU" sz="1600" dirty="0" smtClean="0"/>
              <a:t>. </a:t>
            </a:r>
            <a:r>
              <a:rPr lang="ru-RU" sz="1600" dirty="0" err="1" smtClean="0"/>
              <a:t>күріш өнімін алып</a:t>
            </a:r>
            <a:r>
              <a:rPr lang="ru-RU" sz="1600" dirty="0" smtClean="0"/>
              <a:t> </a:t>
            </a:r>
            <a:r>
              <a:rPr lang="ru-RU" sz="1600" dirty="0" err="1" smtClean="0"/>
              <a:t>әлемдік </a:t>
            </a:r>
            <a:r>
              <a:rPr lang="ru-RU" sz="1600" dirty="0" smtClean="0"/>
              <a:t>рекорд </a:t>
            </a:r>
            <a:r>
              <a:rPr lang="ru-RU" sz="1600" dirty="0" err="1" smtClean="0"/>
              <a:t>жасады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Астық өнімі үшін алған </a:t>
            </a:r>
            <a:r>
              <a:rPr lang="ru-RU" sz="1600" dirty="0" smtClean="0"/>
              <a:t>106000 </a:t>
            </a:r>
            <a:r>
              <a:rPr lang="ru-RU" sz="1600" dirty="0" err="1" smtClean="0"/>
              <a:t>сомды</a:t>
            </a:r>
            <a:r>
              <a:rPr lang="ru-RU" sz="1600" dirty="0" smtClean="0"/>
              <a:t> Ы.</a:t>
            </a:r>
            <a:r>
              <a:rPr lang="ru-RU" sz="1600" dirty="0" err="1" smtClean="0"/>
              <a:t>Жақаев қорғаныс майданына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жіберді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Соғыс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Қазақстанға </a:t>
            </a:r>
            <a:r>
              <a:rPr lang="ru-RU" sz="1600" dirty="0" smtClean="0"/>
              <a:t>20 </a:t>
            </a:r>
            <a:r>
              <a:rPr lang="ru-RU" sz="1600" dirty="0" err="1" smtClean="0"/>
              <a:t>ірі</a:t>
            </a:r>
            <a:r>
              <a:rPr lang="ru-RU" sz="1600" dirty="0" smtClean="0"/>
              <a:t> </a:t>
            </a:r>
            <a:r>
              <a:rPr lang="ru-RU" sz="1600" dirty="0" err="1" smtClean="0"/>
              <a:t>ғылым институттары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көшіп 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Олардың ішінде</a:t>
            </a:r>
            <a:r>
              <a:rPr lang="ru-RU" sz="1600" dirty="0" smtClean="0"/>
              <a:t> КСРО </a:t>
            </a:r>
            <a:r>
              <a:rPr lang="ru-RU" sz="1600" dirty="0" err="1" smtClean="0"/>
              <a:t>Ғылым Академиясының </a:t>
            </a:r>
            <a:r>
              <a:rPr lang="ru-RU" sz="1600" dirty="0" smtClean="0"/>
              <a:t>физиология  институты, Украина </a:t>
            </a:r>
            <a:r>
              <a:rPr lang="ru-RU" sz="1600" dirty="0" err="1" smtClean="0"/>
              <a:t>Ғылым Академиясының </a:t>
            </a:r>
            <a:r>
              <a:rPr lang="ru-RU" sz="1600" dirty="0" smtClean="0"/>
              <a:t>физика-механика институты, Москва, Ленинград, Киев </a:t>
            </a:r>
            <a:r>
              <a:rPr lang="ru-RU" sz="1600" dirty="0" err="1" smtClean="0"/>
              <a:t>институттары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И.П.Вернадский, В.А.Обручев, </a:t>
            </a:r>
            <a:r>
              <a:rPr lang="ru-RU" sz="1600" dirty="0" err="1" smtClean="0"/>
              <a:t>И.И.Мешанинов</a:t>
            </a:r>
            <a:r>
              <a:rPr lang="ru-RU" sz="1600" dirty="0" smtClean="0"/>
              <a:t>, А.И.Бах, Л.С.Берг, А.Е.Фаворский, Б.Д. Греков, С.Н.Бернштейн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т.б. </a:t>
            </a:r>
            <a:r>
              <a:rPr lang="ru-RU" sz="1600" dirty="0" err="1" smtClean="0"/>
              <a:t>атақты ғалымдар жұмыс істеді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Қазақстанға Ресей</a:t>
            </a:r>
            <a:r>
              <a:rPr lang="ru-RU" sz="1600" dirty="0" smtClean="0"/>
              <a:t>, Украина, </a:t>
            </a:r>
            <a:r>
              <a:rPr lang="ru-RU" sz="1600" dirty="0" err="1" smtClean="0"/>
              <a:t>Белоруссиядан</a:t>
            </a:r>
            <a:r>
              <a:rPr lang="ru-RU" sz="1600" dirty="0" smtClean="0"/>
              <a:t> 100-ден аса </a:t>
            </a:r>
            <a:r>
              <a:rPr lang="ru-RU" sz="1600" dirty="0" err="1" smtClean="0"/>
              <a:t>жазушылар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уақытша көшіп 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Олардың ішінде</a:t>
            </a:r>
            <a:r>
              <a:rPr lang="ru-RU" sz="1600" dirty="0" smtClean="0"/>
              <a:t> А.Толстой, С.Маршак, С.Михалков, К.Паустовский, М.Зощенко, </a:t>
            </a:r>
            <a:r>
              <a:rPr lang="ru-RU" sz="1600" dirty="0" err="1" smtClean="0"/>
              <a:t>О.Форш</a:t>
            </a:r>
            <a:r>
              <a:rPr lang="ru-RU" sz="1600" dirty="0" smtClean="0"/>
              <a:t>, С.Сергеев-Ценский, </a:t>
            </a:r>
            <a:r>
              <a:rPr lang="ru-RU" sz="1600" dirty="0" err="1" smtClean="0"/>
              <a:t>Л.Квитко</a:t>
            </a:r>
            <a:r>
              <a:rPr lang="ru-RU" sz="1600" dirty="0" smtClean="0"/>
              <a:t> </a:t>
            </a:r>
            <a:r>
              <a:rPr lang="ru-RU" sz="1600" dirty="0" err="1" smtClean="0"/>
              <a:t>сияқты атақты жазушылар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Соғыс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партизан-ақын Ж.Саинның топтамасы</a:t>
            </a:r>
            <a:r>
              <a:rPr lang="ru-RU" sz="1600" dirty="0" smtClean="0"/>
              <a:t>, </a:t>
            </a:r>
            <a:r>
              <a:rPr lang="ru-RU" sz="1600" dirty="0" err="1" smtClean="0"/>
              <a:t>Қ.Аманжоловтың “Ақын өлімі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аңызы”, М.Әуезовтың </a:t>
            </a:r>
            <a:r>
              <a:rPr lang="ru-RU" sz="1600" dirty="0" smtClean="0"/>
              <a:t>“Абай </a:t>
            </a:r>
            <a:r>
              <a:rPr lang="ru-RU" sz="1600" dirty="0" err="1" smtClean="0"/>
              <a:t>жолы</a:t>
            </a:r>
            <a:r>
              <a:rPr lang="ru-RU" sz="1600" dirty="0" smtClean="0"/>
              <a:t>” </a:t>
            </a:r>
            <a:r>
              <a:rPr lang="ru-RU" sz="1600" dirty="0" err="1" smtClean="0"/>
              <a:t>эпопеясының 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кітабы</a:t>
            </a:r>
            <a:r>
              <a:rPr lang="ru-RU" sz="1600" dirty="0" smtClean="0"/>
              <a:t>, С.</a:t>
            </a:r>
            <a:r>
              <a:rPr lang="ru-RU" sz="1600" dirty="0" err="1" smtClean="0"/>
              <a:t>Мұқановтың </a:t>
            </a:r>
            <a:r>
              <a:rPr lang="ru-RU" sz="1600" dirty="0" smtClean="0"/>
              <a:t>“</a:t>
            </a:r>
            <a:r>
              <a:rPr lang="ru-RU" sz="1600" dirty="0" err="1" smtClean="0"/>
              <a:t>Өмір мектебі</a:t>
            </a:r>
            <a:r>
              <a:rPr lang="ru-RU" sz="1600" dirty="0" smtClean="0"/>
              <a:t>”, Ғ.</a:t>
            </a:r>
            <a:r>
              <a:rPr lang="ru-RU" sz="1600" dirty="0" err="1" smtClean="0"/>
              <a:t>Мүсіреповтың </a:t>
            </a:r>
            <a:r>
              <a:rPr lang="ru-RU" sz="1600" dirty="0" smtClean="0"/>
              <a:t>“</a:t>
            </a:r>
            <a:r>
              <a:rPr lang="ru-RU" sz="1600" dirty="0" err="1" smtClean="0"/>
              <a:t>Қазақ </a:t>
            </a:r>
            <a:r>
              <a:rPr lang="ru-RU" sz="1600" dirty="0" smtClean="0"/>
              <a:t>солдаты”, Ғ.</a:t>
            </a:r>
            <a:r>
              <a:rPr lang="ru-RU" sz="1600" dirty="0" err="1" smtClean="0"/>
              <a:t>Мұстафиннің </a:t>
            </a:r>
            <a:r>
              <a:rPr lang="ru-RU" sz="1600" dirty="0" smtClean="0"/>
              <a:t>“</a:t>
            </a:r>
            <a:r>
              <a:rPr lang="ru-RU" sz="1600" dirty="0" err="1" smtClean="0"/>
              <a:t>Шығанақ</a:t>
            </a:r>
            <a:r>
              <a:rPr lang="ru-RU" sz="1600" dirty="0" smtClean="0"/>
              <a:t>” </a:t>
            </a:r>
            <a:r>
              <a:rPr lang="ru-RU" sz="1600" dirty="0" err="1" smtClean="0"/>
              <a:t>повесі</a:t>
            </a:r>
            <a:r>
              <a:rPr lang="ru-RU" sz="1600" dirty="0" smtClean="0"/>
              <a:t>, Ж.</a:t>
            </a:r>
            <a:r>
              <a:rPr lang="ru-RU" sz="1600" dirty="0" err="1" smtClean="0"/>
              <a:t>Жабаевтың </a:t>
            </a:r>
            <a:r>
              <a:rPr lang="ru-RU" sz="1600" dirty="0" smtClean="0"/>
              <a:t>“</a:t>
            </a:r>
            <a:r>
              <a:rPr lang="ru-RU" sz="1600" dirty="0" err="1" smtClean="0"/>
              <a:t>Ленинградтық өренімі</a:t>
            </a:r>
            <a:r>
              <a:rPr lang="ru-RU" sz="1600" dirty="0" smtClean="0"/>
              <a:t>” </a:t>
            </a:r>
            <a:r>
              <a:rPr lang="ru-RU" sz="1600" dirty="0" err="1" smtClean="0"/>
              <a:t>дүниеге келді</a:t>
            </a:r>
            <a:r>
              <a:rPr lang="ru-RU" sz="1600" dirty="0" smtClean="0"/>
              <a:t>.</a:t>
            </a:r>
          </a:p>
          <a:p>
            <a:pPr marL="0" indent="0" algn="just"/>
            <a:endParaRPr lang="ru-RU" sz="1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2-бет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192688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smtClean="0"/>
              <a:t>1937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21-26 </a:t>
            </a:r>
            <a:r>
              <a:rPr lang="ru-RU" sz="6400" dirty="0" err="1" smtClean="0"/>
              <a:t>наурызда</a:t>
            </a:r>
            <a:r>
              <a:rPr lang="ru-RU" sz="6400" dirty="0" smtClean="0"/>
              <a:t> </a:t>
            </a:r>
            <a:r>
              <a:rPr lang="ru-RU" sz="6400" dirty="0" err="1" smtClean="0"/>
              <a:t>Алматыда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 кеңестерінің</a:t>
            </a:r>
            <a:r>
              <a:rPr lang="ru-RU" sz="6400" dirty="0" smtClean="0"/>
              <a:t> </a:t>
            </a:r>
            <a:r>
              <a:rPr lang="en-US" sz="6400" dirty="0" smtClean="0"/>
              <a:t>X </a:t>
            </a:r>
            <a:r>
              <a:rPr lang="ru-RU" sz="6400" dirty="0" err="1" smtClean="0"/>
              <a:t>съезі</a:t>
            </a:r>
            <a:r>
              <a:rPr lang="ru-RU" sz="6400" dirty="0" smtClean="0"/>
              <a:t> </a:t>
            </a:r>
            <a:r>
              <a:rPr lang="ru-RU" sz="6400" dirty="0" err="1" smtClean="0"/>
              <a:t>өтті.</a:t>
            </a:r>
            <a:r>
              <a:rPr lang="ru-RU" sz="6400" dirty="0" smtClean="0"/>
              <a:t> 1937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26 </a:t>
            </a:r>
            <a:r>
              <a:rPr lang="ru-RU" sz="6400" dirty="0" err="1" smtClean="0"/>
              <a:t>наурызда</a:t>
            </a:r>
            <a:r>
              <a:rPr lang="ru-RU" sz="6400" dirty="0" smtClean="0"/>
              <a:t> съезд </a:t>
            </a:r>
            <a:r>
              <a:rPr lang="ru-RU" sz="6400" dirty="0" err="1" smtClean="0"/>
              <a:t>Қазақ КСР-ның Конституциясын</a:t>
            </a:r>
            <a:r>
              <a:rPr lang="ru-RU" sz="6400" dirty="0" smtClean="0"/>
              <a:t> </a:t>
            </a:r>
            <a:r>
              <a:rPr lang="ru-RU" sz="6400" dirty="0" err="1" smtClean="0"/>
              <a:t>бекітті</a:t>
            </a:r>
            <a:r>
              <a:rPr lang="ru-RU" sz="6400" dirty="0" smtClean="0"/>
              <a:t>. </a:t>
            </a:r>
            <a:r>
              <a:rPr lang="ru-RU" sz="6400" dirty="0" err="1" smtClean="0"/>
              <a:t>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биліктің ең жоғарғы </a:t>
            </a:r>
            <a:r>
              <a:rPr lang="ru-RU" sz="6400" dirty="0" smtClean="0"/>
              <a:t>органы </a:t>
            </a:r>
            <a:r>
              <a:rPr lang="ru-RU" sz="6400" dirty="0" err="1" smtClean="0"/>
              <a:t>төрт жылға сайланатын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 </a:t>
            </a:r>
            <a:r>
              <a:rPr lang="ru-RU" sz="6400" dirty="0" smtClean="0"/>
              <a:t>КСР </a:t>
            </a:r>
            <a:r>
              <a:rPr lang="ru-RU" sz="6400" dirty="0" err="1" smtClean="0"/>
              <a:t>Жоғары Кеңесі 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Жоғары Кеңес өзінің Президиумын</a:t>
            </a:r>
            <a:r>
              <a:rPr lang="ru-RU" sz="6400" dirty="0" smtClean="0"/>
              <a:t> </a:t>
            </a:r>
            <a:r>
              <a:rPr lang="ru-RU" sz="6400" dirty="0" err="1" smtClean="0"/>
              <a:t>сайлады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</a:t>
            </a:r>
            <a:r>
              <a:rPr lang="ru-RU" sz="6400" dirty="0" smtClean="0"/>
              <a:t>республика </a:t>
            </a:r>
            <a:r>
              <a:rPr lang="ru-RU" sz="6400" dirty="0" err="1" smtClean="0"/>
              <a:t>үкіметі </a:t>
            </a:r>
            <a:r>
              <a:rPr lang="ru-RU" sz="6400" dirty="0" smtClean="0"/>
              <a:t>- </a:t>
            </a:r>
            <a:r>
              <a:rPr lang="ru-RU" sz="6400" dirty="0" err="1" smtClean="0"/>
              <a:t>Халық Комиссарлар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Кеңесін </a:t>
            </a:r>
            <a:r>
              <a:rPr lang="ru-RU" sz="6400" dirty="0" smtClean="0"/>
              <a:t>(ХКК) </a:t>
            </a:r>
            <a:r>
              <a:rPr lang="ru-RU" sz="6400" dirty="0" err="1" smtClean="0"/>
              <a:t>құрды</a:t>
            </a:r>
            <a:r>
              <a:rPr lang="ru-RU" sz="6400" dirty="0" smtClean="0"/>
              <a:t>. </a:t>
            </a:r>
            <a:r>
              <a:rPr lang="ru-RU" sz="6400" dirty="0" err="1" smtClean="0"/>
              <a:t>Конституцияда</a:t>
            </a:r>
            <a:r>
              <a:rPr lang="ru-RU" sz="6400" dirty="0" smtClean="0"/>
              <a:t> республика </a:t>
            </a:r>
            <a:r>
              <a:rPr lang="ru-RU" sz="6400" dirty="0" err="1" smtClean="0"/>
              <a:t>территориясының тұтастығы негізделді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 КСР-ның әрбір азаматы</a:t>
            </a:r>
            <a:r>
              <a:rPr lang="ru-RU" sz="6400" dirty="0" smtClean="0"/>
              <a:t> КСРО </a:t>
            </a:r>
            <a:r>
              <a:rPr lang="ru-RU" sz="6400" dirty="0" err="1" smtClean="0"/>
              <a:t>азаматы</a:t>
            </a:r>
            <a:r>
              <a:rPr lang="ru-RU" sz="6400" dirty="0" smtClean="0"/>
              <a:t> </a:t>
            </a:r>
            <a:r>
              <a:rPr lang="ru-RU" sz="6400" dirty="0" err="1" smtClean="0"/>
              <a:t>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табылды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b="1" dirty="0" err="1" smtClean="0"/>
              <a:t>Фашистік</a:t>
            </a:r>
            <a:r>
              <a:rPr lang="ru-RU" sz="6400" b="1" dirty="0" smtClean="0"/>
              <a:t> </a:t>
            </a:r>
            <a:r>
              <a:rPr lang="ru-RU" sz="6400" b="1" dirty="0" err="1" smtClean="0"/>
              <a:t>басқыншылыққа қарсы күрес.</a:t>
            </a:r>
            <a:endParaRPr lang="ru-RU" sz="6400" b="1" dirty="0" smtClean="0"/>
          </a:p>
          <a:p>
            <a:pPr marL="0" indent="0" algn="just"/>
            <a:r>
              <a:rPr lang="ru-RU" sz="6400" dirty="0" smtClean="0"/>
              <a:t>30-шы </a:t>
            </a:r>
            <a:r>
              <a:rPr lang="ru-RU" sz="6400" dirty="0" err="1" smtClean="0"/>
              <a:t>жылдардағы әлемдік дағдарыс көптеген мемлекеттердің экономикалық</a:t>
            </a:r>
            <a:r>
              <a:rPr lang="ru-RU" sz="6400" dirty="0" smtClean="0"/>
              <a:t>, </a:t>
            </a:r>
            <a:r>
              <a:rPr lang="ru-RU" sz="6400" dirty="0" err="1" smtClean="0"/>
              <a:t>әлеуметтік және халықаралық қатынастарын шиеленістірді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жағдай әлемдік билікке</a:t>
            </a:r>
            <a:r>
              <a:rPr lang="ru-RU" sz="6400" dirty="0" smtClean="0"/>
              <a:t> </a:t>
            </a:r>
            <a:r>
              <a:rPr lang="ru-RU" sz="6400" dirty="0" err="1" smtClean="0"/>
              <a:t>талпынған күштердің пайда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болуына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ашты</a:t>
            </a:r>
            <a:r>
              <a:rPr lang="ru-RU" sz="6400" dirty="0" smtClean="0"/>
              <a:t>. </a:t>
            </a:r>
            <a:r>
              <a:rPr lang="ru-RU" sz="6400" dirty="0" err="1" smtClean="0"/>
              <a:t>Осындай</a:t>
            </a:r>
            <a:r>
              <a:rPr lang="ru-RU" sz="6400" dirty="0" smtClean="0"/>
              <a:t> </a:t>
            </a:r>
            <a:r>
              <a:rPr lang="ru-RU" sz="6400" dirty="0" err="1" smtClean="0"/>
              <a:t>күштердің ішіндегі</a:t>
            </a:r>
            <a:r>
              <a:rPr lang="ru-RU" sz="6400" dirty="0" smtClean="0"/>
              <a:t> </a:t>
            </a:r>
            <a:r>
              <a:rPr lang="ru-RU" sz="6400" dirty="0" err="1" smtClean="0"/>
              <a:t>ең қауіптісі </a:t>
            </a:r>
            <a:r>
              <a:rPr lang="ru-RU" sz="6400" dirty="0" smtClean="0"/>
              <a:t>– </a:t>
            </a:r>
            <a:r>
              <a:rPr lang="ru-RU" sz="6400" dirty="0" err="1" smtClean="0"/>
              <a:t>Германияда</a:t>
            </a:r>
            <a:r>
              <a:rPr lang="ru-RU" sz="6400" dirty="0" smtClean="0"/>
              <a:t> </a:t>
            </a:r>
            <a:r>
              <a:rPr lang="ru-RU" sz="6400" dirty="0" err="1" smtClean="0"/>
              <a:t>орнаған фашистік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тәртіп 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Батыс</a:t>
            </a:r>
            <a:r>
              <a:rPr lang="ru-RU" sz="6400" dirty="0" smtClean="0"/>
              <a:t> </a:t>
            </a:r>
            <a:r>
              <a:rPr lang="ru-RU" sz="6400" dirty="0" err="1" smtClean="0"/>
              <a:t>мемлекеттері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тарапынан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ұйымдасқан қарсылықтың болмауы</a:t>
            </a:r>
            <a:r>
              <a:rPr lang="ru-RU" sz="6400" dirty="0" smtClean="0"/>
              <a:t> </a:t>
            </a:r>
            <a:r>
              <a:rPr lang="ru-RU" sz="6400" dirty="0" err="1" smtClean="0"/>
              <a:t>фашистік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агрессияның күшеюіне жол</a:t>
            </a:r>
            <a:r>
              <a:rPr lang="ru-RU" sz="6400" dirty="0" smtClean="0"/>
              <a:t> </a:t>
            </a:r>
            <a:r>
              <a:rPr lang="ru-RU" sz="6400" dirty="0" err="1" smtClean="0"/>
              <a:t>ашты</a:t>
            </a:r>
            <a:r>
              <a:rPr lang="ru-RU" sz="6400" dirty="0" smtClean="0"/>
              <a:t>. 1937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фашисттік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мемлекеттер</a:t>
            </a:r>
            <a:r>
              <a:rPr lang="ru-RU" sz="6400" dirty="0" smtClean="0"/>
              <a:t> – Германия мен </a:t>
            </a:r>
            <a:r>
              <a:rPr lang="ru-RU" sz="6400" dirty="0" err="1" smtClean="0"/>
              <a:t>Италияның милитаристік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Жапониямен</a:t>
            </a:r>
            <a:r>
              <a:rPr lang="ru-RU" sz="6400" dirty="0" smtClean="0"/>
              <a:t> </a:t>
            </a:r>
            <a:r>
              <a:rPr lang="ru-RU" sz="6400" dirty="0" err="1" smtClean="0"/>
              <a:t>әскери-саяси одақ құруы екінші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дүниежүзілік соғыстың негізі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Екінші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Дүниежүзілік соғыс </a:t>
            </a:r>
            <a:r>
              <a:rPr lang="ru-RU" sz="6400" dirty="0" smtClean="0"/>
              <a:t>1939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Германияның Польшаны</a:t>
            </a:r>
            <a:r>
              <a:rPr lang="ru-RU" sz="6400" dirty="0" smtClean="0"/>
              <a:t> </a:t>
            </a:r>
            <a:r>
              <a:rPr lang="ru-RU" sz="6400" dirty="0" err="1" smtClean="0"/>
              <a:t>жаулап</a:t>
            </a:r>
            <a:r>
              <a:rPr lang="ru-RU" sz="6400" dirty="0" smtClean="0"/>
              <a:t> </a:t>
            </a:r>
            <a:r>
              <a:rPr lang="ru-RU" sz="6400" dirty="0" err="1" smtClean="0"/>
              <a:t>алуымен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басталды</a:t>
            </a:r>
            <a:r>
              <a:rPr lang="ru-RU" sz="6400" dirty="0" smtClean="0"/>
              <a:t>. Франция мен Англия </a:t>
            </a:r>
            <a:r>
              <a:rPr lang="ru-RU" sz="6400" dirty="0" err="1" smtClean="0"/>
              <a:t>Германияға қарсы соғыс ашқанын хабарласа</a:t>
            </a:r>
            <a:r>
              <a:rPr lang="ru-RU" sz="6400" dirty="0" smtClean="0"/>
              <a:t>, КСРО осы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Германиямен</a:t>
            </a:r>
            <a:r>
              <a:rPr lang="ru-RU" sz="6400" dirty="0" smtClean="0"/>
              <a:t> 10 </a:t>
            </a:r>
            <a:r>
              <a:rPr lang="ru-RU" sz="6400" dirty="0" err="1" smtClean="0"/>
              <a:t>жылдық бейбіт</a:t>
            </a:r>
            <a:r>
              <a:rPr lang="ru-RU" sz="6400" dirty="0" smtClean="0"/>
              <a:t> </a:t>
            </a:r>
            <a:r>
              <a:rPr lang="ru-RU" sz="6400" dirty="0" err="1" smtClean="0"/>
              <a:t>келісімге</a:t>
            </a:r>
            <a:r>
              <a:rPr lang="ru-RU" sz="6400" dirty="0" smtClean="0"/>
              <a:t> </a:t>
            </a:r>
            <a:r>
              <a:rPr lang="ru-RU" sz="6400" dirty="0" err="1" smtClean="0"/>
              <a:t>қол қойды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құжат </a:t>
            </a:r>
            <a:r>
              <a:rPr lang="ru-RU" sz="6400" dirty="0" smtClean="0"/>
              <a:t>тек 1989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алғаш жарияланды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Құпия келісімге</a:t>
            </a:r>
            <a:r>
              <a:rPr lang="ru-RU" sz="6400" dirty="0" smtClean="0"/>
              <a:t> </a:t>
            </a:r>
            <a:r>
              <a:rPr lang="ru-RU" sz="6400" dirty="0" err="1" smtClean="0"/>
              <a:t>сай</a:t>
            </a:r>
            <a:r>
              <a:rPr lang="ru-RU" sz="6400" dirty="0" smtClean="0"/>
              <a:t> 1939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Германия мен КСРО </a:t>
            </a:r>
            <a:r>
              <a:rPr lang="ru-RU" sz="6400" dirty="0" err="1" smtClean="0"/>
              <a:t>Еуропадағы билік</a:t>
            </a:r>
            <a:r>
              <a:rPr lang="ru-RU" sz="6400" dirty="0" smtClean="0"/>
              <a:t> </a:t>
            </a:r>
            <a:r>
              <a:rPr lang="ru-RU" sz="6400" dirty="0" err="1" smtClean="0"/>
              <a:t>жүргізу аймақтарын бөліп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жаулап</a:t>
            </a:r>
            <a:r>
              <a:rPr lang="ru-RU" sz="6400" dirty="0" smtClean="0"/>
              <a:t> </a:t>
            </a:r>
            <a:r>
              <a:rPr lang="ru-RU" sz="6400" dirty="0" err="1" smtClean="0"/>
              <a:t>алу</a:t>
            </a:r>
            <a:r>
              <a:rPr lang="ru-RU" sz="6400" dirty="0" smtClean="0"/>
              <a:t> </a:t>
            </a:r>
            <a:r>
              <a:rPr lang="ru-RU" sz="6400" dirty="0" err="1" smtClean="0"/>
              <a:t>шараларын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бір</a:t>
            </a:r>
            <a:r>
              <a:rPr lang="ru-RU" sz="6400" dirty="0" smtClean="0"/>
              <a:t> </a:t>
            </a:r>
            <a:r>
              <a:rPr lang="ru-RU" sz="6400" dirty="0" err="1" smtClean="0"/>
              <a:t>мезгілде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бастайды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Осының нәтижесінде </a:t>
            </a:r>
            <a:r>
              <a:rPr lang="ru-RU" sz="6400" dirty="0" smtClean="0"/>
              <a:t>Германия </a:t>
            </a:r>
            <a:r>
              <a:rPr lang="ru-RU" sz="6400" dirty="0" err="1" smtClean="0"/>
              <a:t>Польшаны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алғаннан кейін</a:t>
            </a:r>
            <a:r>
              <a:rPr lang="ru-RU" sz="6400" dirty="0" smtClean="0"/>
              <a:t>, </a:t>
            </a:r>
            <a:r>
              <a:rPr lang="ru-RU" sz="6400" dirty="0" err="1" smtClean="0"/>
              <a:t>Кеңестер Одағына Польшаның </a:t>
            </a:r>
            <a:r>
              <a:rPr lang="ru-RU" sz="6400" dirty="0" smtClean="0"/>
              <a:t>12 млн. </a:t>
            </a:r>
            <a:r>
              <a:rPr lang="ru-RU" sz="6400" dirty="0" err="1" smtClean="0"/>
              <a:t>халқы орналасқан </a:t>
            </a:r>
            <a:r>
              <a:rPr lang="ru-RU" sz="6400" dirty="0" smtClean="0"/>
              <a:t>200 000 </a:t>
            </a:r>
            <a:r>
              <a:rPr lang="ru-RU" sz="6400" dirty="0" err="1" smtClean="0"/>
              <a:t>шаршы</a:t>
            </a:r>
            <a:r>
              <a:rPr lang="ru-RU" sz="6400" dirty="0" smtClean="0"/>
              <a:t> км. </a:t>
            </a:r>
            <a:r>
              <a:rPr lang="ru-RU" sz="6400" dirty="0" err="1" smtClean="0"/>
              <a:t>жері</a:t>
            </a:r>
            <a:r>
              <a:rPr lang="ru-RU" sz="6400" dirty="0" smtClean="0"/>
              <a:t> </a:t>
            </a:r>
            <a:r>
              <a:rPr lang="ru-RU" sz="6400" dirty="0" err="1" smtClean="0"/>
              <a:t>өтті.</a:t>
            </a:r>
            <a:r>
              <a:rPr lang="ru-RU" sz="6400" dirty="0" smtClean="0"/>
              <a:t> </a:t>
            </a:r>
            <a:r>
              <a:rPr lang="ru-RU" sz="6400" dirty="0" err="1" smtClean="0"/>
              <a:t>Кейінірек</a:t>
            </a:r>
            <a:r>
              <a:rPr lang="ru-RU" sz="6400" dirty="0" smtClean="0"/>
              <a:t> </a:t>
            </a:r>
            <a:r>
              <a:rPr lang="ru-RU" sz="6400" dirty="0" err="1" smtClean="0"/>
              <a:t>бұл </a:t>
            </a:r>
            <a:r>
              <a:rPr lang="ru-RU" sz="6400" dirty="0" smtClean="0"/>
              <a:t>территория Украина, </a:t>
            </a:r>
            <a:r>
              <a:rPr lang="ru-RU" sz="6400" dirty="0" err="1" smtClean="0"/>
              <a:t>Белоруссияға қосылды.</a:t>
            </a:r>
            <a:r>
              <a:rPr lang="ru-RU" sz="6400" dirty="0" smtClean="0"/>
              <a:t> 1940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Германия </a:t>
            </a:r>
            <a:r>
              <a:rPr lang="ru-RU" sz="6400" dirty="0" err="1" smtClean="0"/>
              <a:t>Францияны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алғаннан кейін</a:t>
            </a:r>
            <a:r>
              <a:rPr lang="ru-RU" sz="6400" dirty="0" smtClean="0"/>
              <a:t> Литва, Латвия, </a:t>
            </a:r>
            <a:r>
              <a:rPr lang="ru-RU" sz="6400" dirty="0" err="1" smtClean="0"/>
              <a:t>Эстониядағы 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билікті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Кеңестер Одағы иеленіп</a:t>
            </a:r>
            <a:r>
              <a:rPr lang="ru-RU" sz="6400" dirty="0" smtClean="0"/>
              <a:t>, Литва, Латвия, Эстония </a:t>
            </a:r>
            <a:r>
              <a:rPr lang="ru-RU" sz="6400" dirty="0" err="1" smtClean="0"/>
              <a:t>Кеңестік Социалистік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Республикалары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құрылды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Қызыл </a:t>
            </a:r>
            <a:r>
              <a:rPr lang="ru-RU" sz="6400" dirty="0" smtClean="0"/>
              <a:t>Армия </a:t>
            </a:r>
            <a:r>
              <a:rPr lang="ru-RU" sz="6400" dirty="0" err="1" smtClean="0"/>
              <a:t>Прибалтикаға кіргеннен</a:t>
            </a:r>
            <a:r>
              <a:rPr lang="ru-RU" sz="6400" dirty="0" smtClean="0"/>
              <a:t> </a:t>
            </a:r>
            <a:r>
              <a:rPr lang="ru-RU" sz="6400" dirty="0" err="1" smtClean="0"/>
              <a:t>кейін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Кеңестер үкіметі Румынияға бұрын Ресей</a:t>
            </a:r>
            <a:r>
              <a:rPr lang="ru-RU" sz="6400" dirty="0" smtClean="0"/>
              <a:t> </a:t>
            </a:r>
            <a:r>
              <a:rPr lang="ru-RU" sz="6400" dirty="0" err="1" smtClean="0"/>
              <a:t>империясының құрамында болған </a:t>
            </a:r>
            <a:r>
              <a:rPr lang="ru-RU" sz="6400" dirty="0" smtClean="0"/>
              <a:t>Бессарабия </a:t>
            </a:r>
            <a:r>
              <a:rPr lang="ru-RU" sz="6400" dirty="0" err="1" smtClean="0"/>
              <a:t>территориясын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қайтару туралы</a:t>
            </a:r>
            <a:r>
              <a:rPr lang="ru-RU" sz="6400" dirty="0" smtClean="0"/>
              <a:t> ультиматум </a:t>
            </a:r>
            <a:r>
              <a:rPr lang="ru-RU" sz="6400" dirty="0" err="1" smtClean="0"/>
              <a:t>жіберді</a:t>
            </a:r>
            <a:r>
              <a:rPr lang="ru-RU" sz="6400" dirty="0" smtClean="0"/>
              <a:t>. </a:t>
            </a:r>
            <a:r>
              <a:rPr lang="ru-RU" sz="6400" dirty="0" err="1" smtClean="0"/>
              <a:t>Нәтижесінде Буковина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Бессарабияның </a:t>
            </a:r>
            <a:r>
              <a:rPr lang="ru-RU" sz="6400" dirty="0" smtClean="0"/>
              <a:t>жарты </a:t>
            </a:r>
            <a:r>
              <a:rPr lang="ru-RU" sz="6400" dirty="0" err="1" smtClean="0"/>
              <a:t>бөлігі </a:t>
            </a:r>
            <a:r>
              <a:rPr lang="ru-RU" sz="6400" dirty="0" smtClean="0"/>
              <a:t>Украина </a:t>
            </a:r>
            <a:r>
              <a:rPr lang="ru-RU" sz="6400" dirty="0" err="1" smtClean="0"/>
              <a:t>КСР-іне</a:t>
            </a:r>
            <a:r>
              <a:rPr lang="ru-RU" sz="6400" dirty="0" smtClean="0"/>
              <a:t>, </a:t>
            </a:r>
            <a:r>
              <a:rPr lang="ru-RU" sz="6400" dirty="0" err="1" smtClean="0"/>
              <a:t>Бессарабияның қалған бөлігі </a:t>
            </a:r>
            <a:r>
              <a:rPr lang="ru-RU" sz="6400" dirty="0" smtClean="0"/>
              <a:t>Молдавия КСР- не </a:t>
            </a:r>
            <a:r>
              <a:rPr lang="ru-RU" sz="6400" dirty="0" err="1" smtClean="0"/>
              <a:t>берілді</a:t>
            </a:r>
            <a:r>
              <a:rPr lang="ru-RU" sz="6400" dirty="0" smtClean="0"/>
              <a:t>. Англия мен Франция </a:t>
            </a:r>
            <a:r>
              <a:rPr lang="ru-RU" sz="6400" dirty="0" err="1" smtClean="0"/>
              <a:t>Германияға соғыс жариялағанымен батыс</a:t>
            </a:r>
            <a:r>
              <a:rPr lang="ru-RU" sz="6400" dirty="0" smtClean="0"/>
              <a:t> </a:t>
            </a:r>
            <a:r>
              <a:rPr lang="ru-RU" sz="6400" dirty="0" err="1" smtClean="0"/>
              <a:t>майданда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белсенді</a:t>
            </a:r>
            <a:r>
              <a:rPr lang="ru-RU" sz="6400" dirty="0" smtClean="0"/>
              <a:t> </a:t>
            </a:r>
            <a:r>
              <a:rPr lang="ru-RU" sz="6400" dirty="0" err="1" smtClean="0"/>
              <a:t>іс-қимыл танытпады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жағдайды </a:t>
            </a:r>
            <a:r>
              <a:rPr lang="ru-RU" sz="6400" dirty="0" smtClean="0"/>
              <a:t>Германия </a:t>
            </a:r>
            <a:r>
              <a:rPr lang="ru-RU" sz="6400" dirty="0" err="1" smtClean="0"/>
              <a:t>өз мүддесіне пайдаланып</a:t>
            </a:r>
            <a:r>
              <a:rPr lang="ru-RU" sz="6400" dirty="0" smtClean="0"/>
              <a:t>, 1940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Дания, Норвегия, Нидерланды, </a:t>
            </a:r>
            <a:r>
              <a:rPr lang="ru-RU" sz="6400" dirty="0" err="1" smtClean="0"/>
              <a:t>Люксенбург</a:t>
            </a:r>
            <a:r>
              <a:rPr lang="ru-RU" sz="6400" dirty="0" smtClean="0"/>
              <a:t> </a:t>
            </a:r>
            <a:r>
              <a:rPr lang="ru-RU" sz="6400" dirty="0" err="1" smtClean="0"/>
              <a:t>мемлекеттерін</a:t>
            </a:r>
            <a:r>
              <a:rPr lang="ru-RU" sz="6400" dirty="0" smtClean="0"/>
              <a:t> </a:t>
            </a:r>
            <a:r>
              <a:rPr lang="ru-RU" sz="6400" dirty="0" err="1" smtClean="0"/>
              <a:t>еш</a:t>
            </a:r>
            <a:r>
              <a:rPr lang="ru-RU" sz="6400" dirty="0" smtClean="0"/>
              <a:t> </a:t>
            </a:r>
            <a:r>
              <a:rPr lang="ru-RU" sz="6400" dirty="0" err="1" smtClean="0"/>
              <a:t>қарсылықсыз жаулап</a:t>
            </a:r>
            <a:r>
              <a:rPr lang="ru-RU" sz="6400" dirty="0" smtClean="0"/>
              <a:t> </a:t>
            </a:r>
            <a:r>
              <a:rPr lang="ru-RU" sz="6400" dirty="0" err="1" smtClean="0"/>
              <a:t>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Бельгияны</a:t>
            </a:r>
            <a:r>
              <a:rPr lang="ru-RU" sz="6400" dirty="0" smtClean="0"/>
              <a:t> </a:t>
            </a:r>
            <a:r>
              <a:rPr lang="ru-RU" sz="6400" dirty="0" err="1" smtClean="0"/>
              <a:t>жеңгеннен кейін</a:t>
            </a:r>
            <a:r>
              <a:rPr lang="ru-RU" sz="6400" dirty="0" smtClean="0"/>
              <a:t> </a:t>
            </a:r>
            <a:r>
              <a:rPr lang="ru-RU" sz="6400" dirty="0" err="1" smtClean="0"/>
              <a:t>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күштер талқандалды.</a:t>
            </a:r>
            <a:r>
              <a:rPr lang="ru-RU" sz="6400" dirty="0" smtClean="0"/>
              <a:t> </a:t>
            </a:r>
            <a:r>
              <a:rPr lang="ru-RU" sz="6400" dirty="0" err="1" smtClean="0"/>
              <a:t>Нәтижесінде </a:t>
            </a:r>
            <a:r>
              <a:rPr lang="ru-RU" sz="6400" dirty="0" smtClean="0"/>
              <a:t>Франция </a:t>
            </a:r>
            <a:r>
              <a:rPr lang="ru-RU" sz="6400" dirty="0" err="1" smtClean="0"/>
              <a:t>Германиямен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бейбіт</a:t>
            </a:r>
            <a:r>
              <a:rPr lang="ru-RU" sz="6400" dirty="0" smtClean="0"/>
              <a:t> </a:t>
            </a:r>
            <a:r>
              <a:rPr lang="ru-RU" sz="6400" dirty="0" err="1" smtClean="0"/>
              <a:t>келсімге</a:t>
            </a:r>
            <a:r>
              <a:rPr lang="ru-RU" sz="6400" dirty="0" smtClean="0"/>
              <a:t> </a:t>
            </a:r>
            <a:r>
              <a:rPr lang="ru-RU" sz="6400" dirty="0" err="1" smtClean="0"/>
              <a:t>қол қойса</a:t>
            </a:r>
            <a:r>
              <a:rPr lang="ru-RU" sz="6400" dirty="0" smtClean="0"/>
              <a:t>, Англия </a:t>
            </a:r>
            <a:r>
              <a:rPr lang="ru-RU" sz="6400" dirty="0" err="1" smtClean="0"/>
              <a:t>АҚШ-тан көмек сұрауға мәжбүр болды</a:t>
            </a:r>
            <a:r>
              <a:rPr lang="ru-RU" sz="6400" dirty="0" smtClean="0"/>
              <a:t>.</a:t>
            </a:r>
          </a:p>
          <a:p>
            <a:pPr marL="0" indent="0" algn="just"/>
            <a:endParaRPr lang="ru-RU" sz="4000" dirty="0" smtClean="0"/>
          </a:p>
          <a:p>
            <a:pPr algn="just"/>
            <a:endParaRPr lang="ru-RU" dirty="0" smtClean="0"/>
          </a:p>
          <a:p>
            <a:pPr algn="just"/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3-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832648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Батыс</a:t>
            </a:r>
            <a:r>
              <a:rPr lang="ru-RU" sz="1600" dirty="0" smtClean="0"/>
              <a:t> </a:t>
            </a:r>
            <a:r>
              <a:rPr lang="ru-RU" sz="1600" dirty="0" err="1" smtClean="0"/>
              <a:t>Еуропадағы әскери іс-қимылды аяқтаған фашистік</a:t>
            </a:r>
            <a:r>
              <a:rPr lang="ru-RU" sz="1600" dirty="0" smtClean="0"/>
              <a:t> Германия </a:t>
            </a:r>
            <a:r>
              <a:rPr lang="ru-RU" sz="1600" dirty="0" err="1" smtClean="0"/>
              <a:t>бастапқы міндеттерінен</a:t>
            </a:r>
            <a:r>
              <a:rPr lang="ru-RU" sz="1600" dirty="0" smtClean="0"/>
              <a:t> бас </a:t>
            </a:r>
            <a:r>
              <a:rPr lang="ru-RU" sz="1600" dirty="0" err="1" smtClean="0"/>
              <a:t>тартып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Кеңестер Одағын басып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алуды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көздейді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Басып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алған мемлекеттердің экономикалық, әскери ресурстарын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өз мүдесіне пайдаланып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әбден күшейген фашистік</a:t>
            </a:r>
            <a:r>
              <a:rPr lang="ru-RU" sz="1600" dirty="0" smtClean="0"/>
              <a:t> Германия </a:t>
            </a:r>
            <a:r>
              <a:rPr lang="ru-RU" sz="1600" dirty="0" err="1" smtClean="0"/>
              <a:t>Кеңестер Одағына қарсы соғысты </a:t>
            </a:r>
            <a:r>
              <a:rPr lang="ru-RU" sz="1600" dirty="0" smtClean="0"/>
              <a:t>аз </a:t>
            </a:r>
            <a:r>
              <a:rPr lang="ru-RU" sz="1600" dirty="0" err="1" smtClean="0"/>
              <a:t>уақытта жеңіспен аяқтауына күмәнсіз сенді</a:t>
            </a:r>
            <a:r>
              <a:rPr lang="ru-RU" sz="1600" dirty="0" smtClean="0"/>
              <a:t>. Ал, Сталин </a:t>
            </a:r>
            <a:r>
              <a:rPr lang="ru-RU" sz="1600" dirty="0" err="1" smtClean="0"/>
              <a:t>және оның төңірегіндегілер </a:t>
            </a:r>
            <a:r>
              <a:rPr lang="ru-RU" sz="1600" dirty="0" smtClean="0"/>
              <a:t>1939 </a:t>
            </a:r>
            <a:r>
              <a:rPr lang="ru-RU" sz="1600" dirty="0" err="1" smtClean="0"/>
              <a:t>жылғы келісімге</a:t>
            </a:r>
            <a:r>
              <a:rPr lang="ru-RU" sz="1600" dirty="0" smtClean="0"/>
              <a:t> </a:t>
            </a:r>
            <a:r>
              <a:rPr lang="ru-RU" sz="1600" dirty="0" err="1" smtClean="0"/>
              <a:t>сеніп</a:t>
            </a:r>
            <a:r>
              <a:rPr lang="ru-RU" sz="1600" dirty="0" smtClean="0"/>
              <a:t>, Германия </a:t>
            </a:r>
            <a:r>
              <a:rPr lang="ru-RU" sz="1600" dirty="0" err="1" smtClean="0"/>
              <a:t>тарапынан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 қаупін күтпеді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КСРО-ға қарсы </a:t>
            </a:r>
            <a:r>
              <a:rPr lang="ru-RU" sz="1600" dirty="0" smtClean="0"/>
              <a:t>“Барбаросса”  </a:t>
            </a:r>
            <a:r>
              <a:rPr lang="ru-RU" sz="1600" dirty="0" err="1" smtClean="0"/>
              <a:t>соғыс жоспары</a:t>
            </a:r>
            <a:r>
              <a:rPr lang="ru-RU" sz="1600" dirty="0" smtClean="0"/>
              <a:t> 4 </a:t>
            </a:r>
            <a:r>
              <a:rPr lang="ru-RU" sz="1600" dirty="0" err="1" smtClean="0"/>
              <a:t>әскери топтың келісілген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іс-қимылына негізделді</a:t>
            </a:r>
            <a:r>
              <a:rPr lang="ru-RU" sz="1600" dirty="0" smtClean="0"/>
              <a:t>. Финляндия фельдмаршалы Маннергейм мен генерал фон </a:t>
            </a:r>
            <a:r>
              <a:rPr lang="ru-RU" sz="1600" dirty="0" err="1" smtClean="0"/>
              <a:t>Дитла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басқарған </a:t>
            </a:r>
            <a:r>
              <a:rPr lang="ru-RU" sz="1600" dirty="0" smtClean="0"/>
              <a:t>Финляндия </a:t>
            </a:r>
            <a:r>
              <a:rPr lang="ru-RU" sz="1600" dirty="0" err="1" smtClean="0"/>
              <a:t>тобы</a:t>
            </a:r>
            <a:r>
              <a:rPr lang="ru-RU" sz="1600" dirty="0" smtClean="0"/>
              <a:t> Мурманск, Беломорск, </a:t>
            </a:r>
            <a:r>
              <a:rPr lang="ru-RU" sz="1600" dirty="0" err="1" smtClean="0"/>
              <a:t>Ладогоға бағытталды.</a:t>
            </a:r>
            <a:r>
              <a:rPr lang="ru-RU" sz="1600" dirty="0" smtClean="0"/>
              <a:t> </a:t>
            </a:r>
            <a:r>
              <a:rPr lang="ru-RU" sz="1600" dirty="0" err="1" smtClean="0"/>
              <a:t>“Солтүстік” тобына</a:t>
            </a:r>
            <a:r>
              <a:rPr lang="ru-RU" sz="1600" dirty="0" smtClean="0"/>
              <a:t> </a:t>
            </a:r>
            <a:r>
              <a:rPr lang="ru-RU" sz="1600" dirty="0" err="1" smtClean="0"/>
              <a:t>(басқарған </a:t>
            </a:r>
            <a:r>
              <a:rPr lang="ru-RU" sz="1600" dirty="0" smtClean="0"/>
              <a:t>генерал фельдмаршал фон </a:t>
            </a:r>
            <a:r>
              <a:rPr lang="ru-RU" sz="1600" dirty="0" err="1" smtClean="0"/>
              <a:t>Лееб</a:t>
            </a:r>
            <a:r>
              <a:rPr lang="ru-RU" sz="1600" dirty="0" smtClean="0"/>
              <a:t>) </a:t>
            </a:r>
            <a:r>
              <a:rPr lang="ru-RU" sz="1600" dirty="0" err="1" smtClean="0"/>
              <a:t>Ленинградты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жүктелді</a:t>
            </a:r>
            <a:r>
              <a:rPr lang="ru-RU" sz="1600" dirty="0" smtClean="0"/>
              <a:t>. Генерал-фельдмаршал фон Бок </a:t>
            </a:r>
            <a:r>
              <a:rPr lang="ru-RU" sz="1600" dirty="0" err="1" smtClean="0"/>
              <a:t>басқарған ең күшті </a:t>
            </a:r>
            <a:r>
              <a:rPr lang="ru-RU" sz="1600" dirty="0" smtClean="0"/>
              <a:t>“</a:t>
            </a:r>
            <a:r>
              <a:rPr lang="ru-RU" sz="1600" dirty="0" err="1" smtClean="0"/>
              <a:t>Орталық тобы</a:t>
            </a:r>
            <a:r>
              <a:rPr lang="ru-RU" sz="1600" dirty="0" smtClean="0"/>
              <a:t>” </a:t>
            </a:r>
            <a:r>
              <a:rPr lang="ru-RU" sz="1600" dirty="0" err="1" smtClean="0"/>
              <a:t>Москваға бағытталды</a:t>
            </a:r>
            <a:r>
              <a:rPr lang="ru-RU" sz="1600" dirty="0" smtClean="0"/>
              <a:t>. Генерал-фельдмаршал фон </a:t>
            </a:r>
            <a:r>
              <a:rPr lang="ru-RU" sz="1600" dirty="0" err="1" smtClean="0"/>
              <a:t>Рундштенд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бастаған </a:t>
            </a:r>
            <a:r>
              <a:rPr lang="ru-RU" sz="1600" dirty="0" smtClean="0"/>
              <a:t>“</a:t>
            </a:r>
            <a:r>
              <a:rPr lang="ru-RU" sz="1600" dirty="0" err="1" smtClean="0"/>
              <a:t>Онтүстік тобы</a:t>
            </a:r>
            <a:r>
              <a:rPr lang="ru-RU" sz="1600" dirty="0" smtClean="0"/>
              <a:t>” </a:t>
            </a:r>
            <a:r>
              <a:rPr lang="ru-RU" sz="1600" dirty="0" err="1" smtClean="0"/>
              <a:t>Украинаны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алуға тиіс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Фашистік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Германияның Кеңестер Одағын жаулап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жоспарында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Қазақстанға үлкен мән берілген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мақсатпен Атлантикадан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Сібірге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біртұтас </a:t>
            </a:r>
            <a:r>
              <a:rPr lang="ru-RU" sz="1600" dirty="0" smtClean="0"/>
              <a:t>Герман </a:t>
            </a:r>
            <a:r>
              <a:rPr lang="ru-RU" sz="1600" dirty="0" err="1" smtClean="0"/>
              <a:t>этнотерриториялық кеңістігін құру көзделді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территорияны</a:t>
            </a:r>
            <a:r>
              <a:rPr lang="ru-RU" sz="1600" dirty="0" smtClean="0"/>
              <a:t> славян </a:t>
            </a:r>
            <a:r>
              <a:rPr lang="ru-RU" sz="1600" dirty="0" err="1" smtClean="0"/>
              <a:t>халықтарынан тазарту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түрік-моңғол халықтарын жою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көзделді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 фашистік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Германияға қызмет ететін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Қарағанды, </a:t>
            </a:r>
            <a:r>
              <a:rPr lang="ru-RU" sz="1600" dirty="0" smtClean="0"/>
              <a:t>Новосибирск, Кузнецк </a:t>
            </a:r>
            <a:r>
              <a:rPr lang="ru-RU" sz="1600" dirty="0" err="1" smtClean="0"/>
              <a:t>индустриалды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облыстарын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құру жоспарланды</a:t>
            </a:r>
            <a:r>
              <a:rPr lang="ru-RU" sz="1600" dirty="0" smtClean="0"/>
              <a:t>. </a:t>
            </a:r>
          </a:p>
          <a:p>
            <a:pPr marL="0" indent="0" algn="just">
              <a:buNone/>
            </a:pPr>
            <a:r>
              <a:rPr lang="ru-RU" sz="1600" dirty="0" smtClean="0"/>
              <a:t>      </a:t>
            </a:r>
            <a:r>
              <a:rPr lang="ru-RU" sz="1600" dirty="0" err="1" smtClean="0"/>
              <a:t>Жау</a:t>
            </a:r>
            <a:r>
              <a:rPr lang="ru-RU" sz="1600" dirty="0" smtClean="0"/>
              <a:t>  </a:t>
            </a:r>
            <a:r>
              <a:rPr lang="ru-RU" sz="1600" dirty="0" err="1" smtClean="0"/>
              <a:t>соғыстың алғашқы </a:t>
            </a:r>
            <a:r>
              <a:rPr lang="ru-RU" sz="1600" dirty="0" smtClean="0"/>
              <a:t>бес </a:t>
            </a:r>
            <a:r>
              <a:rPr lang="ru-RU" sz="1600" dirty="0" err="1" smtClean="0"/>
              <a:t>айында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мемлекеттің </a:t>
            </a:r>
            <a:r>
              <a:rPr lang="ru-RU" sz="1600" dirty="0" smtClean="0"/>
              <a:t>5% </a:t>
            </a:r>
            <a:r>
              <a:rPr lang="ru-RU" sz="1600" dirty="0" err="1" smtClean="0"/>
              <a:t>халқы тұратын аудандарын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жаулап</a:t>
            </a:r>
            <a:r>
              <a:rPr lang="ru-RU" sz="1600" dirty="0" smtClean="0"/>
              <a:t> </a:t>
            </a:r>
            <a:r>
              <a:rPr lang="ru-RU" sz="1600" dirty="0" err="1" smtClean="0"/>
              <a:t>алды</a:t>
            </a:r>
            <a:r>
              <a:rPr lang="ru-RU" sz="1600" dirty="0" smtClean="0"/>
              <a:t>.  Германия </a:t>
            </a:r>
            <a:r>
              <a:rPr lang="ru-RU" sz="1600" dirty="0" err="1" smtClean="0"/>
              <a:t>КСРО-ға қарсы барлық қарулы күшінін </a:t>
            </a:r>
            <a:r>
              <a:rPr lang="ru-RU" sz="1600" dirty="0" smtClean="0"/>
              <a:t>70% - 5,5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адамнан</a:t>
            </a:r>
            <a:r>
              <a:rPr lang="ru-RU" sz="1600" dirty="0" smtClean="0"/>
              <a:t> </a:t>
            </a:r>
            <a:r>
              <a:rPr lang="ru-RU" sz="1600" dirty="0" err="1" smtClean="0"/>
              <a:t>тұратын </a:t>
            </a:r>
            <a:r>
              <a:rPr lang="ru-RU" sz="1600" dirty="0" smtClean="0"/>
              <a:t>190 дивизия, 4300 танк, 5 </a:t>
            </a:r>
            <a:r>
              <a:rPr lang="ru-RU" sz="1600" dirty="0" err="1" smtClean="0"/>
              <a:t>мың ұшақ шоғырландырды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Батыс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шекаралық округтердегі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Қызыл Әскер күштерімен салыстырғанда </a:t>
            </a:r>
            <a:r>
              <a:rPr lang="ru-RU" sz="1600" dirty="0" smtClean="0"/>
              <a:t>Германия </a:t>
            </a:r>
            <a:r>
              <a:rPr lang="ru-RU" sz="1600" dirty="0" err="1" smtClean="0"/>
              <a:t>әскери күші 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ресурсінен</a:t>
            </a:r>
            <a:r>
              <a:rPr lang="ru-RU" sz="1600" dirty="0" smtClean="0"/>
              <a:t>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</a:t>
            </a:r>
            <a:r>
              <a:rPr lang="ru-RU" sz="1600" dirty="0" err="1" smtClean="0"/>
              <a:t>есе</a:t>
            </a:r>
            <a:r>
              <a:rPr lang="ru-RU" sz="1600" dirty="0" smtClean="0"/>
              <a:t>, </a:t>
            </a:r>
            <a:r>
              <a:rPr lang="ru-RU" sz="1600" dirty="0" err="1" smtClean="0"/>
              <a:t>танктен</a:t>
            </a:r>
            <a:r>
              <a:rPr lang="ru-RU" sz="1600" dirty="0" smtClean="0"/>
              <a:t> </a:t>
            </a:r>
            <a:r>
              <a:rPr lang="ru-RU" sz="1600" dirty="0" err="1" smtClean="0"/>
              <a:t>үш есе</a:t>
            </a:r>
            <a:r>
              <a:rPr lang="ru-RU" sz="1600" dirty="0" smtClean="0"/>
              <a:t>, </a:t>
            </a:r>
            <a:r>
              <a:rPr lang="ru-RU" sz="1600" dirty="0" err="1" smtClean="0"/>
              <a:t>ұшақтан </a:t>
            </a:r>
            <a:r>
              <a:rPr lang="ru-RU" sz="1600" dirty="0" smtClean="0"/>
              <a:t>3 </a:t>
            </a:r>
            <a:r>
              <a:rPr lang="ru-RU" sz="1600" dirty="0" err="1" smtClean="0"/>
              <a:t>есе</a:t>
            </a:r>
            <a:r>
              <a:rPr lang="ru-RU" sz="1600" dirty="0" smtClean="0"/>
              <a:t>, </a:t>
            </a:r>
            <a:r>
              <a:rPr lang="ru-RU" sz="1600" dirty="0" err="1" smtClean="0"/>
              <a:t>артиллериядан</a:t>
            </a:r>
            <a:r>
              <a:rPr lang="ru-RU" sz="1600" dirty="0" smtClean="0"/>
              <a:t> – 1,3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басым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kk-KZ" sz="1600" dirty="0" smtClean="0"/>
              <a:t>4-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err="1" smtClean="0"/>
              <a:t>Осыған қарамастан шекарашылар</a:t>
            </a:r>
            <a:r>
              <a:rPr lang="ru-RU" sz="6400" dirty="0" smtClean="0"/>
              <a:t>, </a:t>
            </a:r>
            <a:r>
              <a:rPr lang="ru-RU" sz="6400" dirty="0" err="1" smtClean="0"/>
              <a:t>олардың қатарында </a:t>
            </a:r>
            <a:r>
              <a:rPr lang="ru-RU" sz="6400" dirty="0" smtClean="0"/>
              <a:t>Брест </a:t>
            </a:r>
            <a:r>
              <a:rPr lang="ru-RU" sz="6400" dirty="0" err="1" smtClean="0"/>
              <a:t>қорғаушылары алғашқы ұрыстың өзінде теңдесі жоқ ерлік</a:t>
            </a:r>
            <a:r>
              <a:rPr lang="ru-RU" sz="6400" dirty="0" smtClean="0"/>
              <a:t> </a:t>
            </a:r>
            <a:r>
              <a:rPr lang="ru-RU" sz="6400" dirty="0" err="1" smtClean="0"/>
              <a:t>көрсетті</a:t>
            </a:r>
            <a:r>
              <a:rPr lang="ru-RU" sz="6400" dirty="0" smtClean="0"/>
              <a:t>. Брест </a:t>
            </a:r>
            <a:r>
              <a:rPr lang="ru-RU" sz="6400" dirty="0" err="1" smtClean="0"/>
              <a:t>шекаралық </a:t>
            </a:r>
            <a:r>
              <a:rPr lang="ru-RU" sz="6400" dirty="0" smtClean="0"/>
              <a:t>отряды </a:t>
            </a:r>
            <a:r>
              <a:rPr lang="ru-RU" sz="6400" dirty="0" err="1" smtClean="0"/>
              <a:t>жауынгерлердің құрамында жаудын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алғашқы соққысына </a:t>
            </a:r>
            <a:r>
              <a:rPr lang="ru-RU" sz="6400" dirty="0" smtClean="0"/>
              <a:t>А.</a:t>
            </a:r>
            <a:r>
              <a:rPr lang="ru-RU" sz="6400" dirty="0" err="1" smtClean="0"/>
              <a:t>Мүсірепов</a:t>
            </a:r>
            <a:r>
              <a:rPr lang="ru-RU" sz="6400" dirty="0" smtClean="0"/>
              <a:t>, В.Лобанов, </a:t>
            </a:r>
            <a:r>
              <a:rPr lang="ru-RU" sz="6400" dirty="0" err="1" smtClean="0"/>
              <a:t>К.Абдрахманов</a:t>
            </a:r>
            <a:r>
              <a:rPr lang="ru-RU" sz="6400" dirty="0" smtClean="0"/>
              <a:t>, </a:t>
            </a:r>
            <a:r>
              <a:rPr lang="ru-RU" sz="6400" dirty="0" err="1" smtClean="0"/>
              <a:t>К.Иманқұлов, </a:t>
            </a:r>
            <a:r>
              <a:rPr lang="ru-RU" sz="6400" dirty="0" smtClean="0"/>
              <a:t>А.Наганов, </a:t>
            </a:r>
            <a:r>
              <a:rPr lang="ru-RU" sz="6400" dirty="0" err="1" smtClean="0"/>
              <a:t>Ғ.Жұматов, Ш.Шолтыров</a:t>
            </a:r>
            <a:r>
              <a:rPr lang="ru-RU" sz="6400" dirty="0" smtClean="0"/>
              <a:t>, </a:t>
            </a:r>
            <a:r>
              <a:rPr lang="ru-RU" sz="6400" dirty="0" err="1" smtClean="0"/>
              <a:t>Т.Деревянко</a:t>
            </a:r>
            <a:r>
              <a:rPr lang="ru-RU" sz="6400" dirty="0" smtClean="0"/>
              <a:t>, Қ.</a:t>
            </a:r>
            <a:r>
              <a:rPr lang="ru-RU" sz="6400" dirty="0" err="1" smtClean="0"/>
              <a:t>Батталов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басқа қазақстандық жауынгерлер</a:t>
            </a:r>
            <a:r>
              <a:rPr lang="ru-RU" sz="6400" dirty="0" smtClean="0"/>
              <a:t> </a:t>
            </a:r>
            <a:r>
              <a:rPr lang="ru-RU" sz="6400" dirty="0" err="1" smtClean="0"/>
              <a:t>қарсылық көрсетіп, айрықша ерлікпен</a:t>
            </a:r>
            <a:r>
              <a:rPr lang="ru-RU" sz="6400" dirty="0" smtClean="0"/>
              <a:t> </a:t>
            </a:r>
            <a:r>
              <a:rPr lang="ru-RU" sz="6400" dirty="0" err="1" smtClean="0"/>
              <a:t>көзге түсті.</a:t>
            </a:r>
            <a:endParaRPr lang="ru-RU" sz="6400" dirty="0" smtClean="0"/>
          </a:p>
          <a:p>
            <a:pPr marL="0" indent="0" algn="just"/>
            <a:r>
              <a:rPr lang="ru-RU" sz="6400" dirty="0" err="1" smtClean="0"/>
              <a:t>Соғыс 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Қазақстанда </a:t>
            </a:r>
            <a:r>
              <a:rPr lang="ru-RU" sz="6400" dirty="0" smtClean="0"/>
              <a:t>12 </a:t>
            </a:r>
            <a:r>
              <a:rPr lang="ru-RU" sz="6400" dirty="0" err="1" smtClean="0"/>
              <a:t>атқыштар және </a:t>
            </a:r>
            <a:r>
              <a:rPr lang="ru-RU" sz="6400" dirty="0" smtClean="0"/>
              <a:t>4 </a:t>
            </a:r>
            <a:r>
              <a:rPr lang="ru-RU" sz="6400" dirty="0" err="1" smtClean="0"/>
              <a:t>атты</a:t>
            </a:r>
            <a:r>
              <a:rPr lang="ru-RU" sz="6400" dirty="0" smtClean="0"/>
              <a:t> </a:t>
            </a:r>
            <a:r>
              <a:rPr lang="ru-RU" sz="6400" dirty="0" err="1" smtClean="0"/>
              <a:t>әскер дивизиясы</a:t>
            </a:r>
            <a:r>
              <a:rPr lang="ru-RU" sz="6400" dirty="0" smtClean="0"/>
              <a:t>, 7 </a:t>
            </a:r>
            <a:r>
              <a:rPr lang="ru-RU" sz="6400" dirty="0" err="1" smtClean="0"/>
              <a:t>атқыштар бригадасы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</a:t>
            </a:r>
            <a:r>
              <a:rPr lang="ru-RU" sz="6400" dirty="0" smtClean="0"/>
              <a:t>50-ге </a:t>
            </a:r>
            <a:r>
              <a:rPr lang="ru-RU" sz="6400" dirty="0" err="1" smtClean="0"/>
              <a:t>жуық жеке</a:t>
            </a:r>
            <a:r>
              <a:rPr lang="ru-RU" sz="6400" dirty="0" smtClean="0"/>
              <a:t> </a:t>
            </a:r>
            <a:r>
              <a:rPr lang="ru-RU" sz="6400" dirty="0" err="1" smtClean="0"/>
              <a:t>полктер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батальондар</a:t>
            </a:r>
            <a:r>
              <a:rPr lang="ru-RU" sz="6400" dirty="0" smtClean="0"/>
              <a:t> </a:t>
            </a:r>
            <a:r>
              <a:rPr lang="ru-RU" sz="6400" dirty="0" err="1" smtClean="0"/>
              <a:t>жасақталып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майданға аттандырылды</a:t>
            </a:r>
            <a:r>
              <a:rPr lang="ru-RU" sz="6400" dirty="0" smtClean="0"/>
              <a:t>. Москва </a:t>
            </a:r>
            <a:r>
              <a:rPr lang="ru-RU" sz="6400" dirty="0" err="1" smtClean="0"/>
              <a:t>бағытындағы 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жолдардың бірі</a:t>
            </a:r>
            <a:r>
              <a:rPr lang="ru-RU" sz="6400" dirty="0" smtClean="0"/>
              <a:t> –Волоколамск </a:t>
            </a:r>
            <a:r>
              <a:rPr lang="ru-RU" sz="6400" dirty="0" err="1" smtClean="0"/>
              <a:t>тас</a:t>
            </a:r>
            <a:r>
              <a:rPr lang="ru-RU" sz="6400" dirty="0" smtClean="0"/>
              <a:t> </a:t>
            </a:r>
            <a:r>
              <a:rPr lang="ru-RU" sz="6400" dirty="0" err="1" smtClean="0"/>
              <a:t>жолын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қорғауда Алматыда</a:t>
            </a:r>
            <a:r>
              <a:rPr lang="ru-RU" sz="6400" dirty="0" smtClean="0"/>
              <a:t> </a:t>
            </a:r>
            <a:r>
              <a:rPr lang="ru-RU" sz="6400" dirty="0" err="1" smtClean="0"/>
              <a:t>жабдықталған </a:t>
            </a:r>
            <a:r>
              <a:rPr lang="ru-RU" sz="6400" dirty="0" smtClean="0"/>
              <a:t>316-атқыштар </a:t>
            </a:r>
            <a:r>
              <a:rPr lang="ru-RU" sz="6400" dirty="0" err="1" smtClean="0"/>
              <a:t>дивизиясы</a:t>
            </a:r>
            <a:r>
              <a:rPr lang="ru-RU" sz="6400" dirty="0" smtClean="0"/>
              <a:t> генерал-майор И.В.Панфилов, Москва </a:t>
            </a:r>
            <a:r>
              <a:rPr lang="ru-RU" sz="6400" dirty="0" err="1" smtClean="0"/>
              <a:t>түбіндегі шайқаста әсіресе саяси</a:t>
            </a:r>
            <a:r>
              <a:rPr lang="ru-RU" sz="6400" dirty="0" smtClean="0"/>
              <a:t> </a:t>
            </a:r>
            <a:r>
              <a:rPr lang="ru-RU" sz="6400" dirty="0" err="1" smtClean="0"/>
              <a:t>жетекші</a:t>
            </a:r>
            <a:r>
              <a:rPr lang="ru-RU" sz="6400" dirty="0" smtClean="0"/>
              <a:t> В.Г. Клочков </a:t>
            </a:r>
            <a:r>
              <a:rPr lang="ru-RU" sz="6400" dirty="0" err="1" smtClean="0"/>
              <a:t>басқарған бөлімше </a:t>
            </a:r>
            <a:r>
              <a:rPr lang="ru-RU" sz="6400" dirty="0" smtClean="0"/>
              <a:t>– 28 </a:t>
            </a:r>
            <a:r>
              <a:rPr lang="ru-RU" sz="6400" dirty="0" err="1" smtClean="0"/>
              <a:t>панфиловшылар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жаудың </a:t>
            </a:r>
            <a:r>
              <a:rPr lang="ru-RU" sz="6400" dirty="0" smtClean="0"/>
              <a:t>50 </a:t>
            </a:r>
            <a:r>
              <a:rPr lang="ru-RU" sz="6400" dirty="0" err="1" smtClean="0"/>
              <a:t>танкісіне</a:t>
            </a:r>
            <a:r>
              <a:rPr lang="ru-RU" sz="6400" dirty="0" smtClean="0"/>
              <a:t> </a:t>
            </a:r>
            <a:r>
              <a:rPr lang="ru-RU" sz="6400" dirty="0" err="1" smtClean="0"/>
              <a:t>тойтарыс</a:t>
            </a:r>
            <a:r>
              <a:rPr lang="ru-RU" sz="6400" dirty="0" smtClean="0"/>
              <a:t> </a:t>
            </a:r>
            <a:r>
              <a:rPr lang="ru-RU" sz="6400" dirty="0" err="1" smtClean="0"/>
              <a:t>беріп</a:t>
            </a:r>
            <a:r>
              <a:rPr lang="ru-RU" sz="6400" dirty="0" smtClean="0"/>
              <a:t>, </a:t>
            </a:r>
            <a:r>
              <a:rPr lang="ru-RU" sz="6400" dirty="0" err="1" smtClean="0"/>
              <a:t>асқан ерлік</a:t>
            </a:r>
            <a:r>
              <a:rPr lang="ru-RU" sz="6400" dirty="0" smtClean="0"/>
              <a:t> </a:t>
            </a:r>
            <a:r>
              <a:rPr lang="ru-RU" sz="6400" dirty="0" err="1" smtClean="0"/>
              <a:t>көрсетті</a:t>
            </a:r>
            <a:r>
              <a:rPr lang="ru-RU" sz="6400" dirty="0" smtClean="0"/>
              <a:t>. 1941 ж. 17 </a:t>
            </a:r>
            <a:r>
              <a:rPr lang="ru-RU" sz="6400" dirty="0" err="1" smtClean="0"/>
              <a:t>қарашада дивизияға </a:t>
            </a:r>
            <a:r>
              <a:rPr lang="ru-RU" sz="6400" dirty="0" smtClean="0"/>
              <a:t>8-ші </a:t>
            </a:r>
            <a:r>
              <a:rPr lang="ru-RU" sz="6400" dirty="0" err="1" smtClean="0"/>
              <a:t>гвардиялық деген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атақ беріліп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кейінірек</a:t>
            </a:r>
            <a:r>
              <a:rPr lang="ru-RU" sz="6400" dirty="0" smtClean="0"/>
              <a:t> </a:t>
            </a:r>
            <a:r>
              <a:rPr lang="ru-RU" sz="6400" dirty="0" err="1" smtClean="0"/>
              <a:t>Қызыл </a:t>
            </a:r>
            <a:r>
              <a:rPr lang="ru-RU" sz="6400" dirty="0" smtClean="0"/>
              <a:t>Ту, Ленин </a:t>
            </a:r>
            <a:r>
              <a:rPr lang="ru-RU" sz="6400" dirty="0" err="1" smtClean="0"/>
              <a:t>ордендерімен</a:t>
            </a:r>
            <a:r>
              <a:rPr lang="ru-RU" sz="6400" dirty="0" smtClean="0"/>
              <a:t>, ал </a:t>
            </a:r>
            <a:r>
              <a:rPr lang="ru-RU" sz="6400" dirty="0" err="1" smtClean="0"/>
              <a:t>Риганы</a:t>
            </a:r>
            <a:r>
              <a:rPr lang="ru-RU" sz="6400" dirty="0" smtClean="0"/>
              <a:t> </a:t>
            </a:r>
            <a:r>
              <a:rPr lang="ru-RU" sz="6400" dirty="0" err="1" smtClean="0"/>
              <a:t>жаудан</a:t>
            </a:r>
            <a:r>
              <a:rPr lang="ru-RU" sz="6400" dirty="0" smtClean="0"/>
              <a:t> </a:t>
            </a:r>
            <a:r>
              <a:rPr lang="ru-RU" sz="6400" dirty="0" err="1" smtClean="0"/>
              <a:t>азат</a:t>
            </a:r>
            <a:r>
              <a:rPr lang="ru-RU" sz="6400" dirty="0" smtClean="0"/>
              <a:t> </a:t>
            </a:r>
            <a:r>
              <a:rPr lang="ru-RU" sz="6400" dirty="0" err="1" smtClean="0"/>
              <a:t>еткені</a:t>
            </a:r>
            <a:r>
              <a:rPr lang="ru-RU" sz="6400" dirty="0" smtClean="0"/>
              <a:t> </a:t>
            </a:r>
            <a:r>
              <a:rPr lang="ru-RU" sz="6400" dirty="0" err="1" smtClean="0"/>
              <a:t>үшін екінші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дәрежелі </a:t>
            </a:r>
            <a:r>
              <a:rPr lang="ru-RU" sz="6400" dirty="0" smtClean="0"/>
              <a:t>Суворов </a:t>
            </a:r>
            <a:r>
              <a:rPr lang="ru-RU" sz="6400" dirty="0" err="1" smtClean="0"/>
              <a:t>орденімен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марапатталды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шайқаста ерлік</a:t>
            </a:r>
            <a:r>
              <a:rPr lang="ru-RU" sz="6400" dirty="0" smtClean="0"/>
              <a:t> </a:t>
            </a:r>
            <a:r>
              <a:rPr lang="ru-RU" sz="6400" dirty="0" err="1" smtClean="0"/>
              <a:t>танықтан </a:t>
            </a:r>
            <a:r>
              <a:rPr lang="ru-RU" sz="6400" dirty="0" smtClean="0"/>
              <a:t>28 </a:t>
            </a:r>
            <a:r>
              <a:rPr lang="ru-RU" sz="6400" dirty="0" err="1" smtClean="0"/>
              <a:t>жауынгер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 Одағының </a:t>
            </a:r>
            <a:r>
              <a:rPr lang="ru-RU" sz="6400" dirty="0" smtClean="0"/>
              <a:t>Батыры </a:t>
            </a:r>
            <a:r>
              <a:rPr lang="ru-RU" sz="6400" dirty="0" err="1" smtClean="0"/>
              <a:t>атағын иеленді</a:t>
            </a:r>
            <a:r>
              <a:rPr lang="ru-RU" sz="6400" dirty="0" smtClean="0"/>
              <a:t>. </a:t>
            </a:r>
            <a:r>
              <a:rPr lang="ru-RU" sz="6400" dirty="0" err="1" smtClean="0"/>
              <a:t>Аға </a:t>
            </a:r>
            <a:r>
              <a:rPr lang="ru-RU" sz="6400" dirty="0" smtClean="0"/>
              <a:t>лейтенант Б.</a:t>
            </a:r>
            <a:r>
              <a:rPr lang="ru-RU" sz="6400" dirty="0" err="1" smtClean="0"/>
              <a:t>Момышұлы </a:t>
            </a:r>
            <a:r>
              <a:rPr lang="ru-RU" sz="6400" dirty="0" smtClean="0"/>
              <a:t>Москва </a:t>
            </a:r>
            <a:r>
              <a:rPr lang="ru-RU" sz="6400" dirty="0" err="1" smtClean="0"/>
              <a:t>түбіндегі шайқаста өз батальонымен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жау</a:t>
            </a:r>
            <a:r>
              <a:rPr lang="ru-RU" sz="6400" dirty="0" smtClean="0"/>
              <a:t> </a:t>
            </a:r>
            <a:r>
              <a:rPr lang="ru-RU" sz="6400" dirty="0" err="1" smtClean="0"/>
              <a:t>қоршауын үш рет</a:t>
            </a:r>
            <a:r>
              <a:rPr lang="ru-RU" sz="6400" dirty="0" smtClean="0"/>
              <a:t> </a:t>
            </a:r>
            <a:r>
              <a:rPr lang="ru-RU" sz="6400" dirty="0" err="1" smtClean="0"/>
              <a:t>бұзып шықты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Соғысты Б.Момышұлы </a:t>
            </a:r>
            <a:r>
              <a:rPr lang="ru-RU" sz="6400" dirty="0" smtClean="0"/>
              <a:t>полковник </a:t>
            </a:r>
            <a:r>
              <a:rPr lang="ru-RU" sz="6400" dirty="0" err="1" smtClean="0"/>
              <a:t>лауазымымен</a:t>
            </a:r>
            <a:r>
              <a:rPr lang="ru-RU" sz="6400" dirty="0" smtClean="0"/>
              <a:t>, 9-шы </a:t>
            </a:r>
            <a:r>
              <a:rPr lang="ru-RU" sz="6400" dirty="0" err="1" smtClean="0"/>
              <a:t>гвардиялық атқыштар дивизиясының командирі</a:t>
            </a:r>
            <a:r>
              <a:rPr lang="ru-RU" sz="6400" dirty="0" smtClean="0"/>
              <a:t> </a:t>
            </a:r>
            <a:r>
              <a:rPr lang="ru-RU" sz="6400" dirty="0" err="1" smtClean="0"/>
              <a:t>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жүріп аяқтады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Сөйтсе </a:t>
            </a:r>
            <a:r>
              <a:rPr lang="ru-RU" sz="6400" dirty="0" smtClean="0"/>
              <a:t>де, </a:t>
            </a:r>
            <a:r>
              <a:rPr lang="ru-RU" sz="6400" dirty="0" err="1" smtClean="0"/>
              <a:t>Б.Момышұлының соғыс жылдарындағы ерлігі</a:t>
            </a:r>
            <a:r>
              <a:rPr lang="ru-RU" sz="6400" dirty="0" smtClean="0"/>
              <a:t> </a:t>
            </a:r>
            <a:r>
              <a:rPr lang="ru-RU" sz="6400" dirty="0" err="1" smtClean="0"/>
              <a:t>өз дәрежесінде мойындалмай</a:t>
            </a:r>
            <a:r>
              <a:rPr lang="ru-RU" sz="6400" dirty="0" smtClean="0"/>
              <a:t>, тек 1990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оған Кеңес Одағының </a:t>
            </a:r>
            <a:r>
              <a:rPr lang="ru-RU" sz="6400" dirty="0" smtClean="0"/>
              <a:t>Батыры </a:t>
            </a:r>
            <a:r>
              <a:rPr lang="ru-RU" sz="6400" dirty="0" err="1" smtClean="0"/>
              <a:t>атағы берілді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И.В.Панфилов </a:t>
            </a:r>
            <a:r>
              <a:rPr lang="ru-RU" sz="6400" dirty="0" err="1" smtClean="0"/>
              <a:t>дивизиясы</a:t>
            </a:r>
            <a:r>
              <a:rPr lang="ru-RU" sz="6400" dirty="0" smtClean="0"/>
              <a:t> </a:t>
            </a:r>
            <a:r>
              <a:rPr lang="ru-RU" sz="6400" dirty="0" err="1" smtClean="0"/>
              <a:t>құрамында жаумен</a:t>
            </a:r>
            <a:r>
              <a:rPr lang="ru-RU" sz="6400" dirty="0" smtClean="0"/>
              <a:t> </a:t>
            </a:r>
            <a:r>
              <a:rPr lang="ru-RU" sz="6400" dirty="0" err="1" smtClean="0"/>
              <a:t>шайқасқан </a:t>
            </a:r>
            <a:r>
              <a:rPr lang="ru-RU" sz="6400" dirty="0" smtClean="0"/>
              <a:t>М.</a:t>
            </a:r>
            <a:r>
              <a:rPr lang="ru-RU" sz="6400" dirty="0" err="1" smtClean="0"/>
              <a:t>Ғабдуллин </a:t>
            </a:r>
            <a:r>
              <a:rPr lang="ru-RU" sz="6400" dirty="0" smtClean="0"/>
              <a:t>1943 ж. </a:t>
            </a:r>
            <a:r>
              <a:rPr lang="ru-RU" sz="6400" dirty="0" err="1" smtClean="0"/>
              <a:t>Кеңес Одағының </a:t>
            </a:r>
            <a:r>
              <a:rPr lang="ru-RU" sz="6400" dirty="0" smtClean="0"/>
              <a:t>Батыры </a:t>
            </a:r>
            <a:r>
              <a:rPr lang="ru-RU" sz="6400" dirty="0" err="1" smtClean="0"/>
              <a:t>атағын иеленді</a:t>
            </a:r>
            <a:r>
              <a:rPr lang="ru-RU" sz="6400" dirty="0" smtClean="0"/>
              <a:t>. Москва </a:t>
            </a:r>
            <a:r>
              <a:rPr lang="ru-RU" sz="6400" dirty="0" err="1" smtClean="0"/>
              <a:t>түбіндегі шайқастарда </a:t>
            </a:r>
            <a:r>
              <a:rPr lang="ru-RU" sz="6400" dirty="0" smtClean="0"/>
              <a:t>Т.</a:t>
            </a:r>
            <a:r>
              <a:rPr lang="ru-RU" sz="6400" dirty="0" err="1" smtClean="0"/>
              <a:t>Тоқтаров</a:t>
            </a:r>
            <a:r>
              <a:rPr lang="ru-RU" sz="6400" dirty="0" smtClean="0"/>
              <a:t>, Р.</a:t>
            </a:r>
            <a:r>
              <a:rPr lang="ru-RU" sz="6400" dirty="0" err="1" smtClean="0"/>
              <a:t>Жанғозин</a:t>
            </a:r>
            <a:r>
              <a:rPr lang="ru-RU" sz="6400" dirty="0" smtClean="0"/>
              <a:t>, Р.Елебаев </a:t>
            </a:r>
            <a:r>
              <a:rPr lang="ru-RU" sz="6400" dirty="0" err="1" smtClean="0"/>
              <a:t>және </a:t>
            </a:r>
            <a:r>
              <a:rPr lang="ru-RU" sz="6400" dirty="0" smtClean="0"/>
              <a:t>т.б. </a:t>
            </a:r>
            <a:r>
              <a:rPr lang="ru-RU" sz="6400" dirty="0" err="1" smtClean="0"/>
              <a:t>қазақстандықтар асқан ерлік</a:t>
            </a:r>
            <a:r>
              <a:rPr lang="ru-RU" sz="6400" dirty="0" smtClean="0"/>
              <a:t> </a:t>
            </a:r>
            <a:r>
              <a:rPr lang="ru-RU" sz="6400" dirty="0" err="1" smtClean="0"/>
              <a:t>танытты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шайқасқа қазақстандық </a:t>
            </a:r>
            <a:r>
              <a:rPr lang="ru-RU" sz="6400" dirty="0" smtClean="0"/>
              <a:t>238-ші дивизия, 19-шы </a:t>
            </a:r>
            <a:r>
              <a:rPr lang="ru-RU" sz="6400" dirty="0" err="1" smtClean="0"/>
              <a:t>атқыштар бригадасы</a:t>
            </a:r>
            <a:r>
              <a:rPr lang="ru-RU" sz="6400" dirty="0" smtClean="0"/>
              <a:t> да </a:t>
            </a:r>
            <a:r>
              <a:rPr lang="ru-RU" sz="6400" dirty="0" err="1" smtClean="0"/>
              <a:t>қатысты</a:t>
            </a:r>
            <a:r>
              <a:rPr lang="ru-RU" sz="6400" dirty="0" smtClean="0"/>
              <a:t>. </a:t>
            </a:r>
          </a:p>
          <a:p>
            <a:pPr marL="0" indent="0" algn="just"/>
            <a:r>
              <a:rPr lang="ru-RU" sz="6400" dirty="0" smtClean="0"/>
              <a:t>“Барбаросса” </a:t>
            </a:r>
            <a:r>
              <a:rPr lang="ru-RU" sz="6400" dirty="0" err="1" smtClean="0"/>
              <a:t>жоспары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жүзеге аспағаннан кейін</a:t>
            </a:r>
            <a:r>
              <a:rPr lang="ru-RU" sz="6400" dirty="0" smtClean="0"/>
              <a:t> 1942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Германия </a:t>
            </a:r>
            <a:r>
              <a:rPr lang="ru-RU" sz="6400" dirty="0" err="1" smtClean="0"/>
              <a:t>Кеңестер Одағын 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алу</a:t>
            </a:r>
            <a:r>
              <a:rPr lang="ru-RU" sz="6400" dirty="0" smtClean="0"/>
              <a:t> </a:t>
            </a:r>
            <a:r>
              <a:rPr lang="ru-RU" sz="6400" dirty="0" err="1" smtClean="0"/>
              <a:t>мақсатында жаңа жоспар</a:t>
            </a:r>
            <a:r>
              <a:rPr lang="ru-RU" sz="6400" dirty="0" smtClean="0"/>
              <a:t> </a:t>
            </a:r>
            <a:r>
              <a:rPr lang="ru-RU" sz="6400" dirty="0" err="1" smtClean="0"/>
              <a:t>қабылдады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жоспар</a:t>
            </a:r>
            <a:r>
              <a:rPr lang="ru-RU" sz="6400" dirty="0" smtClean="0"/>
              <a:t> </a:t>
            </a:r>
            <a:r>
              <a:rPr lang="ru-RU" sz="6400" dirty="0" err="1" smtClean="0"/>
              <a:t>бойынша</a:t>
            </a:r>
            <a:r>
              <a:rPr lang="ru-RU" sz="6400" dirty="0" smtClean="0"/>
              <a:t> Сталинград пен </a:t>
            </a:r>
            <a:r>
              <a:rPr lang="ru-RU" sz="6400" dirty="0" err="1" smtClean="0"/>
              <a:t>Кавказды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алу</a:t>
            </a:r>
            <a:r>
              <a:rPr lang="ru-RU" sz="6400" dirty="0" smtClean="0"/>
              <a:t> </a:t>
            </a:r>
            <a:r>
              <a:rPr lang="ru-RU" sz="6400" dirty="0" err="1" smtClean="0"/>
              <a:t>операциясына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фашистер</a:t>
            </a:r>
            <a:r>
              <a:rPr lang="ru-RU" sz="6400" dirty="0" smtClean="0"/>
              <a:t> </a:t>
            </a:r>
            <a:r>
              <a:rPr lang="ru-RU" sz="6400" dirty="0" err="1" smtClean="0"/>
              <a:t>құпия дайындалып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оған </a:t>
            </a:r>
            <a:r>
              <a:rPr lang="ru-RU" sz="6400" dirty="0" smtClean="0"/>
              <a:t>“</a:t>
            </a:r>
            <a:r>
              <a:rPr lang="ru-RU" sz="6400" dirty="0" err="1" smtClean="0"/>
              <a:t>Блау</a:t>
            </a:r>
            <a:r>
              <a:rPr lang="ru-RU" sz="6400" dirty="0" smtClean="0"/>
              <a:t>” </a:t>
            </a:r>
            <a:r>
              <a:rPr lang="ru-RU" sz="6400" dirty="0" err="1" smtClean="0"/>
              <a:t>деген</a:t>
            </a:r>
            <a:r>
              <a:rPr lang="ru-RU" sz="6400" dirty="0" smtClean="0"/>
              <a:t> </a:t>
            </a:r>
            <a:r>
              <a:rPr lang="ru-RU" sz="6400" dirty="0" err="1" smtClean="0"/>
              <a:t>ат</a:t>
            </a:r>
            <a:r>
              <a:rPr lang="ru-RU" sz="6400" dirty="0" smtClean="0"/>
              <a:t> </a:t>
            </a:r>
            <a:r>
              <a:rPr lang="ru-RU" sz="6400" dirty="0" err="1" smtClean="0"/>
              <a:t>қойды</a:t>
            </a:r>
            <a:r>
              <a:rPr lang="ru-RU" sz="6400" dirty="0" smtClean="0"/>
              <a:t>. </a:t>
            </a:r>
            <a:r>
              <a:rPr lang="ru-RU" sz="6400" dirty="0" err="1" smtClean="0"/>
              <a:t>Өйткені фашистерге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алған мемлекеттер</a:t>
            </a:r>
            <a:r>
              <a:rPr lang="ru-RU" sz="6400" dirty="0" smtClean="0"/>
              <a:t> </a:t>
            </a:r>
            <a:r>
              <a:rPr lang="ru-RU" sz="6400" dirty="0" err="1" smtClean="0"/>
              <a:t>территорияларынан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мұнай тасу</a:t>
            </a:r>
            <a:r>
              <a:rPr lang="ru-RU" sz="6400" dirty="0" smtClean="0"/>
              <a:t> </a:t>
            </a:r>
            <a:r>
              <a:rPr lang="ru-RU" sz="6400" dirty="0" err="1" smtClean="0"/>
              <a:t>қолайсыз болғандықтан, </a:t>
            </a:r>
            <a:r>
              <a:rPr lang="ru-RU" sz="6400" dirty="0" smtClean="0"/>
              <a:t>Кавказ </a:t>
            </a:r>
            <a:r>
              <a:rPr lang="ru-RU" sz="6400" dirty="0" err="1" smtClean="0"/>
              <a:t>мұнайына үлкен үміт артты</a:t>
            </a:r>
            <a:r>
              <a:rPr lang="ru-RU" sz="6400" dirty="0" smtClean="0"/>
              <a:t>. </a:t>
            </a:r>
            <a:r>
              <a:rPr lang="ru-RU" sz="6400" dirty="0" err="1" smtClean="0"/>
              <a:t>Тағы бір</a:t>
            </a:r>
            <a:r>
              <a:rPr lang="ru-RU" sz="6400" dirty="0" smtClean="0"/>
              <a:t> </a:t>
            </a:r>
            <a:r>
              <a:rPr lang="ru-RU" sz="6400" dirty="0" err="1" smtClean="0"/>
              <a:t>себеп</a:t>
            </a:r>
            <a:r>
              <a:rPr lang="ru-RU" sz="6400" dirty="0" smtClean="0"/>
              <a:t> – </a:t>
            </a:r>
            <a:r>
              <a:rPr lang="ru-RU" sz="6400" dirty="0" err="1" smtClean="0"/>
              <a:t>фашистер</a:t>
            </a:r>
            <a:r>
              <a:rPr lang="ru-RU" sz="6400" dirty="0" smtClean="0"/>
              <a:t> </a:t>
            </a:r>
            <a:r>
              <a:rPr lang="ru-RU" sz="6400" dirty="0" err="1" smtClean="0"/>
              <a:t>Кеңестер Одағының Қара теңіздегі порттарын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басып</a:t>
            </a:r>
            <a:r>
              <a:rPr lang="ru-RU" sz="6400" dirty="0" smtClean="0"/>
              <a:t> </a:t>
            </a:r>
            <a:r>
              <a:rPr lang="ru-RU" sz="6400" dirty="0" err="1" smtClean="0"/>
              <a:t>алып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одақтастары </a:t>
            </a:r>
            <a:r>
              <a:rPr lang="ru-RU" sz="6400" dirty="0" smtClean="0"/>
              <a:t>– Англия, </a:t>
            </a:r>
            <a:r>
              <a:rPr lang="ru-RU" sz="6400" dirty="0" err="1" smtClean="0"/>
              <a:t>АҚШ-пен байланысын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үзуді көздеді.</a:t>
            </a:r>
            <a:r>
              <a:rPr lang="ru-RU" sz="6400" dirty="0" smtClean="0"/>
              <a:t> </a:t>
            </a:r>
            <a:endParaRPr lang="ru-RU" sz="3400" dirty="0" smtClean="0"/>
          </a:p>
          <a:p>
            <a:pPr algn="just"/>
            <a:endParaRPr lang="ru-RU" sz="3400" dirty="0" smtClean="0"/>
          </a:p>
          <a:p>
            <a:pPr algn="just"/>
            <a:endParaRPr lang="ru-RU" sz="3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6-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90465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 err="1" smtClean="0"/>
              <a:t>Жау</a:t>
            </a:r>
            <a:r>
              <a:rPr lang="ru-RU" sz="1600" dirty="0" smtClean="0"/>
              <a:t> 1942 </a:t>
            </a:r>
            <a:r>
              <a:rPr lang="ru-RU" sz="1600" dirty="0" err="1" smtClean="0"/>
              <a:t>жылдың шілде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айында</a:t>
            </a:r>
            <a:r>
              <a:rPr lang="ru-RU" sz="1600" dirty="0" smtClean="0"/>
              <a:t> Сталинград </a:t>
            </a:r>
            <a:r>
              <a:rPr lang="ru-RU" sz="1600" dirty="0" err="1" smtClean="0"/>
              <a:t>бағытына </a:t>
            </a:r>
            <a:r>
              <a:rPr lang="ru-RU" sz="1600" dirty="0" smtClean="0"/>
              <a:t>42 дивизия, </a:t>
            </a:r>
            <a:r>
              <a:rPr lang="ru-RU" sz="1600" dirty="0" err="1" smtClean="0"/>
              <a:t>тамызда</a:t>
            </a:r>
            <a:r>
              <a:rPr lang="ru-RU" sz="1600" dirty="0" smtClean="0"/>
              <a:t> – 69, ал </a:t>
            </a:r>
            <a:r>
              <a:rPr lang="ru-RU" sz="1600" dirty="0" err="1" smtClean="0"/>
              <a:t>қыркүйекте </a:t>
            </a:r>
            <a:r>
              <a:rPr lang="ru-RU" sz="1600" dirty="0" smtClean="0"/>
              <a:t>– 81 дивизия </a:t>
            </a:r>
            <a:r>
              <a:rPr lang="ru-RU" sz="1600" dirty="0" err="1" smtClean="0"/>
              <a:t>аттандырды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Күш тең болмады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Өйткені кеңестік қолбасшылар жау</a:t>
            </a:r>
            <a:r>
              <a:rPr lang="ru-RU" sz="1600" dirty="0" smtClean="0"/>
              <a:t> </a:t>
            </a:r>
            <a:r>
              <a:rPr lang="ru-RU" sz="1600" dirty="0" err="1" smtClean="0"/>
              <a:t>шабуылын</a:t>
            </a:r>
            <a:r>
              <a:rPr lang="ru-RU" sz="1600" dirty="0" smtClean="0"/>
              <a:t> Москва </a:t>
            </a:r>
            <a:r>
              <a:rPr lang="ru-RU" sz="1600" dirty="0" err="1" smtClean="0"/>
              <a:t>бағытында күтіп</a:t>
            </a:r>
            <a:r>
              <a:rPr lang="ru-RU" sz="1600" dirty="0" smtClean="0"/>
              <a:t>, </a:t>
            </a:r>
            <a:r>
              <a:rPr lang="ru-RU" sz="1600" dirty="0" err="1" smtClean="0"/>
              <a:t>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әскери күшті </a:t>
            </a:r>
            <a:r>
              <a:rPr lang="ru-RU" sz="1600" dirty="0" smtClean="0"/>
              <a:t>осы </a:t>
            </a:r>
            <a:r>
              <a:rPr lang="ru-RU" sz="1600" dirty="0" err="1" smtClean="0"/>
              <a:t>бағытқа шоғырландырды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Өйткені </a:t>
            </a:r>
            <a:r>
              <a:rPr lang="ru-RU" sz="1600" dirty="0" smtClean="0"/>
              <a:t>”</a:t>
            </a:r>
            <a:r>
              <a:rPr lang="ru-RU" sz="1600" dirty="0" err="1" smtClean="0"/>
              <a:t>Блау</a:t>
            </a:r>
            <a:r>
              <a:rPr lang="ru-RU" sz="1600" dirty="0" smtClean="0"/>
              <a:t>”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 барлаушыларын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жалған жолға түсіріп, шабуыл</a:t>
            </a:r>
            <a:r>
              <a:rPr lang="ru-RU" sz="1600" dirty="0" smtClean="0"/>
              <a:t> Москва </a:t>
            </a:r>
            <a:r>
              <a:rPr lang="ru-RU" sz="1600" dirty="0" err="1" smtClean="0"/>
              <a:t>бағытында қайта жанданады</a:t>
            </a:r>
            <a:r>
              <a:rPr lang="ru-RU" sz="1600" dirty="0" smtClean="0"/>
              <a:t> </a:t>
            </a:r>
            <a:r>
              <a:rPr lang="ru-RU" sz="1600" dirty="0" err="1" smtClean="0"/>
              <a:t>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ақпарат таратылған еді</a:t>
            </a:r>
            <a:r>
              <a:rPr lang="ru-RU" sz="1600" dirty="0" smtClean="0"/>
              <a:t>. Сталинград </a:t>
            </a:r>
            <a:r>
              <a:rPr lang="ru-RU" sz="1600" dirty="0" err="1" smtClean="0"/>
              <a:t>бағытындағы шайқастарға төмендегідей қазақстандық әскери құрылымдар қатысты</a:t>
            </a:r>
            <a:r>
              <a:rPr lang="ru-RU" sz="1600" dirty="0" smtClean="0"/>
              <a:t>: 292-ші </a:t>
            </a:r>
            <a:r>
              <a:rPr lang="ru-RU" sz="1600" dirty="0" err="1" smtClean="0"/>
              <a:t>атқыштар дивизиясы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қайта құрылған </a:t>
            </a:r>
            <a:r>
              <a:rPr lang="ru-RU" sz="1600" dirty="0" smtClean="0"/>
              <a:t>74-ші </a:t>
            </a:r>
            <a:r>
              <a:rPr lang="ru-RU" sz="1600" dirty="0" err="1" smtClean="0"/>
              <a:t>Аралдық атқыштар бригадасы</a:t>
            </a:r>
            <a:r>
              <a:rPr lang="ru-RU" sz="1600" dirty="0" smtClean="0"/>
              <a:t>, 387-ші </a:t>
            </a:r>
            <a:r>
              <a:rPr lang="ru-RU" sz="1600" dirty="0" err="1" smtClean="0"/>
              <a:t>атқыштар дивизиясы</a:t>
            </a:r>
            <a:r>
              <a:rPr lang="ru-RU" sz="1600" dirty="0" smtClean="0"/>
              <a:t>, 27-ші </a:t>
            </a:r>
            <a:r>
              <a:rPr lang="ru-RU" sz="1600" dirty="0" err="1" smtClean="0"/>
              <a:t>атқыштар кейінгі</a:t>
            </a:r>
            <a:r>
              <a:rPr lang="ru-RU" sz="1600" dirty="0" smtClean="0"/>
              <a:t> 72 </a:t>
            </a:r>
            <a:r>
              <a:rPr lang="ru-RU" sz="1600" dirty="0" err="1" smtClean="0"/>
              <a:t>гвардиялық </a:t>
            </a:r>
            <a:r>
              <a:rPr lang="ru-RU" sz="1600" dirty="0" smtClean="0"/>
              <a:t>дивизия, 75-ші </a:t>
            </a:r>
            <a:r>
              <a:rPr lang="ru-RU" sz="1600" dirty="0" err="1" smtClean="0"/>
              <a:t>атқыштар кейінгі</a:t>
            </a:r>
            <a:r>
              <a:rPr lang="ru-RU" sz="1600" dirty="0" smtClean="0"/>
              <a:t> 3-ші </a:t>
            </a:r>
            <a:r>
              <a:rPr lang="ru-RU" sz="1600" dirty="0" err="1" smtClean="0"/>
              <a:t>гвардиялық атқыштар бригадасы</a:t>
            </a:r>
            <a:r>
              <a:rPr lang="ru-RU" sz="1600" dirty="0" smtClean="0"/>
              <a:t>. 3-ші </a:t>
            </a:r>
            <a:r>
              <a:rPr lang="ru-RU" sz="1600" dirty="0" err="1" smtClean="0"/>
              <a:t>атқыштар бригадасы</a:t>
            </a:r>
            <a:r>
              <a:rPr lang="ru-RU" sz="1600" dirty="0" smtClean="0"/>
              <a:t> Сталинград </a:t>
            </a:r>
            <a:r>
              <a:rPr lang="ru-RU" sz="1600" dirty="0" err="1" smtClean="0"/>
              <a:t>түбідегі шайқаста </a:t>
            </a:r>
            <a:r>
              <a:rPr lang="ru-RU" sz="1600" dirty="0" smtClean="0"/>
              <a:t>5 </a:t>
            </a:r>
            <a:r>
              <a:rPr lang="ru-RU" sz="1600" dirty="0" err="1" smtClean="0"/>
              <a:t>мың фашисті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жойып</a:t>
            </a:r>
            <a:r>
              <a:rPr lang="ru-RU" sz="1600" dirty="0" smtClean="0"/>
              <a:t>, 3 </a:t>
            </a:r>
            <a:r>
              <a:rPr lang="ru-RU" sz="1600" dirty="0" err="1" smtClean="0"/>
              <a:t>мың </a:t>
            </a:r>
            <a:r>
              <a:rPr lang="ru-RU" sz="1600" dirty="0" smtClean="0"/>
              <a:t>фашист </a:t>
            </a:r>
            <a:r>
              <a:rPr lang="ru-RU" sz="1600" dirty="0" err="1" smtClean="0"/>
              <a:t>офицері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жауынгерлерін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тұтқынға 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бірге</a:t>
            </a:r>
            <a:r>
              <a:rPr lang="ru-RU" sz="1600" dirty="0" smtClean="0"/>
              <a:t>, </a:t>
            </a:r>
            <a:r>
              <a:rPr lang="ru-RU" sz="1600" dirty="0" err="1" smtClean="0"/>
              <a:t>бұл шайқасқа </a:t>
            </a:r>
            <a:r>
              <a:rPr lang="ru-RU" sz="1600" dirty="0" smtClean="0"/>
              <a:t>81-ші </a:t>
            </a:r>
            <a:r>
              <a:rPr lang="ru-RU" sz="1600" dirty="0" err="1" smtClean="0"/>
              <a:t>атты</a:t>
            </a:r>
            <a:r>
              <a:rPr lang="ru-RU" sz="1600" dirty="0" smtClean="0"/>
              <a:t> </a:t>
            </a:r>
            <a:r>
              <a:rPr lang="ru-RU" sz="1600" dirty="0" err="1" smtClean="0"/>
              <a:t>әскер дивизиясы</a:t>
            </a:r>
            <a:r>
              <a:rPr lang="ru-RU" sz="1600" dirty="0" smtClean="0"/>
              <a:t>, 152-ші </a:t>
            </a:r>
            <a:r>
              <a:rPr lang="ru-RU" sz="1600" dirty="0" err="1" smtClean="0"/>
              <a:t>атқыштар бригадасы</a:t>
            </a:r>
            <a:r>
              <a:rPr lang="ru-RU" sz="1600" dirty="0" smtClean="0"/>
              <a:t>, 129-ші миномет </a:t>
            </a:r>
            <a:r>
              <a:rPr lang="ru-RU" sz="1600" dirty="0" err="1" smtClean="0"/>
              <a:t>полкі</a:t>
            </a:r>
            <a:r>
              <a:rPr lang="ru-RU" sz="1600" dirty="0" smtClean="0"/>
              <a:t> мен 196-ші </a:t>
            </a:r>
            <a:r>
              <a:rPr lang="ru-RU" sz="1600" dirty="0" err="1" smtClean="0"/>
              <a:t>жеке</a:t>
            </a:r>
            <a:r>
              <a:rPr lang="ru-RU" sz="1600" dirty="0" smtClean="0"/>
              <a:t> </a:t>
            </a:r>
            <a:r>
              <a:rPr lang="ru-RU" sz="1600" dirty="0" err="1" smtClean="0"/>
              <a:t>көпір құрылысы </a:t>
            </a:r>
            <a:r>
              <a:rPr lang="ru-RU" sz="1600" dirty="0" smtClean="0"/>
              <a:t>батальоны </a:t>
            </a:r>
            <a:r>
              <a:rPr lang="ru-RU" sz="1600" dirty="0" err="1" smtClean="0"/>
              <a:t>қатысты</a:t>
            </a:r>
            <a:r>
              <a:rPr lang="ru-RU" sz="1600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1942 </a:t>
            </a:r>
            <a:r>
              <a:rPr lang="ru-RU" sz="1600" dirty="0" err="1" smtClean="0"/>
              <a:t>жылдың </a:t>
            </a:r>
            <a:r>
              <a:rPr lang="ru-RU" sz="1600" dirty="0" smtClean="0"/>
              <a:t>19 </a:t>
            </a:r>
            <a:r>
              <a:rPr lang="ru-RU" sz="1600" dirty="0" err="1" smtClean="0"/>
              <a:t>желтоқсанында </a:t>
            </a:r>
            <a:r>
              <a:rPr lang="ru-RU" sz="1600" dirty="0" smtClean="0"/>
              <a:t>Боковская-Пономаревка </a:t>
            </a:r>
            <a:r>
              <a:rPr lang="ru-RU" sz="1600" dirty="0" err="1" smtClean="0"/>
              <a:t>ауданында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 әуе шайқасында қарағандылық ұшқыш </a:t>
            </a:r>
            <a:r>
              <a:rPr lang="ru-RU" sz="1600" dirty="0" smtClean="0"/>
              <a:t>Н.</a:t>
            </a:r>
            <a:r>
              <a:rPr lang="ru-RU" sz="1600" dirty="0" err="1" smtClean="0"/>
              <a:t>Әбдіров өзінің оқ тиіп</a:t>
            </a:r>
            <a:r>
              <a:rPr lang="ru-RU" sz="1600" dirty="0" smtClean="0"/>
              <a:t> </a:t>
            </a:r>
            <a:r>
              <a:rPr lang="ru-RU" sz="1600" dirty="0" err="1" smtClean="0"/>
              <a:t>өртенген ұшағын жау</a:t>
            </a:r>
            <a:r>
              <a:rPr lang="ru-RU" sz="1600" dirty="0" smtClean="0"/>
              <a:t> </a:t>
            </a:r>
            <a:r>
              <a:rPr lang="ru-RU" sz="1600" dirty="0" err="1" smtClean="0"/>
              <a:t>танктері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шоғырланған жерге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бағыттап</a:t>
            </a:r>
            <a:r>
              <a:rPr lang="ru-RU" sz="1600" dirty="0" smtClean="0"/>
              <a:t>, </a:t>
            </a:r>
            <a:r>
              <a:rPr lang="ru-RU" sz="1600" dirty="0" err="1" smtClean="0"/>
              <a:t>экипажымен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ерлікпен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 тапты</a:t>
            </a:r>
            <a:r>
              <a:rPr lang="ru-RU" sz="1600" dirty="0" smtClean="0"/>
              <a:t>. </a:t>
            </a:r>
            <a:r>
              <a:rPr lang="ru-RU" sz="1600" dirty="0" err="1" smtClean="0"/>
              <a:t>Н.Әбдіров, минометші</a:t>
            </a:r>
            <a:r>
              <a:rPr lang="ru-RU" sz="1600" dirty="0" smtClean="0"/>
              <a:t> </a:t>
            </a:r>
            <a:r>
              <a:rPr lang="ru-RU" sz="1600" dirty="0" err="1" smtClean="0"/>
              <a:t>К.Сыпатаев</a:t>
            </a:r>
            <a:r>
              <a:rPr lang="ru-RU" sz="1600" dirty="0" smtClean="0"/>
              <a:t> пен Р.Рамазанов </a:t>
            </a:r>
            <a:r>
              <a:rPr lang="ru-RU" sz="1600" dirty="0" err="1" smtClean="0"/>
              <a:t>Сталинградты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қорғаудағы ерліктері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 Ұлы Отан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</a:t>
            </a:r>
            <a:r>
              <a:rPr lang="ru-RU" sz="1600" dirty="0" smtClean="0"/>
              <a:t>батыры </a:t>
            </a:r>
            <a:r>
              <a:rPr lang="ru-RU" sz="1600" dirty="0" err="1" smtClean="0"/>
              <a:t>атағына ие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Сталинградта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қаланы жаудан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қорғауда ерлік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танытқан қазақстандықтар құрметіне </a:t>
            </a:r>
            <a:r>
              <a:rPr lang="ru-RU" sz="1600" dirty="0" smtClean="0"/>
              <a:t>“Казахстанская” </a:t>
            </a:r>
            <a:r>
              <a:rPr lang="ru-RU" sz="1600" dirty="0" err="1" smtClean="0"/>
              <a:t>аталған көше </a:t>
            </a:r>
            <a:r>
              <a:rPr lang="ru-RU" sz="1600" dirty="0" smtClean="0"/>
              <a:t>бар. </a:t>
            </a:r>
            <a:r>
              <a:rPr lang="ru-RU" sz="1600" dirty="0" err="1" smtClean="0"/>
              <a:t>Бірнеше</a:t>
            </a:r>
            <a:r>
              <a:rPr lang="ru-RU" sz="1600" dirty="0" smtClean="0"/>
              <a:t> </a:t>
            </a:r>
            <a:r>
              <a:rPr lang="ru-RU" sz="1600" dirty="0" err="1" smtClean="0"/>
              <a:t>айға созылған </a:t>
            </a:r>
            <a:r>
              <a:rPr lang="ru-RU" sz="1600" dirty="0" smtClean="0"/>
              <a:t>Сталинград </a:t>
            </a:r>
            <a:r>
              <a:rPr lang="ru-RU" sz="1600" dirty="0" err="1" smtClean="0"/>
              <a:t>шайқасы </a:t>
            </a:r>
            <a:r>
              <a:rPr lang="ru-RU" sz="1600" dirty="0" smtClean="0"/>
              <a:t>1943 </a:t>
            </a:r>
            <a:r>
              <a:rPr lang="ru-RU" sz="1600" dirty="0" err="1" smtClean="0"/>
              <a:t>жылдын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жаудың жеңілуімен аяқталды</a:t>
            </a:r>
            <a:r>
              <a:rPr lang="ru-RU" sz="1600" dirty="0" smtClean="0"/>
              <a:t>. Сталинград </a:t>
            </a:r>
            <a:r>
              <a:rPr lang="ru-RU" sz="1600" dirty="0" err="1" smtClean="0"/>
              <a:t>шайқасы 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Армиясы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екінші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дүниежүзілік соғыстағы түбегейлі бетбұрысқа шешуші</a:t>
            </a:r>
            <a:r>
              <a:rPr lang="ru-RU" sz="1600" dirty="0" smtClean="0"/>
              <a:t> </a:t>
            </a:r>
            <a:r>
              <a:rPr lang="ru-RU" sz="1600" dirty="0" err="1" smtClean="0"/>
              <a:t>үлес қосты</a:t>
            </a:r>
            <a:r>
              <a:rPr lang="ru-RU" sz="1600" dirty="0" smtClean="0"/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 smtClean="0"/>
              <a:t>1943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фашистер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Кеңестер Одағын басып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мақсатында жаңа </a:t>
            </a:r>
            <a:r>
              <a:rPr lang="ru-RU" sz="1600" dirty="0" smtClean="0"/>
              <a:t>операция  </a:t>
            </a:r>
            <a:r>
              <a:rPr lang="ru-RU" sz="1600" dirty="0" err="1" smtClean="0"/>
              <a:t>жоспарлады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операцияға </a:t>
            </a:r>
            <a:r>
              <a:rPr lang="ru-RU" sz="1600" dirty="0" smtClean="0"/>
              <a:t>“Цитадель” </a:t>
            </a:r>
            <a:r>
              <a:rPr lang="ru-RU" sz="1600" dirty="0" err="1" smtClean="0"/>
              <a:t>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ат</a:t>
            </a:r>
            <a:r>
              <a:rPr lang="ru-RU" sz="1600" dirty="0" smtClean="0"/>
              <a:t> </a:t>
            </a:r>
            <a:r>
              <a:rPr lang="ru-RU" sz="1600" dirty="0" err="1" smtClean="0"/>
              <a:t>беріп</a:t>
            </a:r>
            <a:r>
              <a:rPr lang="ru-RU" sz="1600" dirty="0" smtClean="0"/>
              <a:t>, </a:t>
            </a:r>
            <a:r>
              <a:rPr lang="ru-RU" sz="1600" dirty="0" err="1" smtClean="0"/>
              <a:t>жан-жақты дайындалды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Германияның әлсірегенін сезген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бұрынғы одақтастары бастапқы міндеттерінен</a:t>
            </a:r>
            <a:r>
              <a:rPr lang="ru-RU" sz="1600" dirty="0" smtClean="0"/>
              <a:t> бас </a:t>
            </a:r>
            <a:r>
              <a:rPr lang="ru-RU" sz="1600" dirty="0" err="1" smtClean="0"/>
              <a:t>тартып</a:t>
            </a:r>
            <a:r>
              <a:rPr lang="ru-RU" sz="1600" dirty="0" smtClean="0"/>
              <a:t>, </a:t>
            </a:r>
            <a:r>
              <a:rPr lang="ru-RU" sz="1600" dirty="0" err="1" smtClean="0"/>
              <a:t>дүниежүзілік соғыстан шығу жолдарын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іздеу</a:t>
            </a:r>
            <a:r>
              <a:rPr lang="ru-RU" sz="1600" dirty="0" smtClean="0"/>
              <a:t> </a:t>
            </a:r>
            <a:r>
              <a:rPr lang="ru-RU" sz="1600" dirty="0" err="1" smtClean="0"/>
              <a:t>үстінде болды</a:t>
            </a:r>
            <a:r>
              <a:rPr lang="ru-RU" sz="1600" dirty="0" smtClean="0"/>
              <a:t>. </a:t>
            </a:r>
          </a:p>
          <a:p>
            <a:pPr marL="0" indent="0" algn="just"/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6-бет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smtClean="0"/>
              <a:t> </a:t>
            </a:r>
            <a:r>
              <a:rPr lang="ru-RU" sz="1600" dirty="0" err="1" smtClean="0"/>
              <a:t>Сондықтан </a:t>
            </a:r>
            <a:r>
              <a:rPr lang="ru-RU" sz="1600" dirty="0" smtClean="0"/>
              <a:t>Германия </a:t>
            </a:r>
            <a:r>
              <a:rPr lang="ru-RU" sz="1600" dirty="0" err="1" smtClean="0"/>
              <a:t>бұл операцияның сәтті аяқталуына </a:t>
            </a:r>
            <a:r>
              <a:rPr lang="ru-RU" sz="1600" dirty="0" smtClean="0"/>
              <a:t>бар </a:t>
            </a:r>
            <a:r>
              <a:rPr lang="ru-RU" sz="1600" dirty="0" err="1" smtClean="0"/>
              <a:t>күшін салып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одақтастарын сақтап қалуға тырысты</a:t>
            </a:r>
            <a:r>
              <a:rPr lang="ru-RU" sz="1600" dirty="0" smtClean="0"/>
              <a:t>. “Цитадель” </a:t>
            </a:r>
            <a:r>
              <a:rPr lang="ru-RU" sz="1600" dirty="0" err="1" smtClean="0"/>
              <a:t>операциясына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фашистер</a:t>
            </a:r>
            <a:r>
              <a:rPr lang="ru-RU" sz="1600" dirty="0" smtClean="0"/>
              <a:t> 900000 </a:t>
            </a:r>
            <a:r>
              <a:rPr lang="ru-RU" sz="1600" dirty="0" err="1" smtClean="0"/>
              <a:t>әскер қатыстыруды жоспарлады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Шайқасқа іріктелген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фашистік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дивизиялар</a:t>
            </a:r>
            <a:r>
              <a:rPr lang="ru-RU" sz="1600" dirty="0" smtClean="0"/>
              <a:t>: “Рейх”, “</a:t>
            </a:r>
            <a:r>
              <a:rPr lang="ru-RU" sz="1600" dirty="0" err="1" smtClean="0"/>
              <a:t>Ұлы </a:t>
            </a:r>
            <a:r>
              <a:rPr lang="ru-RU" sz="1600" dirty="0" smtClean="0"/>
              <a:t>Германия”, “</a:t>
            </a:r>
            <a:r>
              <a:rPr lang="ru-RU" sz="1600" dirty="0" err="1" smtClean="0"/>
              <a:t>Фикинг</a:t>
            </a:r>
            <a:r>
              <a:rPr lang="ru-RU" sz="1600" dirty="0" smtClean="0"/>
              <a:t>”, “Адольф Гитлер”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т.б., </a:t>
            </a:r>
            <a:r>
              <a:rPr lang="ru-RU" sz="1600" dirty="0" err="1" smtClean="0"/>
              <a:t>барлық танктердің </a:t>
            </a:r>
            <a:r>
              <a:rPr lang="ru-RU" sz="1600" dirty="0" smtClean="0"/>
              <a:t>70%, </a:t>
            </a:r>
            <a:r>
              <a:rPr lang="ru-RU" sz="1600" dirty="0" err="1" smtClean="0"/>
              <a:t>барлық ұшақтардың </a:t>
            </a:r>
            <a:r>
              <a:rPr lang="ru-RU" sz="1600" dirty="0" smtClean="0"/>
              <a:t>65% </a:t>
            </a:r>
            <a:r>
              <a:rPr lang="ru-RU" sz="1600" dirty="0" err="1" smtClean="0"/>
              <a:t>тартылды</a:t>
            </a:r>
            <a:r>
              <a:rPr lang="ru-RU" sz="1600" dirty="0" smtClean="0"/>
              <a:t>. 5-ші </a:t>
            </a:r>
            <a:r>
              <a:rPr lang="ru-RU" sz="1600" dirty="0" err="1" smtClean="0"/>
              <a:t>шілдеде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басталған </a:t>
            </a:r>
            <a:r>
              <a:rPr lang="ru-RU" sz="1600" dirty="0" smtClean="0"/>
              <a:t>Курск </a:t>
            </a:r>
            <a:r>
              <a:rPr lang="ru-RU" sz="1600" dirty="0" err="1" smtClean="0"/>
              <a:t>шайқасы шілденің аяғында кеңестер әскерінің жеңісімен аяқталды</a:t>
            </a:r>
            <a:r>
              <a:rPr lang="ru-RU" sz="1600" dirty="0" smtClean="0"/>
              <a:t>. Курск </a:t>
            </a:r>
            <a:r>
              <a:rPr lang="ru-RU" sz="1600" dirty="0" err="1" smtClean="0"/>
              <a:t>иіні</a:t>
            </a:r>
            <a:r>
              <a:rPr lang="ru-RU" sz="1600" dirty="0" smtClean="0"/>
              <a:t> мен Днепр </a:t>
            </a:r>
            <a:r>
              <a:rPr lang="ru-RU" sz="1600" dirty="0" err="1" smtClean="0"/>
              <a:t>шайқастарына көптеген қазақтандық әскери құрылымдар қатысты</a:t>
            </a:r>
            <a:r>
              <a:rPr lang="ru-RU" sz="1600" dirty="0" smtClean="0"/>
              <a:t>. Тек Курск </a:t>
            </a:r>
            <a:r>
              <a:rPr lang="ru-RU" sz="1600" dirty="0" err="1" smtClean="0"/>
              <a:t>иініндегі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шайқастағы ерлігі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 </a:t>
            </a:r>
            <a:r>
              <a:rPr lang="ru-RU" sz="1600" dirty="0" smtClean="0"/>
              <a:t>123 </a:t>
            </a:r>
            <a:r>
              <a:rPr lang="ru-RU" sz="1600" dirty="0" err="1" smtClean="0"/>
              <a:t>қазақстандық Ұлы Отан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</a:t>
            </a:r>
            <a:r>
              <a:rPr lang="ru-RU" sz="1600" dirty="0" smtClean="0"/>
              <a:t>Батыры </a:t>
            </a:r>
            <a:r>
              <a:rPr lang="ru-RU" sz="1600" dirty="0" err="1" smtClean="0"/>
              <a:t>атағына ие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smtClean="0"/>
              <a:t>1944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Германияның жеңілетіні белгілі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болғаннан кейін</a:t>
            </a:r>
            <a:r>
              <a:rPr lang="ru-RU" sz="1600" dirty="0" smtClean="0"/>
              <a:t>, </a:t>
            </a:r>
            <a:r>
              <a:rPr lang="ru-RU" sz="1600" dirty="0" err="1" smtClean="0"/>
              <a:t>ендігі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жерде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 қимылдарын Кеңес Одағы бақылауға алды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үкіметі </a:t>
            </a:r>
            <a:r>
              <a:rPr lang="ru-RU" sz="1600" dirty="0" smtClean="0"/>
              <a:t>“Берлин” </a:t>
            </a:r>
            <a:r>
              <a:rPr lang="ru-RU" sz="1600" dirty="0" err="1" smtClean="0"/>
              <a:t>операциясын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операцияның мақсаты </a:t>
            </a:r>
            <a:r>
              <a:rPr lang="ru-RU" sz="1600" dirty="0" smtClean="0"/>
              <a:t>– </a:t>
            </a:r>
            <a:r>
              <a:rPr lang="ru-RU" sz="1600" dirty="0" err="1" smtClean="0"/>
              <a:t>неміс</a:t>
            </a:r>
            <a:r>
              <a:rPr lang="ru-RU" sz="1600" dirty="0" smtClean="0"/>
              <a:t> </a:t>
            </a:r>
            <a:r>
              <a:rPr lang="ru-RU" sz="1600" dirty="0" err="1" smtClean="0"/>
              <a:t>фашистерін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Кеңестер Одағы територриясынан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қуып, Еуропа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азат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ету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«Достық көмек» идеологиясын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жамылған Кеңестер Одағы болашақта азат</a:t>
            </a:r>
            <a:r>
              <a:rPr lang="ru-RU" sz="1600" dirty="0" smtClean="0"/>
              <a:t>  </a:t>
            </a:r>
            <a:r>
              <a:rPr lang="ru-RU" sz="1600" dirty="0" err="1" smtClean="0"/>
              <a:t>еткен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мемлекеттер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араласуды</a:t>
            </a:r>
            <a:r>
              <a:rPr lang="ru-RU" sz="1600" dirty="0" smtClean="0"/>
              <a:t>, </a:t>
            </a:r>
            <a:r>
              <a:rPr lang="ru-RU" sz="1600" dirty="0" err="1" smtClean="0"/>
              <a:t>тіпті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кейбір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өз бақылауында ұстауды көздеді.</a:t>
            </a:r>
            <a:r>
              <a:rPr lang="ru-RU" sz="1600" dirty="0" smtClean="0"/>
              <a:t> </a:t>
            </a:r>
            <a:r>
              <a:rPr lang="ru-RU" sz="1600" dirty="0" err="1" smtClean="0"/>
              <a:t>Өйткені басты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жауы</a:t>
            </a:r>
            <a:r>
              <a:rPr lang="ru-RU" sz="1600" dirty="0" smtClean="0"/>
              <a:t> – </a:t>
            </a:r>
            <a:r>
              <a:rPr lang="ru-RU" sz="1600" dirty="0" err="1" smtClean="0"/>
              <a:t>Германияны</a:t>
            </a:r>
            <a:r>
              <a:rPr lang="ru-RU" sz="1600" dirty="0" smtClean="0"/>
              <a:t> </a:t>
            </a:r>
            <a:r>
              <a:rPr lang="ru-RU" sz="1600" dirty="0" err="1" smtClean="0"/>
              <a:t>жеңгеннен кейін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Кеңестер Одағы әлемдік билікке</a:t>
            </a:r>
            <a:r>
              <a:rPr lang="ru-RU" sz="1600" dirty="0" smtClean="0"/>
              <a:t> </a:t>
            </a:r>
            <a:r>
              <a:rPr lang="ru-RU" sz="1600" dirty="0" err="1" smtClean="0"/>
              <a:t>талпынып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социалистік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жүйесін құруды жоспарлады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Шығыс Еропаны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азат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етуде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қазақстандықтар үлкен ерлік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көрсетті.</a:t>
            </a:r>
            <a:r>
              <a:rPr lang="ru-RU" sz="1600" dirty="0" smtClean="0"/>
              <a:t> Чехословакия </a:t>
            </a:r>
            <a:r>
              <a:rPr lang="ru-RU" sz="1600" dirty="0" err="1" smtClean="0"/>
              <a:t>жерін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азат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етуде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қазақстандық ұшқыштар </a:t>
            </a:r>
            <a:r>
              <a:rPr lang="ru-RU" sz="1600" dirty="0" smtClean="0"/>
              <a:t>2, 8, 5-ші </a:t>
            </a:r>
            <a:r>
              <a:rPr lang="ru-RU" sz="1600" dirty="0" err="1" smtClean="0"/>
              <a:t>әуе  армиясының бөлімдері жаумен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шайқасты</a:t>
            </a:r>
            <a:r>
              <a:rPr lang="ru-RU" sz="1600" dirty="0" smtClean="0"/>
              <a:t>. </a:t>
            </a:r>
            <a:r>
              <a:rPr lang="ru-RU" sz="1600" dirty="0" err="1" smtClean="0"/>
              <a:t>Шайқастардағы ерлігі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 С.А.Батеньков</a:t>
            </a:r>
            <a:r>
              <a:rPr lang="ru-RU" sz="1600" dirty="0" smtClean="0"/>
              <a:t> пен П.Ф.Железняков </a:t>
            </a:r>
            <a:r>
              <a:rPr lang="ru-RU" sz="1600" dirty="0" err="1" smtClean="0"/>
              <a:t>соғыстан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Одағының </a:t>
            </a:r>
            <a:r>
              <a:rPr lang="ru-RU" sz="1600" dirty="0" smtClean="0"/>
              <a:t>Батыры </a:t>
            </a:r>
            <a:r>
              <a:rPr lang="ru-RU" sz="1600" dirty="0" err="1" smtClean="0"/>
              <a:t>атағына ие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Ұшқыштар: Т.Я.Бигелдинов</a:t>
            </a:r>
            <a:r>
              <a:rPr lang="ru-RU" sz="1600" dirty="0" smtClean="0"/>
              <a:t>, И.Павлов, С.Д.Луганский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Л.И.Беда 2 </a:t>
            </a:r>
            <a:r>
              <a:rPr lang="ru-RU" sz="1600" dirty="0" err="1" smtClean="0"/>
              <a:t>мәрте Кеңес Одағының </a:t>
            </a:r>
            <a:r>
              <a:rPr lang="ru-RU" sz="1600" dirty="0" smtClean="0"/>
              <a:t>Батыры </a:t>
            </a:r>
            <a:r>
              <a:rPr lang="ru-RU" sz="1600" dirty="0" err="1" smtClean="0"/>
              <a:t>атағын иеленді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Олардың қатарын </a:t>
            </a:r>
            <a:r>
              <a:rPr lang="ru-RU" sz="1600" dirty="0" smtClean="0"/>
              <a:t>56 </a:t>
            </a:r>
            <a:r>
              <a:rPr lang="ru-RU" sz="1600" dirty="0" err="1" smtClean="0"/>
              <a:t>жыл</a:t>
            </a:r>
            <a:r>
              <a:rPr lang="ru-RU" sz="1600" dirty="0" smtClean="0"/>
              <a:t> </a:t>
            </a:r>
            <a:r>
              <a:rPr lang="ru-RU" sz="1600" dirty="0" err="1" smtClean="0"/>
              <a:t>кешігіп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барып</a:t>
            </a:r>
            <a:r>
              <a:rPr lang="ru-RU" sz="1600" dirty="0" smtClean="0"/>
              <a:t>, 1941 </a:t>
            </a:r>
            <a:r>
              <a:rPr lang="ru-RU" sz="1600" dirty="0" err="1" smtClean="0"/>
              <a:t>жылдың </a:t>
            </a:r>
            <a:r>
              <a:rPr lang="ru-RU" sz="1600" dirty="0" smtClean="0"/>
              <a:t>26-шы </a:t>
            </a:r>
            <a:r>
              <a:rPr lang="ru-RU" sz="1600" dirty="0" err="1" smtClean="0"/>
              <a:t>маусымында</a:t>
            </a:r>
            <a:r>
              <a:rPr lang="ru-RU" sz="1600" dirty="0" smtClean="0"/>
              <a:t>, </a:t>
            </a:r>
            <a:r>
              <a:rPr lang="ru-RU" sz="1600" dirty="0" err="1" smtClean="0"/>
              <a:t>соғыстың бесінші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күні-ақ 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аңызға айналған </a:t>
            </a:r>
            <a:r>
              <a:rPr lang="ru-RU" sz="1600" dirty="0" smtClean="0"/>
              <a:t>батыр капитан Гастелло </a:t>
            </a:r>
            <a:r>
              <a:rPr lang="ru-RU" sz="1600" dirty="0" err="1" smtClean="0"/>
              <a:t>экипажының ерлігі</a:t>
            </a:r>
            <a:r>
              <a:rPr lang="ru-RU" sz="1600" dirty="0" smtClean="0"/>
              <a:t> </a:t>
            </a:r>
            <a:r>
              <a:rPr lang="ru-RU" sz="1600" dirty="0" err="1" smtClean="0"/>
              <a:t>емес</a:t>
            </a:r>
            <a:r>
              <a:rPr lang="ru-RU" sz="1600" dirty="0" smtClean="0"/>
              <a:t>, капитан А. </a:t>
            </a:r>
            <a:r>
              <a:rPr lang="ru-RU" sz="1600" dirty="0" err="1" smtClean="0"/>
              <a:t>Масловтың экипажынікі</a:t>
            </a:r>
            <a:r>
              <a:rPr lang="ru-RU" sz="1600" dirty="0" smtClean="0"/>
              <a:t> </a:t>
            </a:r>
            <a:r>
              <a:rPr lang="ru-RU" sz="1600" dirty="0" err="1" smtClean="0"/>
              <a:t>екендігі</a:t>
            </a:r>
            <a:r>
              <a:rPr lang="ru-RU" sz="1600" dirty="0" smtClean="0"/>
              <a:t> </a:t>
            </a:r>
            <a:r>
              <a:rPr lang="ru-RU" sz="1600" dirty="0" err="1" smtClean="0"/>
              <a:t>айқындалып, </a:t>
            </a:r>
            <a:r>
              <a:rPr lang="ru-RU" sz="1600" dirty="0" smtClean="0"/>
              <a:t>осы экипаж </a:t>
            </a:r>
            <a:r>
              <a:rPr lang="ru-RU" sz="1600" dirty="0" err="1" smtClean="0"/>
              <a:t>құрамындағы </a:t>
            </a:r>
            <a:r>
              <a:rPr lang="ru-RU" sz="1600" dirty="0" smtClean="0"/>
              <a:t>Б. </a:t>
            </a:r>
            <a:r>
              <a:rPr lang="ru-RU" sz="1600" dirty="0" err="1" smtClean="0"/>
              <a:t>Бейсекбаев</a:t>
            </a:r>
            <a:r>
              <a:rPr lang="ru-RU" sz="1600" dirty="0" smtClean="0"/>
              <a:t> 1998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Батыры </a:t>
            </a:r>
            <a:r>
              <a:rPr lang="ru-RU" sz="1600" dirty="0" err="1" smtClean="0"/>
              <a:t>атағын 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толықтырылды</a:t>
            </a:r>
            <a:r>
              <a:rPr lang="ru-RU" sz="1600" dirty="0" smtClean="0"/>
              <a:t>.</a:t>
            </a:r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7-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760640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smtClean="0"/>
              <a:t>Берлин </a:t>
            </a:r>
            <a:r>
              <a:rPr lang="ru-RU" sz="1600" dirty="0" err="1" smtClean="0"/>
              <a:t>операциясына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қазақстандық </a:t>
            </a:r>
            <a:r>
              <a:rPr lang="ru-RU" sz="1600" dirty="0" smtClean="0"/>
              <a:t>118-ші, 313-ші </a:t>
            </a:r>
            <a:r>
              <a:rPr lang="ru-RU" sz="1600" dirty="0" err="1" smtClean="0"/>
              <a:t>атқыштар дивизиялары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209- </a:t>
            </a:r>
            <a:r>
              <a:rPr lang="ru-RU" sz="1600" dirty="0" err="1" smtClean="0"/>
              <a:t>ші</a:t>
            </a:r>
            <a:r>
              <a:rPr lang="ru-RU" sz="1600" dirty="0" smtClean="0"/>
              <a:t> </a:t>
            </a:r>
            <a:r>
              <a:rPr lang="ru-RU" sz="1600" dirty="0" err="1" smtClean="0"/>
              <a:t>атқыштар полкі</a:t>
            </a:r>
            <a:r>
              <a:rPr lang="ru-RU" sz="1600" dirty="0" smtClean="0"/>
              <a:t> </a:t>
            </a:r>
            <a:r>
              <a:rPr lang="ru-RU" sz="1600" dirty="0" err="1" smtClean="0"/>
              <a:t>қатысты.</a:t>
            </a:r>
            <a:r>
              <a:rPr lang="ru-RU" sz="1600" dirty="0" smtClean="0"/>
              <a:t> Берлин </a:t>
            </a:r>
            <a:r>
              <a:rPr lang="ru-RU" sz="1600" dirty="0" err="1" smtClean="0"/>
              <a:t>ратушасын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алуда</a:t>
            </a:r>
            <a:r>
              <a:rPr lang="ru-RU" sz="1600" dirty="0" smtClean="0"/>
              <a:t> 118-ші </a:t>
            </a:r>
            <a:r>
              <a:rPr lang="ru-RU" sz="1600" dirty="0" err="1" smtClean="0"/>
              <a:t>атқыштар дивизиясының </a:t>
            </a:r>
            <a:r>
              <a:rPr lang="ru-RU" sz="1600" dirty="0" smtClean="0"/>
              <a:t>взвод лейтенанты </a:t>
            </a:r>
            <a:r>
              <a:rPr lang="ru-RU" sz="1600" dirty="0" err="1" smtClean="0"/>
              <a:t>К.Маденов</a:t>
            </a:r>
            <a:r>
              <a:rPr lang="ru-RU" sz="1600" dirty="0" smtClean="0"/>
              <a:t>, ал </a:t>
            </a:r>
            <a:r>
              <a:rPr lang="ru-RU" sz="1600" dirty="0" err="1" smtClean="0"/>
              <a:t>көше шайқастарында И.Б.Мадин</a:t>
            </a:r>
            <a:r>
              <a:rPr lang="ru-RU" sz="1600" dirty="0" smtClean="0"/>
              <a:t>, </a:t>
            </a:r>
            <a:r>
              <a:rPr lang="ru-RU" sz="1600" dirty="0" err="1" smtClean="0"/>
              <a:t>Рейхстагка</a:t>
            </a:r>
            <a:r>
              <a:rPr lang="ru-RU" sz="1600" dirty="0" smtClean="0"/>
              <a:t> ту </a:t>
            </a:r>
            <a:r>
              <a:rPr lang="ru-RU" sz="1600" dirty="0" err="1" smtClean="0"/>
              <a:t>тігуде</a:t>
            </a:r>
            <a:r>
              <a:rPr lang="ru-RU" sz="1600" dirty="0" smtClean="0"/>
              <a:t> Р.</a:t>
            </a:r>
            <a:r>
              <a:rPr lang="ru-RU" sz="1600" dirty="0" err="1" smtClean="0"/>
              <a:t>Қошқарбаев ерлік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танытты</a:t>
            </a:r>
            <a:r>
              <a:rPr lang="ru-RU" sz="1600" dirty="0" smtClean="0"/>
              <a:t>. </a:t>
            </a:r>
            <a:r>
              <a:rPr lang="ru-RU" sz="1600" dirty="0" err="1" smtClean="0"/>
              <a:t>Айтпенбет</a:t>
            </a:r>
            <a:r>
              <a:rPr lang="ru-RU" sz="1600" dirty="0" smtClean="0"/>
              <a:t> </a:t>
            </a:r>
            <a:r>
              <a:rPr lang="ru-RU" sz="1600" dirty="0" err="1" smtClean="0"/>
              <a:t>Нақыпов Одерден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Петерсфельд</a:t>
            </a:r>
            <a:r>
              <a:rPr lang="ru-RU" sz="1600" dirty="0" smtClean="0"/>
              <a:t> </a:t>
            </a:r>
            <a:r>
              <a:rPr lang="ru-RU" sz="1600" dirty="0" err="1" smtClean="0"/>
              <a:t>қаласына 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танкпен</a:t>
            </a:r>
            <a:r>
              <a:rPr lang="ru-RU" sz="1600" dirty="0" smtClean="0"/>
              <a:t> </a:t>
            </a:r>
            <a:r>
              <a:rPr lang="ru-RU" sz="1600" dirty="0" err="1" smtClean="0"/>
              <a:t>келеді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Соғыстан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Нақыповтың танкі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қала алаңына ескерткіш</a:t>
            </a:r>
            <a:r>
              <a:rPr lang="ru-RU" sz="1600" dirty="0" smtClean="0"/>
              <a:t> </a:t>
            </a:r>
            <a:r>
              <a:rPr lang="ru-RU" sz="1600" dirty="0" err="1" smtClean="0"/>
              <a:t>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қойылды.</a:t>
            </a:r>
            <a:r>
              <a:rPr lang="ru-RU" sz="1600" dirty="0" smtClean="0"/>
              <a:t> Берлин </a:t>
            </a:r>
            <a:r>
              <a:rPr lang="ru-RU" sz="1600" dirty="0" err="1" smtClean="0"/>
              <a:t>операциясында</a:t>
            </a:r>
            <a:r>
              <a:rPr lang="ru-RU" sz="1600" dirty="0" smtClean="0"/>
              <a:t> 27 </a:t>
            </a:r>
            <a:r>
              <a:rPr lang="ru-RU" sz="1600" dirty="0" err="1" smtClean="0"/>
              <a:t>қазақстандық ерліктерімен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көзге түсіп</a:t>
            </a:r>
            <a:r>
              <a:rPr lang="ru-RU" sz="1600" dirty="0" smtClean="0"/>
              <a:t>, </a:t>
            </a:r>
            <a:r>
              <a:rPr lang="ru-RU" sz="1600" dirty="0" err="1" smtClean="0"/>
              <a:t>Кеңес Одағының </a:t>
            </a:r>
            <a:r>
              <a:rPr lang="ru-RU" sz="1600" dirty="0" smtClean="0"/>
              <a:t>Батыры </a:t>
            </a:r>
            <a:r>
              <a:rPr lang="ru-RU" sz="1600" dirty="0" err="1" smtClean="0"/>
              <a:t>атағын иеленді</a:t>
            </a:r>
            <a:r>
              <a:rPr lang="ru-RU" sz="1600" dirty="0" smtClean="0"/>
              <a:t>. </a:t>
            </a:r>
          </a:p>
          <a:p>
            <a:pPr marL="0" indent="0" algn="just"/>
            <a:r>
              <a:rPr lang="ru-RU" sz="1600" dirty="0" smtClean="0"/>
              <a:t> </a:t>
            </a:r>
            <a:r>
              <a:rPr lang="ru-RU" sz="1600" dirty="0" err="1" smtClean="0"/>
              <a:t>Қорыта келе</a:t>
            </a:r>
            <a:r>
              <a:rPr lang="ru-RU" sz="1600" dirty="0" smtClean="0"/>
              <a:t>, </a:t>
            </a:r>
            <a:r>
              <a:rPr lang="ru-RU" sz="1600" dirty="0" err="1" smtClean="0"/>
              <a:t>Ұлы Отан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соғысына тартылған қазақстандықтар санына</a:t>
            </a:r>
            <a:r>
              <a:rPr lang="ru-RU" sz="1600" dirty="0" smtClean="0"/>
              <a:t> </a:t>
            </a:r>
            <a:r>
              <a:rPr lang="ru-RU" sz="1600" dirty="0" err="1" smtClean="0"/>
              <a:t>тоқталайық.Соғыстың алдында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6,2 млн. </a:t>
            </a:r>
            <a:r>
              <a:rPr lang="ru-RU" sz="1600" dirty="0" err="1" smtClean="0"/>
              <a:t>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тұрды.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қолына қару 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майданға </a:t>
            </a:r>
            <a:r>
              <a:rPr lang="ru-RU" sz="1600" dirty="0" smtClean="0"/>
              <a:t>1,9 млн. </a:t>
            </a:r>
            <a:r>
              <a:rPr lang="ru-RU" sz="1600" dirty="0" err="1" smtClean="0"/>
              <a:t>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аттанды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Сталиндік</a:t>
            </a:r>
            <a:r>
              <a:rPr lang="ru-RU" sz="1600" dirty="0" smtClean="0"/>
              <a:t> </a:t>
            </a:r>
            <a:r>
              <a:rPr lang="ru-RU" sz="1600" dirty="0" err="1" smtClean="0"/>
              <a:t>тәртіп </a:t>
            </a:r>
            <a:r>
              <a:rPr lang="ru-RU" sz="1600" dirty="0" smtClean="0"/>
              <a:t>1916 </a:t>
            </a:r>
            <a:r>
              <a:rPr lang="ru-RU" sz="1600" dirty="0" err="1" smtClean="0"/>
              <a:t>жылғы патша</a:t>
            </a:r>
            <a:r>
              <a:rPr lang="ru-RU" sz="1600" dirty="0" smtClean="0"/>
              <a:t> </a:t>
            </a:r>
            <a:r>
              <a:rPr lang="ru-RU" sz="1600" dirty="0" err="1" smtClean="0"/>
              <a:t>үкіметінің тәжірибесін пайдаланып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арнайы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құрылыс батальондарын</a:t>
            </a:r>
            <a:r>
              <a:rPr lang="ru-RU" sz="1600" dirty="0" smtClean="0"/>
              <a:t> да </a:t>
            </a:r>
            <a:r>
              <a:rPr lang="ru-RU" sz="1600" dirty="0" err="1" smtClean="0"/>
              <a:t>құрды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батальондар</a:t>
            </a:r>
            <a:r>
              <a:rPr lang="ru-RU" sz="1600" dirty="0" smtClean="0"/>
              <a:t> Орта Азия </a:t>
            </a:r>
            <a:r>
              <a:rPr lang="ru-RU" sz="1600" dirty="0" err="1" smtClean="0"/>
              <a:t>және Қазақстанның 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халқынан және құғын-сүргінге түскен халықтардан жасақталды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Қазақстаннан әскери </a:t>
            </a:r>
            <a:r>
              <a:rPr lang="ru-RU" sz="1600" dirty="0" smtClean="0"/>
              <a:t>комиссариат </a:t>
            </a:r>
            <a:r>
              <a:rPr lang="ru-RU" sz="1600" dirty="0" err="1" smtClean="0"/>
              <a:t>арқылы еңбек армиясына</a:t>
            </a:r>
            <a:r>
              <a:rPr lang="ru-RU" sz="1600" dirty="0" smtClean="0"/>
              <a:t> 700 </a:t>
            </a:r>
            <a:r>
              <a:rPr lang="ru-RU" sz="1600" dirty="0" err="1" smtClean="0"/>
              <a:t>мың адам</a:t>
            </a:r>
            <a:r>
              <a:rPr lang="ru-RU" sz="1600" dirty="0" smtClean="0"/>
              <a:t> </a:t>
            </a:r>
            <a:r>
              <a:rPr lang="ru-RU" sz="1600" dirty="0" err="1" smtClean="0"/>
              <a:t>жіберілді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 шебіне</a:t>
            </a:r>
            <a:r>
              <a:rPr lang="ru-RU" sz="1600" dirty="0" smtClean="0"/>
              <a:t> </a:t>
            </a:r>
            <a:r>
              <a:rPr lang="ru-RU" sz="1600" dirty="0" err="1" smtClean="0"/>
              <a:t>жақын аудандарда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оқ астында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қорғаныс объектілерінде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 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Осылайша</a:t>
            </a:r>
            <a:r>
              <a:rPr lang="ru-RU" sz="1600" dirty="0" smtClean="0"/>
              <a:t> </a:t>
            </a:r>
            <a:r>
              <a:rPr lang="ru-RU" sz="1600" dirty="0" err="1" smtClean="0"/>
              <a:t>әрбір төртінші қазақстандық қорғаныс және </a:t>
            </a:r>
            <a:r>
              <a:rPr lang="ru-RU" sz="1600" dirty="0" smtClean="0"/>
              <a:t>майдан </a:t>
            </a:r>
            <a:r>
              <a:rPr lang="ru-RU" sz="1600" dirty="0" err="1" smtClean="0"/>
              <a:t>объктілеріне</a:t>
            </a:r>
            <a:r>
              <a:rPr lang="ru-RU" sz="1600" dirty="0" smtClean="0"/>
              <a:t> </a:t>
            </a:r>
            <a:r>
              <a:rPr lang="ru-RU" sz="1600" dirty="0" err="1" smtClean="0"/>
              <a:t>тартылған</a:t>
            </a:r>
            <a:r>
              <a:rPr lang="ru-RU" sz="1600" dirty="0" smtClean="0"/>
              <a:t>. </a:t>
            </a:r>
            <a:r>
              <a:rPr lang="ru-RU" sz="1600" dirty="0" err="1" smtClean="0"/>
              <a:t>Республиканың мобилизациялық деңгейі тіпті</a:t>
            </a:r>
            <a:r>
              <a:rPr lang="ru-RU" sz="1600" dirty="0" smtClean="0"/>
              <a:t> </a:t>
            </a:r>
            <a:r>
              <a:rPr lang="ru-RU" sz="1600" dirty="0" err="1" smtClean="0"/>
              <a:t>Германиядан</a:t>
            </a:r>
            <a:r>
              <a:rPr lang="ru-RU" sz="1600" dirty="0" smtClean="0"/>
              <a:t> да </a:t>
            </a:r>
            <a:r>
              <a:rPr lang="ru-RU" sz="1600" dirty="0" err="1" smtClean="0"/>
              <a:t>жоғары болды</a:t>
            </a:r>
            <a:r>
              <a:rPr lang="ru-RU" sz="1600" dirty="0" smtClean="0"/>
              <a:t>, Германия </a:t>
            </a:r>
            <a:r>
              <a:rPr lang="ru-RU" sz="1600" dirty="0" err="1" smtClean="0"/>
              <a:t>халқының </a:t>
            </a:r>
            <a:r>
              <a:rPr lang="ru-RU" sz="1600" dirty="0" smtClean="0"/>
              <a:t>12% </a:t>
            </a:r>
            <a:r>
              <a:rPr lang="ru-RU" sz="1600" dirty="0" err="1" smtClean="0"/>
              <a:t>мобилизацияланса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 халықтың </a:t>
            </a:r>
            <a:r>
              <a:rPr lang="ru-RU" sz="1600" dirty="0" smtClean="0"/>
              <a:t>24% </a:t>
            </a:r>
            <a:r>
              <a:rPr lang="ru-RU" sz="1600" dirty="0" err="1" smtClean="0"/>
              <a:t>мобилизацияланған</a:t>
            </a:r>
            <a:r>
              <a:rPr lang="ru-RU" sz="1600" dirty="0" smtClean="0"/>
              <a:t>. </a:t>
            </a:r>
            <a:r>
              <a:rPr lang="ru-RU" sz="1600" dirty="0" err="1" smtClean="0"/>
              <a:t>Мобилизацияланған халықтың </a:t>
            </a:r>
            <a:r>
              <a:rPr lang="ru-RU" sz="1600" dirty="0" smtClean="0"/>
              <a:t>50-60% </a:t>
            </a:r>
            <a:r>
              <a:rPr lang="ru-RU" sz="1600" dirty="0" err="1" smtClean="0"/>
              <a:t>қазақ ұлтынан 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Қорғаныс, көмір, ауыр</a:t>
            </a:r>
            <a:r>
              <a:rPr lang="ru-RU" sz="1600" dirty="0" smtClean="0"/>
              <a:t> </a:t>
            </a:r>
            <a:r>
              <a:rPr lang="ru-RU" sz="1600" dirty="0" err="1" smtClean="0"/>
              <a:t>өнеркәсіп жұмысшылары соғысқа тартылудан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босатылса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 тұрғындары түгелімен дерлік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армияға шақырылды.</a:t>
            </a:r>
            <a:r>
              <a:rPr lang="ru-RU" sz="1600" dirty="0" smtClean="0"/>
              <a:t> </a:t>
            </a:r>
            <a:r>
              <a:rPr lang="ru-RU" sz="1600" dirty="0" err="1" smtClean="0"/>
              <a:t>Өйткені Қазақстанда шаруалар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басым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Ұлы Отан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соғысы майдандарында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 болған қазақстандықтар санына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түрлі пікірлер</a:t>
            </a:r>
            <a:r>
              <a:rPr lang="ru-RU" sz="1600" dirty="0" smtClean="0"/>
              <a:t> бар. </a:t>
            </a:r>
            <a:r>
              <a:rPr lang="ru-RU" sz="1600" dirty="0" err="1" smtClean="0"/>
              <a:t>Кейінгі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жылдардағы мәліметтерде соғыстан оралмаған қазақстандықтардың </a:t>
            </a:r>
            <a:r>
              <a:rPr lang="ru-RU" sz="1600" dirty="0" smtClean="0"/>
              <a:t>саны 601 000-ға </a:t>
            </a:r>
            <a:r>
              <a:rPr lang="ru-RU" sz="1600" dirty="0" err="1" smtClean="0"/>
              <a:t>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жетіп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</a:t>
            </a:r>
            <a:r>
              <a:rPr lang="ru-RU" sz="1600" dirty="0" smtClean="0"/>
              <a:t>, </a:t>
            </a:r>
            <a:r>
              <a:rPr lang="ru-RU" sz="1600" dirty="0" err="1" smtClean="0"/>
              <a:t>оның </a:t>
            </a:r>
            <a:r>
              <a:rPr lang="ru-RU" sz="1600" dirty="0" smtClean="0"/>
              <a:t>350 </a:t>
            </a:r>
            <a:r>
              <a:rPr lang="ru-RU" sz="1600" dirty="0" err="1" smtClean="0"/>
              <a:t>мыңнан астамы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қазақтар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Қазақтардың шығыны көршілес өзбек, </a:t>
            </a:r>
            <a:r>
              <a:rPr lang="ru-RU" sz="1600" dirty="0" smtClean="0"/>
              <a:t>татар, </a:t>
            </a:r>
            <a:r>
              <a:rPr lang="ru-RU" sz="1600" dirty="0" err="1" smtClean="0"/>
              <a:t>азербайжан</a:t>
            </a:r>
            <a:r>
              <a:rPr lang="ru-RU" sz="1600" dirty="0" smtClean="0"/>
              <a:t>, </a:t>
            </a:r>
            <a:r>
              <a:rPr lang="ru-RU" sz="1600" dirty="0" err="1" smtClean="0"/>
              <a:t>грузиндерден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анағұрлым жоғары.</a:t>
            </a:r>
            <a:r>
              <a:rPr lang="ru-RU" sz="1600" dirty="0" smtClean="0"/>
              <a:t> </a:t>
            </a:r>
            <a:r>
              <a:rPr lang="ru-RU" sz="1600" dirty="0" err="1" smtClean="0"/>
              <a:t>Бұл пайыздық шығын жағынан қазақ халқы өз жерінде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 қимылдары болған орыстармен</a:t>
            </a:r>
            <a:r>
              <a:rPr lang="ru-RU" sz="1600" dirty="0" smtClean="0"/>
              <a:t>, </a:t>
            </a:r>
            <a:r>
              <a:rPr lang="ru-RU" sz="1600" dirty="0" err="1" smtClean="0"/>
              <a:t>украиндермен</a:t>
            </a:r>
            <a:r>
              <a:rPr lang="ru-RU" sz="1600" dirty="0" smtClean="0"/>
              <a:t>, </a:t>
            </a:r>
            <a:r>
              <a:rPr lang="ru-RU" sz="1600" dirty="0" err="1" smtClean="0"/>
              <a:t>белорустермен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деңгейлеседі.</a:t>
            </a:r>
            <a:endParaRPr lang="ru-RU" sz="1600" dirty="0" smtClean="0"/>
          </a:p>
          <a:p>
            <a:pPr marL="0" indent="0" algn="just"/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8-бет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832648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 smtClean="0"/>
              <a:t>Республика </a:t>
            </a:r>
            <a:r>
              <a:rPr lang="ru-RU" b="1" dirty="0" err="1" smtClean="0"/>
              <a:t>экономикасын</a:t>
            </a:r>
            <a:r>
              <a:rPr lang="ru-RU" b="1" dirty="0" smtClean="0"/>
              <a:t> </a:t>
            </a:r>
            <a:r>
              <a:rPr lang="ru-RU" b="1" dirty="0" err="1" smtClean="0"/>
              <a:t>соғыс мүддесіне бағындыру</a:t>
            </a:r>
            <a:endParaRPr lang="ru-RU" b="1" dirty="0" smtClean="0"/>
          </a:p>
          <a:p>
            <a:pPr marL="0" indent="0" algn="just"/>
            <a:r>
              <a:rPr lang="ru-RU" sz="6400" dirty="0" smtClean="0"/>
              <a:t>1941 </a:t>
            </a:r>
            <a:r>
              <a:rPr lang="ru-RU" sz="6400" dirty="0" err="1" smtClean="0"/>
              <a:t>жылдың жазынан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бастап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Қазақстанға көшірілген халықты әкелген эшалондар</a:t>
            </a:r>
            <a:r>
              <a:rPr lang="ru-RU" sz="6400" dirty="0" smtClean="0"/>
              <a:t> </a:t>
            </a:r>
            <a:r>
              <a:rPr lang="ru-RU" sz="6400" dirty="0" err="1" smtClean="0"/>
              <a:t>келе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 Республикасына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әсіресе, </a:t>
            </a:r>
            <a:r>
              <a:rPr lang="ru-RU" sz="6400" dirty="0" smtClean="0"/>
              <a:t>1941 </a:t>
            </a:r>
            <a:r>
              <a:rPr lang="ru-RU" sz="6400" dirty="0" err="1" smtClean="0"/>
              <a:t>жылғы тамыз-желтоқсан айларында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 көп келді</a:t>
            </a:r>
            <a:r>
              <a:rPr lang="ru-RU" sz="6400" dirty="0" smtClean="0"/>
              <a:t>. 1941 </a:t>
            </a:r>
            <a:r>
              <a:rPr lang="ru-RU" sz="6400" dirty="0" err="1" smtClean="0"/>
              <a:t>жылдың аяғында тылға көшірілген </a:t>
            </a:r>
            <a:r>
              <a:rPr lang="ru-RU" sz="6400" dirty="0" smtClean="0"/>
              <a:t>12 млн. </a:t>
            </a:r>
            <a:r>
              <a:rPr lang="ru-RU" sz="6400" dirty="0" err="1" smtClean="0"/>
              <a:t>халықтың </a:t>
            </a:r>
            <a:r>
              <a:rPr lang="ru-RU" sz="6400" dirty="0" smtClean="0"/>
              <a:t>386492-сі </a:t>
            </a:r>
            <a:r>
              <a:rPr lang="ru-RU" sz="6400" dirty="0" err="1" smtClean="0"/>
              <a:t>Қазақстанға орналастырылды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Бұл көрсеткіш </a:t>
            </a:r>
            <a:r>
              <a:rPr lang="ru-RU" sz="6400" dirty="0" smtClean="0"/>
              <a:t>1942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532,5 </a:t>
            </a:r>
            <a:r>
              <a:rPr lang="ru-RU" sz="6400" dirty="0" err="1" smtClean="0"/>
              <a:t>мыңға өсті</a:t>
            </a:r>
            <a:r>
              <a:rPr lang="ru-RU" sz="6400" dirty="0" smtClean="0"/>
              <a:t>. </a:t>
            </a:r>
            <a:r>
              <a:rPr lang="ru-RU" sz="6400" dirty="0" err="1" smtClean="0"/>
              <a:t>Соғыстың алғашқы айларынан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бастап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Қазақстанға батыс</a:t>
            </a:r>
            <a:r>
              <a:rPr lang="ru-RU" sz="6400" dirty="0" smtClean="0"/>
              <a:t> </a:t>
            </a:r>
            <a:r>
              <a:rPr lang="ru-RU" sz="6400" dirty="0" err="1" smtClean="0"/>
              <a:t>аудандардағы өнеркәсіп орындары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көшіріле басталды</a:t>
            </a:r>
            <a:r>
              <a:rPr lang="ru-RU" sz="6400" dirty="0" smtClean="0"/>
              <a:t>. 1941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28 </a:t>
            </a:r>
            <a:r>
              <a:rPr lang="ru-RU" sz="6400" dirty="0" err="1" smtClean="0"/>
              <a:t>қыркүйекте Ақмолаға ең алғашқы </a:t>
            </a:r>
            <a:r>
              <a:rPr lang="ru-RU" sz="6400" dirty="0" smtClean="0"/>
              <a:t>Мелитополь станок </a:t>
            </a:r>
            <a:r>
              <a:rPr lang="ru-RU" sz="6400" dirty="0" err="1" smtClean="0"/>
              <a:t>зауыты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көшіп келді</a:t>
            </a:r>
            <a:r>
              <a:rPr lang="ru-RU" sz="6400" dirty="0" smtClean="0"/>
              <a:t>. Петров </a:t>
            </a:r>
            <a:r>
              <a:rPr lang="ru-RU" sz="6400" dirty="0" err="1" smtClean="0"/>
              <a:t>атындағы мұнай жабдықтарын жасайтын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</a:t>
            </a:r>
            <a:r>
              <a:rPr lang="ru-RU" sz="6400" dirty="0" smtClean="0"/>
              <a:t> </a:t>
            </a:r>
            <a:r>
              <a:rPr lang="ru-RU" sz="6400" dirty="0" err="1" smtClean="0"/>
              <a:t>Гурьевке</a:t>
            </a:r>
            <a:r>
              <a:rPr lang="ru-RU" sz="6400" dirty="0" smtClean="0"/>
              <a:t>, Пархоменко </a:t>
            </a:r>
            <a:r>
              <a:rPr lang="ru-RU" sz="6400" dirty="0" err="1" smtClean="0"/>
              <a:t>атындағы </a:t>
            </a:r>
            <a:r>
              <a:rPr lang="ru-RU" sz="6400" dirty="0" smtClean="0"/>
              <a:t>шахта </a:t>
            </a:r>
            <a:r>
              <a:rPr lang="ru-RU" sz="6400" dirty="0" err="1" smtClean="0"/>
              <a:t>жабдықтарын жасайтын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Қарағандыға көшірілді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 территориясына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көшірілген өнеркәсіптер жоспарлы</a:t>
            </a:r>
            <a:r>
              <a:rPr lang="ru-RU" sz="6400" dirty="0" smtClean="0"/>
              <a:t> </a:t>
            </a:r>
            <a:r>
              <a:rPr lang="ru-RU" sz="6400" dirty="0" err="1" smtClean="0"/>
              <a:t>түрде шикізат</a:t>
            </a:r>
            <a:r>
              <a:rPr lang="ru-RU" sz="6400" dirty="0" smtClean="0"/>
              <a:t> </a:t>
            </a:r>
            <a:r>
              <a:rPr lang="ru-RU" sz="6400" dirty="0" err="1" smtClean="0"/>
              <a:t>көздеріне жақын жерлерге</a:t>
            </a:r>
            <a:r>
              <a:rPr lang="ru-RU" sz="6400" dirty="0" smtClean="0"/>
              <a:t> </a:t>
            </a:r>
            <a:r>
              <a:rPr lang="ru-RU" sz="6400" dirty="0" err="1" smtClean="0"/>
              <a:t>орналастырылды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Ақтөбе ферросплавл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зауыты</a:t>
            </a:r>
            <a:r>
              <a:rPr lang="ru-RU" sz="6400" dirty="0" smtClean="0"/>
              <a:t> Запорожье </a:t>
            </a:r>
            <a:r>
              <a:rPr lang="ru-RU" sz="6400" dirty="0" err="1" smtClean="0"/>
              <a:t>ферросплавл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зауыты</a:t>
            </a:r>
            <a:r>
              <a:rPr lang="ru-RU" sz="6400" dirty="0" smtClean="0"/>
              <a:t> </a:t>
            </a:r>
            <a:r>
              <a:rPr lang="ru-RU" sz="6400" dirty="0" err="1" smtClean="0"/>
              <a:t>жабдығын</a:t>
            </a:r>
            <a:r>
              <a:rPr lang="ru-RU" sz="6400" dirty="0" smtClean="0"/>
              <a:t>, </a:t>
            </a:r>
            <a:r>
              <a:rPr lang="ru-RU" sz="6400" dirty="0" err="1" smtClean="0"/>
              <a:t>Өскемен қорғасын мырыш</a:t>
            </a:r>
            <a:r>
              <a:rPr lang="ru-RU" sz="6400" dirty="0" smtClean="0"/>
              <a:t> комбинаты, </a:t>
            </a:r>
            <a:r>
              <a:rPr lang="ru-RU" sz="6400" dirty="0" err="1" smtClean="0"/>
              <a:t>Орджаникидзе</a:t>
            </a:r>
            <a:r>
              <a:rPr lang="ru-RU" sz="6400" dirty="0" smtClean="0"/>
              <a:t> </a:t>
            </a:r>
            <a:r>
              <a:rPr lang="ru-RU" sz="6400" dirty="0" err="1" smtClean="0"/>
              <a:t>түрлі-түсті </a:t>
            </a:r>
            <a:r>
              <a:rPr lang="ru-RU" sz="6400" dirty="0" smtClean="0"/>
              <a:t>металл </a:t>
            </a:r>
            <a:r>
              <a:rPr lang="ru-RU" sz="6400" dirty="0" err="1" smtClean="0"/>
              <a:t>зауытын</a:t>
            </a:r>
            <a:r>
              <a:rPr lang="ru-RU" sz="6400" dirty="0" smtClean="0"/>
              <a:t>, Ворошилов </a:t>
            </a:r>
            <a:r>
              <a:rPr lang="ru-RU" sz="6400" dirty="0" err="1" smtClean="0"/>
              <a:t>ауыр</a:t>
            </a:r>
            <a:r>
              <a:rPr lang="ru-RU" sz="6400" dirty="0" smtClean="0"/>
              <a:t> машина </a:t>
            </a:r>
            <a:r>
              <a:rPr lang="ru-RU" sz="6400" dirty="0" err="1" smtClean="0"/>
              <a:t>жасау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зауытын</a:t>
            </a:r>
            <a:r>
              <a:rPr lang="ru-RU" sz="6400" dirty="0" smtClean="0"/>
              <a:t> </a:t>
            </a:r>
            <a:r>
              <a:rPr lang="ru-RU" sz="6400" dirty="0" err="1" smtClean="0"/>
              <a:t>Алматы</a:t>
            </a:r>
            <a:r>
              <a:rPr lang="ru-RU" sz="6400" dirty="0" smtClean="0"/>
              <a:t> </a:t>
            </a:r>
            <a:r>
              <a:rPr lang="ru-RU" sz="6400" dirty="0" err="1" smtClean="0"/>
              <a:t>авторемонт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қабылдады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Алматыдағы құрылысы толық аяқталмаған авторемонт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зауыты</a:t>
            </a:r>
            <a:r>
              <a:rPr lang="ru-RU" sz="6400" dirty="0" smtClean="0"/>
              <a:t> Луганск </a:t>
            </a:r>
            <a:r>
              <a:rPr lang="ru-RU" sz="6400" dirty="0" err="1" smtClean="0"/>
              <a:t>ауыр</a:t>
            </a:r>
            <a:r>
              <a:rPr lang="ru-RU" sz="6400" dirty="0" smtClean="0"/>
              <a:t> машина </a:t>
            </a:r>
            <a:r>
              <a:rPr lang="ru-RU" sz="6400" dirty="0" err="1" smtClean="0"/>
              <a:t>жасау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зауытын</a:t>
            </a:r>
            <a:r>
              <a:rPr lang="ru-RU" sz="6400" dirty="0" smtClean="0"/>
              <a:t>, </a:t>
            </a:r>
            <a:r>
              <a:rPr lang="ru-RU" sz="6400" dirty="0" err="1" smtClean="0"/>
              <a:t>республикамыздың оңтүстігі Украинаның </a:t>
            </a:r>
            <a:r>
              <a:rPr lang="ru-RU" sz="6400" dirty="0" smtClean="0"/>
              <a:t>14 </a:t>
            </a:r>
            <a:r>
              <a:rPr lang="ru-RU" sz="6400" dirty="0" err="1" smtClean="0"/>
              <a:t>қант зауытын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қабылдады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err="1" smtClean="0"/>
              <a:t>Өнеркәсіп орындарын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көшірудің екі</a:t>
            </a:r>
            <a:r>
              <a:rPr lang="ru-RU" sz="6400" dirty="0" smtClean="0"/>
              <a:t> </a:t>
            </a:r>
            <a:r>
              <a:rPr lang="ru-RU" sz="6400" dirty="0" err="1" smtClean="0"/>
              <a:t>кезеңі болды</a:t>
            </a:r>
            <a:r>
              <a:rPr lang="ru-RU" sz="6400" dirty="0" smtClean="0"/>
              <a:t>: 1941 </a:t>
            </a:r>
            <a:r>
              <a:rPr lang="ru-RU" sz="6400" dirty="0" err="1" smtClean="0"/>
              <a:t>жылдың соңынан </a:t>
            </a:r>
            <a:r>
              <a:rPr lang="ru-RU" sz="6400" dirty="0" smtClean="0"/>
              <a:t>1942 </a:t>
            </a:r>
            <a:r>
              <a:rPr lang="ru-RU" sz="6400" dirty="0" err="1" smtClean="0"/>
              <a:t>жылдың басына</a:t>
            </a:r>
            <a:r>
              <a:rPr lang="ru-RU" sz="6400" dirty="0" smtClean="0"/>
              <a:t> </a:t>
            </a:r>
            <a:r>
              <a:rPr lang="ru-RU" sz="6400" dirty="0" err="1" smtClean="0"/>
              <a:t>дейін</a:t>
            </a:r>
            <a:r>
              <a:rPr lang="ru-RU" sz="6400" dirty="0" smtClean="0"/>
              <a:t>, 1942 </a:t>
            </a:r>
            <a:r>
              <a:rPr lang="ru-RU" sz="6400" dirty="0" err="1" smtClean="0"/>
              <a:t>жылдың басынан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күзіне дейін</a:t>
            </a:r>
            <a:r>
              <a:rPr lang="ru-RU" sz="6400" dirty="0" smtClean="0"/>
              <a:t>. 1941 </a:t>
            </a:r>
            <a:r>
              <a:rPr lang="ru-RU" sz="6400" dirty="0" err="1" smtClean="0"/>
              <a:t>жылдың күзінде Қазақстанға </a:t>
            </a:r>
            <a:r>
              <a:rPr lang="ru-RU" sz="6400" dirty="0" smtClean="0"/>
              <a:t>УКСР- </a:t>
            </a:r>
            <a:r>
              <a:rPr lang="ru-RU" sz="6400" dirty="0" err="1" smtClean="0"/>
              <a:t>нен</a:t>
            </a:r>
            <a:r>
              <a:rPr lang="ru-RU" sz="6400" dirty="0" smtClean="0"/>
              <a:t>, </a:t>
            </a:r>
            <a:r>
              <a:rPr lang="ru-RU" sz="6400" dirty="0" err="1" smtClean="0"/>
              <a:t>БКСР-нен</a:t>
            </a:r>
            <a:r>
              <a:rPr lang="ru-RU" sz="6400" dirty="0" smtClean="0"/>
              <a:t>, Ленинград пен </a:t>
            </a:r>
            <a:r>
              <a:rPr lang="ru-RU" sz="6400" dirty="0" err="1" smtClean="0"/>
              <a:t>Москвадан</a:t>
            </a:r>
            <a:r>
              <a:rPr lang="ru-RU" sz="6400" dirty="0" smtClean="0"/>
              <a:t> </a:t>
            </a:r>
            <a:r>
              <a:rPr lang="ru-RU" sz="6400" dirty="0" err="1" smtClean="0"/>
              <a:t>өнеркәсіп орындары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көшірілді</a:t>
            </a:r>
            <a:r>
              <a:rPr lang="ru-RU" sz="6400" dirty="0" smtClean="0"/>
              <a:t>. Тек </a:t>
            </a:r>
            <a:r>
              <a:rPr lang="ru-RU" sz="6400" dirty="0" err="1" smtClean="0"/>
              <a:t>Украинадан</a:t>
            </a:r>
            <a:r>
              <a:rPr lang="ru-RU" sz="6400" dirty="0" smtClean="0"/>
              <a:t> 70 </a:t>
            </a:r>
            <a:r>
              <a:rPr lang="ru-RU" sz="6400" dirty="0" err="1" smtClean="0"/>
              <a:t>шақты зауыт</a:t>
            </a:r>
            <a:r>
              <a:rPr lang="ru-RU" sz="6400" dirty="0" smtClean="0"/>
              <a:t>, фабрика, электростанция, депо, </a:t>
            </a:r>
            <a:r>
              <a:rPr lang="ru-RU" sz="6400" dirty="0" err="1" smtClean="0"/>
              <a:t>механикалық шеберханалар</a:t>
            </a:r>
            <a:r>
              <a:rPr lang="ru-RU" sz="6400" dirty="0" smtClean="0"/>
              <a:t> </a:t>
            </a:r>
            <a:r>
              <a:rPr lang="ru-RU" sz="6400" dirty="0" err="1" smtClean="0"/>
              <a:t>келді</a:t>
            </a:r>
            <a:r>
              <a:rPr lang="ru-RU" sz="6400" dirty="0" smtClean="0"/>
              <a:t>. </a:t>
            </a:r>
            <a:r>
              <a:rPr lang="ru-RU" sz="6400" dirty="0" err="1" smtClean="0"/>
              <a:t>Көшірілген өнеркәсіп орындарымен</a:t>
            </a:r>
            <a:r>
              <a:rPr lang="ru-RU" sz="6400" dirty="0" smtClean="0"/>
              <a:t> </a:t>
            </a:r>
            <a:r>
              <a:rPr lang="ru-RU" sz="6400" dirty="0" err="1" smtClean="0"/>
              <a:t>бірге</a:t>
            </a:r>
            <a:r>
              <a:rPr lang="ru-RU" sz="6400" dirty="0" smtClean="0"/>
              <a:t> </a:t>
            </a:r>
            <a:r>
              <a:rPr lang="ru-RU" sz="6400" dirty="0" err="1" smtClean="0"/>
              <a:t>республикаға </a:t>
            </a:r>
            <a:r>
              <a:rPr lang="ru-RU" sz="6400" dirty="0" smtClean="0"/>
              <a:t>3200 </a:t>
            </a:r>
            <a:r>
              <a:rPr lang="ru-RU" sz="6400" dirty="0" err="1" smtClean="0"/>
              <a:t>тау-кен</a:t>
            </a:r>
            <a:r>
              <a:rPr lang="ru-RU" sz="6400" dirty="0" smtClean="0"/>
              <a:t> </a:t>
            </a:r>
            <a:r>
              <a:rPr lang="ru-RU" sz="6400" dirty="0" err="1" smtClean="0"/>
              <a:t>мамандары</a:t>
            </a:r>
            <a:r>
              <a:rPr lang="ru-RU" sz="6400" dirty="0" smtClean="0"/>
              <a:t>, 200 Донбасс </a:t>
            </a:r>
            <a:r>
              <a:rPr lang="ru-RU" sz="6400" dirty="0" err="1" smtClean="0"/>
              <a:t>шахтасының құрылысшылары</a:t>
            </a:r>
            <a:r>
              <a:rPr lang="ru-RU" sz="6400" dirty="0" smtClean="0"/>
              <a:t>, Воронеж, </a:t>
            </a:r>
            <a:r>
              <a:rPr lang="ru-RU" sz="6400" dirty="0" err="1" smtClean="0"/>
              <a:t>Луганскіден</a:t>
            </a:r>
            <a:r>
              <a:rPr lang="ru-RU" sz="6400" dirty="0" smtClean="0"/>
              <a:t> 2000 машина </a:t>
            </a:r>
            <a:r>
              <a:rPr lang="ru-RU" sz="6400" dirty="0" err="1" smtClean="0"/>
              <a:t>жасаушы</a:t>
            </a:r>
            <a:r>
              <a:rPr lang="ru-RU" sz="6400" dirty="0" smtClean="0"/>
              <a:t> </a:t>
            </a:r>
            <a:r>
              <a:rPr lang="ru-RU" sz="6400" dirty="0" err="1" smtClean="0"/>
              <a:t>мамандар</a:t>
            </a:r>
            <a:r>
              <a:rPr lang="ru-RU" sz="6400" dirty="0" smtClean="0"/>
              <a:t>, 1000 </a:t>
            </a:r>
            <a:r>
              <a:rPr lang="ru-RU" sz="6400" dirty="0" err="1" smtClean="0"/>
              <a:t>теміржолшылар</a:t>
            </a:r>
            <a:r>
              <a:rPr lang="ru-RU" sz="6400" dirty="0" smtClean="0"/>
              <a:t>, 7000-ға </a:t>
            </a:r>
            <a:r>
              <a:rPr lang="ru-RU" sz="6400" dirty="0" err="1" smtClean="0"/>
              <a:t>тарта</a:t>
            </a:r>
            <a:r>
              <a:rPr lang="ru-RU" sz="6400" dirty="0" smtClean="0"/>
              <a:t> инженер-техник </a:t>
            </a:r>
            <a:r>
              <a:rPr lang="ru-RU" sz="6400" dirty="0" err="1" smtClean="0"/>
              <a:t>мамандары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қоныс аударды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Қазақстанға көшіріліп, орналастыру</a:t>
            </a:r>
            <a:r>
              <a:rPr lang="ru-RU" sz="6400" dirty="0" smtClean="0"/>
              <a:t> </a:t>
            </a:r>
            <a:r>
              <a:rPr lang="ru-RU" sz="6400" dirty="0" err="1" smtClean="0"/>
              <a:t>шаралары</a:t>
            </a:r>
            <a:r>
              <a:rPr lang="ru-RU" sz="6400" dirty="0" smtClean="0"/>
              <a:t> 6 </a:t>
            </a:r>
            <a:r>
              <a:rPr lang="ru-RU" sz="6400" dirty="0" err="1" smtClean="0"/>
              <a:t>айға созылды</a:t>
            </a:r>
            <a:r>
              <a:rPr lang="ru-RU" sz="6400" dirty="0" smtClean="0"/>
              <a:t>. </a:t>
            </a:r>
          </a:p>
          <a:p>
            <a:pPr marL="0" indent="0" algn="just"/>
            <a:r>
              <a:rPr lang="ru-RU" sz="6400" dirty="0" smtClean="0"/>
              <a:t>1943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“</a:t>
            </a:r>
            <a:r>
              <a:rPr lang="ru-RU" sz="6400" dirty="0" err="1" smtClean="0"/>
              <a:t>Қазақ мұнай</a:t>
            </a:r>
            <a:r>
              <a:rPr lang="ru-RU" sz="6400" dirty="0" smtClean="0"/>
              <a:t>” </a:t>
            </a:r>
            <a:r>
              <a:rPr lang="ru-RU" sz="6400" dirty="0" err="1" smtClean="0"/>
              <a:t>ұжымы 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қорғаныс комитетінің Қызыл Туын</a:t>
            </a:r>
            <a:r>
              <a:rPr lang="ru-RU" sz="6400" dirty="0" smtClean="0"/>
              <a:t> 5 </a:t>
            </a:r>
            <a:r>
              <a:rPr lang="ru-RU" sz="6400" dirty="0" err="1" smtClean="0"/>
              <a:t>рет</a:t>
            </a:r>
            <a:r>
              <a:rPr lang="ru-RU" sz="6400" dirty="0" smtClean="0"/>
              <a:t> </a:t>
            </a:r>
            <a:r>
              <a:rPr lang="ru-RU" sz="6400" dirty="0" err="1" smtClean="0"/>
              <a:t>иемденді</a:t>
            </a:r>
            <a:r>
              <a:rPr lang="ru-RU" sz="6400" dirty="0" smtClean="0"/>
              <a:t>. 1944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“</a:t>
            </a:r>
            <a:r>
              <a:rPr lang="ru-RU" sz="6400" dirty="0" err="1" smtClean="0"/>
              <a:t>Қазақстан мұнай </a:t>
            </a:r>
            <a:r>
              <a:rPr lang="ru-RU" sz="6400" dirty="0" smtClean="0"/>
              <a:t>комбинаты” </a:t>
            </a:r>
            <a:r>
              <a:rPr lang="ru-RU" sz="6400" dirty="0" err="1" smtClean="0"/>
              <a:t>ұжымы </a:t>
            </a:r>
            <a:r>
              <a:rPr lang="ru-RU" sz="6400" dirty="0" smtClean="0"/>
              <a:t>15 </a:t>
            </a:r>
            <a:r>
              <a:rPr lang="ru-RU" sz="6400" dirty="0" err="1" smtClean="0"/>
              <a:t>рет</a:t>
            </a:r>
            <a:r>
              <a:rPr lang="ru-RU" sz="6400" dirty="0" smtClean="0"/>
              <a:t> </a:t>
            </a:r>
            <a:r>
              <a:rPr lang="ru-RU" sz="6400" dirty="0" err="1" smtClean="0"/>
              <a:t>Бүкілодақтық жарыстардың жеңімпазы аталып</a:t>
            </a:r>
            <a:r>
              <a:rPr lang="ru-RU" sz="6400" dirty="0" smtClean="0"/>
              <a:t>, 10 </a:t>
            </a:r>
            <a:r>
              <a:rPr lang="ru-RU" sz="6400" dirty="0" err="1" smtClean="0"/>
              <a:t>рет</a:t>
            </a:r>
            <a:r>
              <a:rPr lang="ru-RU" sz="6400" dirty="0" smtClean="0"/>
              <a:t> ОАК мен </a:t>
            </a:r>
            <a:r>
              <a:rPr lang="ru-RU" sz="6400" dirty="0" err="1" smtClean="0"/>
              <a:t>Қазақстан коммунистік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партиясының Туларын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иемденді</a:t>
            </a:r>
            <a:r>
              <a:rPr lang="ru-RU" sz="6400" dirty="0" smtClean="0"/>
              <a:t>. 1944-1945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бұл ұжым </a:t>
            </a:r>
            <a:r>
              <a:rPr lang="ru-RU" sz="6400" dirty="0" smtClean="0"/>
              <a:t>11 </a:t>
            </a:r>
            <a:r>
              <a:rPr lang="ru-RU" sz="6400" dirty="0" err="1" smtClean="0"/>
              <a:t>рет</a:t>
            </a:r>
            <a:r>
              <a:rPr lang="ru-RU" sz="6400" dirty="0" smtClean="0"/>
              <a:t> </a:t>
            </a:r>
            <a:r>
              <a:rPr lang="ru-RU" sz="6400" dirty="0" err="1" smtClean="0"/>
              <a:t>Қорғаныс Комитетінің Туын</a:t>
            </a:r>
            <a:r>
              <a:rPr lang="ru-RU" sz="6400" dirty="0" smtClean="0"/>
              <a:t> </a:t>
            </a:r>
            <a:r>
              <a:rPr lang="ru-RU" sz="6400" dirty="0" err="1" smtClean="0"/>
              <a:t>иемденіп</a:t>
            </a:r>
            <a:r>
              <a:rPr lang="ru-RU" sz="6400" dirty="0" smtClean="0"/>
              <a:t> </a:t>
            </a:r>
            <a:r>
              <a:rPr lang="ru-RU" sz="6400" dirty="0" err="1" smtClean="0"/>
              <a:t>бүкілодақтық жарыстың </a:t>
            </a:r>
            <a:r>
              <a:rPr lang="ru-RU" sz="6400" dirty="0" smtClean="0"/>
              <a:t>2,3- </a:t>
            </a:r>
            <a:r>
              <a:rPr lang="ru-RU" sz="6400" dirty="0" err="1" smtClean="0"/>
              <a:t>орындарын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жеңіп 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Соғыс 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қорғаныс өнеркәсібі үшін Қазақстан металлургтері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күні-түні еңбек етті</a:t>
            </a:r>
            <a:r>
              <a:rPr lang="ru-RU" sz="6400" dirty="0" smtClean="0"/>
              <a:t>. </a:t>
            </a:r>
            <a:r>
              <a:rPr lang="ru-RU" sz="6400" dirty="0" err="1" smtClean="0"/>
              <a:t>Өндірілген </a:t>
            </a:r>
            <a:r>
              <a:rPr lang="ru-RU" sz="6400" dirty="0" smtClean="0"/>
              <a:t>100 т. </a:t>
            </a:r>
            <a:r>
              <a:rPr lang="ru-RU" sz="6400" dirty="0" err="1" smtClean="0"/>
              <a:t>молибденнің </a:t>
            </a:r>
            <a:r>
              <a:rPr lang="ru-RU" sz="6400" dirty="0" smtClean="0"/>
              <a:t>60 </a:t>
            </a:r>
            <a:r>
              <a:rPr lang="ru-RU" sz="6400" dirty="0" err="1" smtClean="0"/>
              <a:t>тоннасын</a:t>
            </a:r>
            <a:r>
              <a:rPr lang="ru-RU" sz="6400" dirty="0" smtClean="0"/>
              <a:t> </a:t>
            </a:r>
            <a:r>
              <a:rPr lang="ru-RU" sz="6400" dirty="0" err="1" smtClean="0"/>
              <a:t>Шығыс Қоңырат руднигі</a:t>
            </a:r>
            <a:r>
              <a:rPr lang="ru-RU" sz="6400" dirty="0" smtClean="0"/>
              <a:t> </a:t>
            </a:r>
            <a:r>
              <a:rPr lang="ru-RU" sz="6400" dirty="0" err="1" smtClean="0"/>
              <a:t>өндірді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 соғыс 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Одақ бойынша</a:t>
            </a:r>
            <a:r>
              <a:rPr lang="ru-RU" sz="6400" dirty="0" smtClean="0"/>
              <a:t> </a:t>
            </a:r>
            <a:r>
              <a:rPr lang="ru-RU" sz="6400" dirty="0" err="1" smtClean="0"/>
              <a:t>өндірілген барлық қорғасының </a:t>
            </a:r>
            <a:r>
              <a:rPr lang="ru-RU" sz="6400" dirty="0" smtClean="0"/>
              <a:t>85%, </a:t>
            </a:r>
            <a:r>
              <a:rPr lang="ru-RU" sz="6400" dirty="0" err="1" smtClean="0"/>
              <a:t>полиметалдың </a:t>
            </a:r>
            <a:r>
              <a:rPr lang="ru-RU" sz="6400" dirty="0" smtClean="0"/>
              <a:t>–70 %, </a:t>
            </a:r>
            <a:r>
              <a:rPr lang="ru-RU" sz="6400" dirty="0" err="1" smtClean="0"/>
              <a:t>висмуттің </a:t>
            </a:r>
            <a:r>
              <a:rPr lang="ru-RU" sz="6400" dirty="0" smtClean="0"/>
              <a:t>– 50%, </a:t>
            </a:r>
            <a:r>
              <a:rPr lang="ru-RU" sz="6400" dirty="0" err="1" smtClean="0"/>
              <a:t>вольфрамның </a:t>
            </a:r>
            <a:r>
              <a:rPr lang="ru-RU" sz="6400" dirty="0" smtClean="0"/>
              <a:t>20% </a:t>
            </a:r>
            <a:r>
              <a:rPr lang="ru-RU" sz="6400" dirty="0" err="1" smtClean="0"/>
              <a:t>өндірді</a:t>
            </a:r>
            <a:r>
              <a:rPr lang="ru-RU" sz="6400" dirty="0" smtClean="0"/>
              <a:t>.</a:t>
            </a:r>
          </a:p>
          <a:p>
            <a:pPr marL="0" indent="0" algn="just"/>
            <a:endParaRPr lang="ru-RU" sz="3400" dirty="0" smtClean="0"/>
          </a:p>
          <a:p>
            <a:pPr marL="0" indent="0" algn="just"/>
            <a:endParaRPr lang="ru-RU" sz="3400" dirty="0" smtClean="0"/>
          </a:p>
          <a:p>
            <a:pPr marL="0" indent="0" algn="just"/>
            <a:endParaRPr lang="ru-RU" sz="3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9-бет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904656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Тоталитарлық тәртіптің қылмыстарының бірі</a:t>
            </a:r>
            <a:r>
              <a:rPr lang="ru-RU" sz="1600" dirty="0" smtClean="0"/>
              <a:t> – </a:t>
            </a:r>
            <a:r>
              <a:rPr lang="ru-RU" sz="1600" dirty="0" err="1" smtClean="0"/>
              <a:t>халықты депортациялау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оның этноәлеуметтік және территориялық бірлігін</a:t>
            </a:r>
            <a:r>
              <a:rPr lang="ru-RU" sz="1600" dirty="0" smtClean="0"/>
              <a:t> </a:t>
            </a:r>
            <a:r>
              <a:rPr lang="ru-RU" sz="1600" dirty="0" err="1" smtClean="0"/>
              <a:t>күштеп бұзу болды</a:t>
            </a:r>
            <a:r>
              <a:rPr lang="ru-RU" sz="1600" dirty="0" smtClean="0"/>
              <a:t>. 30-шы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жүзеге асырыла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бастаған депортациялау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науқаны екінші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дүниежүзілік соғыс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күшейе түсті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Негізсіз</a:t>
            </a:r>
            <a:r>
              <a:rPr lang="ru-RU" sz="1600" dirty="0" smtClean="0"/>
              <a:t> </a:t>
            </a:r>
            <a:r>
              <a:rPr lang="ru-RU" sz="1600" dirty="0" err="1" smtClean="0"/>
              <a:t>айыппен</a:t>
            </a:r>
            <a:r>
              <a:rPr lang="ru-RU" sz="1600" dirty="0" smtClean="0"/>
              <a:t> 1941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поляктар</a:t>
            </a:r>
            <a:r>
              <a:rPr lang="ru-RU" sz="1600" dirty="0" smtClean="0"/>
              <a:t> мен 361 </a:t>
            </a:r>
            <a:r>
              <a:rPr lang="ru-RU" sz="1600" dirty="0" err="1" smtClean="0"/>
              <a:t>мың </a:t>
            </a:r>
            <a:r>
              <a:rPr lang="ru-RU" sz="1600" dirty="0" smtClean="0"/>
              <a:t>Волга </a:t>
            </a:r>
            <a:r>
              <a:rPr lang="ru-RU" sz="1600" dirty="0" err="1" smtClean="0"/>
              <a:t>бойының немістері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шұғыл түрде көшіріліп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Қазақстанның </a:t>
            </a:r>
            <a:r>
              <a:rPr lang="ru-RU" sz="1600" dirty="0" smtClean="0"/>
              <a:t>12 </a:t>
            </a:r>
            <a:r>
              <a:rPr lang="ru-RU" sz="1600" dirty="0" err="1" smtClean="0"/>
              <a:t>облысына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Қазақстанға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аударылар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алдында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олардың мал-мүлкі толығымен тәркіленіп, өкімет тарапынан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ешқандай көмек көрсетілмеді.</a:t>
            </a:r>
            <a:r>
              <a:rPr lang="ru-RU" sz="1600" dirty="0" smtClean="0"/>
              <a:t> </a:t>
            </a:r>
            <a:r>
              <a:rPr lang="ru-RU" sz="1600" dirty="0" err="1" smtClean="0"/>
              <a:t>Олар</a:t>
            </a:r>
            <a:r>
              <a:rPr lang="ru-RU" sz="1600" dirty="0" smtClean="0"/>
              <a:t> тек </a:t>
            </a:r>
            <a:r>
              <a:rPr lang="ru-RU" sz="1600" dirty="0" err="1" smtClean="0"/>
              <a:t>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халық тарапынан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қолдау тапты</a:t>
            </a:r>
            <a:r>
              <a:rPr lang="ru-RU" sz="1600" dirty="0" smtClean="0"/>
              <a:t>. </a:t>
            </a:r>
            <a:r>
              <a:rPr lang="ru-RU" sz="1600" dirty="0" err="1" smtClean="0"/>
              <a:t>Кеңестік немістерге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әкімшіл-әміршіл жүйе Отанын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қорғауға рұқсат етпеді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Сондықтан қолына қару 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фашистермен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соғысу үшін көптеген немістер</a:t>
            </a:r>
            <a:r>
              <a:rPr lang="ru-RU" sz="1600" dirty="0" smtClean="0"/>
              <a:t> </a:t>
            </a:r>
            <a:r>
              <a:rPr lang="ru-RU" sz="1600" dirty="0" err="1" smtClean="0"/>
              <a:t>фамилияларын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өзгерткен.</a:t>
            </a:r>
            <a:r>
              <a:rPr lang="ru-RU" sz="1600" dirty="0" smtClean="0"/>
              <a:t> </a:t>
            </a:r>
            <a:r>
              <a:rPr lang="ru-RU" sz="1600" dirty="0" err="1" smtClean="0"/>
              <a:t>Павлодарлық </a:t>
            </a:r>
            <a:r>
              <a:rPr lang="ru-RU" sz="1600" dirty="0" smtClean="0"/>
              <a:t>П.Шмидт </a:t>
            </a:r>
            <a:r>
              <a:rPr lang="ru-RU" sz="1600" dirty="0" err="1" smtClean="0"/>
              <a:t>азербайжан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білгендіктен</a:t>
            </a:r>
            <a:r>
              <a:rPr lang="ru-RU" sz="1600" dirty="0" smtClean="0"/>
              <a:t> Али Ахметов </a:t>
            </a:r>
            <a:r>
              <a:rPr lang="ru-RU" sz="1600" dirty="0" err="1" smtClean="0"/>
              <a:t>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атпен</a:t>
            </a:r>
            <a:r>
              <a:rPr lang="ru-RU" sz="1600" dirty="0" smtClean="0"/>
              <a:t>, Иван Гарвард Громов </a:t>
            </a:r>
            <a:r>
              <a:rPr lang="ru-RU" sz="1600" dirty="0" err="1" smtClean="0"/>
              <a:t>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фамилиямен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соғысқа қатысып Кеңес Одағының </a:t>
            </a:r>
            <a:r>
              <a:rPr lang="ru-RU" sz="1600" dirty="0" smtClean="0"/>
              <a:t>Батыры </a:t>
            </a:r>
            <a:r>
              <a:rPr lang="ru-RU" sz="1600" dirty="0" err="1" smtClean="0"/>
              <a:t>атағын иеленді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есесіне</a:t>
            </a:r>
            <a:r>
              <a:rPr lang="ru-RU" sz="1600" dirty="0" smtClean="0"/>
              <a:t> 1942 </a:t>
            </a:r>
            <a:r>
              <a:rPr lang="ru-RU" sz="1600" dirty="0" err="1" smtClean="0"/>
              <a:t>жылдан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бастап</a:t>
            </a:r>
            <a:r>
              <a:rPr lang="ru-RU" sz="1600" dirty="0" smtClean="0"/>
              <a:t> 15-60 </a:t>
            </a:r>
            <a:r>
              <a:rPr lang="ru-RU" sz="1600" dirty="0" err="1" smtClean="0"/>
              <a:t>жас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аралығындағы немістер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 армиясына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мобилизацияланады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Еңбек армиясы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күшпен еңбек ету</a:t>
            </a:r>
            <a:r>
              <a:rPr lang="ru-RU" sz="1600" dirty="0" smtClean="0"/>
              <a:t> </a:t>
            </a:r>
            <a:r>
              <a:rPr lang="ru-RU" sz="1600" dirty="0" err="1" smtClean="0"/>
              <a:t>лагерлерінде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тұрды және оларды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ІІХК-ның қарулы әскер бөлімшелері күзетті.</a:t>
            </a:r>
            <a:r>
              <a:rPr lang="ru-RU" sz="1600" dirty="0" smtClean="0"/>
              <a:t> 1943-1945 </a:t>
            </a:r>
            <a:r>
              <a:rPr lang="ru-RU" sz="1600" dirty="0" err="1" smtClean="0"/>
              <a:t>жылдар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аралығында республиканың </a:t>
            </a:r>
            <a:r>
              <a:rPr lang="ru-RU" sz="1600" dirty="0" smtClean="0"/>
              <a:t>4 </a:t>
            </a:r>
            <a:r>
              <a:rPr lang="ru-RU" sz="1600" dirty="0" err="1" smtClean="0"/>
              <a:t>облысы</a:t>
            </a:r>
            <a:r>
              <a:rPr lang="ru-RU" sz="1600" dirty="0" smtClean="0"/>
              <a:t> мен 145 </a:t>
            </a:r>
            <a:r>
              <a:rPr lang="ru-RU" sz="1600" dirty="0" err="1" smtClean="0"/>
              <a:t>ауданына</a:t>
            </a:r>
            <a:r>
              <a:rPr lang="ru-RU" sz="1600" dirty="0" smtClean="0"/>
              <a:t> 507 </a:t>
            </a:r>
            <a:r>
              <a:rPr lang="ru-RU" sz="1600" dirty="0" err="1" smtClean="0"/>
              <a:t>мың карашайлықтар</a:t>
            </a:r>
            <a:r>
              <a:rPr lang="ru-RU" sz="1600" dirty="0" smtClean="0"/>
              <a:t>, </a:t>
            </a:r>
            <a:r>
              <a:rPr lang="ru-RU" sz="1600" dirty="0" err="1" smtClean="0"/>
              <a:t>балкарлар</a:t>
            </a:r>
            <a:r>
              <a:rPr lang="ru-RU" sz="1600" dirty="0" smtClean="0"/>
              <a:t>, </a:t>
            </a:r>
            <a:r>
              <a:rPr lang="ru-RU" sz="1600" dirty="0" err="1" smtClean="0"/>
              <a:t>шешендер</a:t>
            </a:r>
            <a:r>
              <a:rPr lang="ru-RU" sz="1600" dirty="0" smtClean="0"/>
              <a:t>, </a:t>
            </a:r>
            <a:r>
              <a:rPr lang="ru-RU" sz="1600" dirty="0" err="1" smtClean="0"/>
              <a:t>ингуштар</a:t>
            </a:r>
            <a:r>
              <a:rPr lang="ru-RU" sz="1600" dirty="0" smtClean="0"/>
              <a:t>, </a:t>
            </a:r>
            <a:r>
              <a:rPr lang="ru-RU" sz="1600" dirty="0" err="1" smtClean="0"/>
              <a:t>қалмақтар</a:t>
            </a:r>
            <a:r>
              <a:rPr lang="ru-RU" sz="1600" dirty="0" smtClean="0"/>
              <a:t>, 110 </a:t>
            </a:r>
            <a:r>
              <a:rPr lang="ru-RU" sz="1600" dirty="0" err="1" smtClean="0"/>
              <a:t>мың месхеттік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түріктер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күрдтер</a:t>
            </a:r>
            <a:r>
              <a:rPr lang="ru-RU" sz="1600" dirty="0" smtClean="0"/>
              <a:t>, 180 </a:t>
            </a:r>
            <a:r>
              <a:rPr lang="ru-RU" sz="1600" dirty="0" err="1" smtClean="0"/>
              <a:t>мың Қырым татарлары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аударылады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Әкімшіл-әміршіл жүйе бұл халықтарды азаматтық құқықтарынан айырып</a:t>
            </a:r>
            <a:r>
              <a:rPr lang="ru-RU" sz="1600" dirty="0" smtClean="0"/>
              <a:t>, </a:t>
            </a:r>
            <a:r>
              <a:rPr lang="ru-RU" sz="1600" dirty="0" err="1" smtClean="0"/>
              <a:t>жойып</a:t>
            </a:r>
            <a:r>
              <a:rPr lang="ru-RU" sz="1600" dirty="0" smtClean="0"/>
              <a:t> </a:t>
            </a:r>
            <a:r>
              <a:rPr lang="ru-RU" sz="1600" dirty="0" err="1" smtClean="0"/>
              <a:t>жібере</a:t>
            </a:r>
            <a:r>
              <a:rPr lang="ru-RU" sz="1600" dirty="0" smtClean="0"/>
              <a:t> </a:t>
            </a:r>
            <a:r>
              <a:rPr lang="ru-RU" sz="1600" dirty="0" err="1" smtClean="0"/>
              <a:t>жаздады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фактілер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Кеңестер мемлекетінде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сөз жүзінде халықтар достығы, теңдігі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көп айтылғанымен, іс</a:t>
            </a:r>
            <a:r>
              <a:rPr lang="ru-RU" sz="1600" dirty="0" smtClean="0"/>
              <a:t> </a:t>
            </a:r>
            <a:r>
              <a:rPr lang="ru-RU" sz="1600" dirty="0" err="1" smtClean="0"/>
              <a:t>жүзінде ұлттық саясаттың бұрмалағандығын көрсетеді.</a:t>
            </a:r>
            <a:endParaRPr lang="ru-RU" sz="1600" dirty="0" smtClean="0"/>
          </a:p>
          <a:p>
            <a:pPr marL="0" indent="0" algn="ctr"/>
            <a:r>
              <a:rPr lang="ru-RU" sz="1600" b="1" dirty="0" err="1" smtClean="0"/>
              <a:t>Халықтың тылдағы еңбегі</a:t>
            </a:r>
            <a:endParaRPr lang="ru-RU" sz="1600" b="1" dirty="0" smtClean="0"/>
          </a:p>
          <a:p>
            <a:pPr marL="0" indent="0" algn="just"/>
            <a:r>
              <a:rPr lang="ru-RU" sz="1600" dirty="0" smtClean="0"/>
              <a:t>1939 </a:t>
            </a:r>
            <a:r>
              <a:rPr lang="ru-RU" sz="1600" dirty="0" err="1" smtClean="0"/>
              <a:t>жылғы санақпен салыстырғанда </a:t>
            </a:r>
            <a:r>
              <a:rPr lang="ru-RU" sz="1600" dirty="0" smtClean="0"/>
              <a:t>1942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Қазақстанда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 еңбекшілерінің </a:t>
            </a:r>
            <a:r>
              <a:rPr lang="ru-RU" sz="1600" dirty="0" smtClean="0"/>
              <a:t>саны 600000 </a:t>
            </a:r>
            <a:r>
              <a:rPr lang="ru-RU" sz="1600" dirty="0" err="1" smtClean="0"/>
              <a:t>адамға азайған</a:t>
            </a:r>
            <a:r>
              <a:rPr lang="ru-RU" sz="1600" dirty="0" smtClean="0"/>
              <a:t>. </a:t>
            </a:r>
            <a:r>
              <a:rPr lang="ru-RU" sz="1600" dirty="0" err="1" smtClean="0"/>
              <a:t>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шаруашылығында еңбектенген ерлердің майданға тартылуымен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олардың орнын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қариялар, әйелдер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балалар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басты</a:t>
            </a:r>
            <a:r>
              <a:rPr lang="ru-RU" sz="1600" dirty="0" smtClean="0"/>
              <a:t>. 1944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қолхоздағы еңбекке жарамды</a:t>
            </a:r>
            <a:r>
              <a:rPr lang="ru-RU" sz="1600" dirty="0" smtClean="0"/>
              <a:t> </a:t>
            </a:r>
            <a:r>
              <a:rPr lang="ru-RU" sz="1600" dirty="0" err="1" smtClean="0"/>
              <a:t>ерлердің сандық үлесі </a:t>
            </a:r>
            <a:r>
              <a:rPr lang="ru-RU" sz="1600" dirty="0" smtClean="0"/>
              <a:t>– 20%, </a:t>
            </a:r>
            <a:r>
              <a:rPr lang="ru-RU" sz="1600" dirty="0" err="1" smtClean="0"/>
              <a:t>әйелдер </a:t>
            </a:r>
            <a:r>
              <a:rPr lang="ru-RU" sz="1600" dirty="0" smtClean="0"/>
              <a:t>– 58%, </a:t>
            </a:r>
            <a:r>
              <a:rPr lang="ru-RU" sz="1600" dirty="0" err="1" smtClean="0"/>
              <a:t>жасөспірімдер </a:t>
            </a:r>
            <a:r>
              <a:rPr lang="ru-RU" sz="1600" dirty="0" smtClean="0"/>
              <a:t>– 22%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</a:p>
          <a:p>
            <a:pPr marL="0" indent="0" algn="just"/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3055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5-лекция</vt:lpstr>
      <vt:lpstr>2-бет</vt:lpstr>
      <vt:lpstr>3- бет</vt:lpstr>
      <vt:lpstr>4- бет</vt:lpstr>
      <vt:lpstr>6- бет</vt:lpstr>
      <vt:lpstr>6-бет</vt:lpstr>
      <vt:lpstr>7- бет</vt:lpstr>
      <vt:lpstr>8-бет</vt:lpstr>
      <vt:lpstr>9-бет</vt:lpstr>
      <vt:lpstr>10- бет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Алихан</dc:creator>
  <cp:lastModifiedBy>Апа</cp:lastModifiedBy>
  <cp:revision>15</cp:revision>
  <dcterms:created xsi:type="dcterms:W3CDTF">2019-09-22T17:00:53Z</dcterms:created>
  <dcterms:modified xsi:type="dcterms:W3CDTF">2020-09-21T18:08:39Z</dcterms:modified>
</cp:coreProperties>
</file>