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59E2BE-1AB7-47D8-ADA0-1A52ADD0BD41}"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F55DF-3738-45C5-BC02-102CC43A2A8D}" type="slidenum">
              <a:rPr lang="en-US" smtClean="0"/>
              <a:t>‹#›</a:t>
            </a:fld>
            <a:endParaRPr lang="en-US"/>
          </a:p>
        </p:txBody>
      </p:sp>
    </p:spTree>
    <p:extLst>
      <p:ext uri="{BB962C8B-B14F-4D97-AF65-F5344CB8AC3E}">
        <p14:creationId xmlns:p14="http://schemas.microsoft.com/office/powerpoint/2010/main" val="3299487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59E2BE-1AB7-47D8-ADA0-1A52ADD0BD41}"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F55DF-3738-45C5-BC02-102CC43A2A8D}" type="slidenum">
              <a:rPr lang="en-US" smtClean="0"/>
              <a:t>‹#›</a:t>
            </a:fld>
            <a:endParaRPr lang="en-US"/>
          </a:p>
        </p:txBody>
      </p:sp>
    </p:spTree>
    <p:extLst>
      <p:ext uri="{BB962C8B-B14F-4D97-AF65-F5344CB8AC3E}">
        <p14:creationId xmlns:p14="http://schemas.microsoft.com/office/powerpoint/2010/main" val="2246137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59E2BE-1AB7-47D8-ADA0-1A52ADD0BD41}"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F55DF-3738-45C5-BC02-102CC43A2A8D}" type="slidenum">
              <a:rPr lang="en-US" smtClean="0"/>
              <a:t>‹#›</a:t>
            </a:fld>
            <a:endParaRPr lang="en-US"/>
          </a:p>
        </p:txBody>
      </p:sp>
    </p:spTree>
    <p:extLst>
      <p:ext uri="{BB962C8B-B14F-4D97-AF65-F5344CB8AC3E}">
        <p14:creationId xmlns:p14="http://schemas.microsoft.com/office/powerpoint/2010/main" val="1727520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59E2BE-1AB7-47D8-ADA0-1A52ADD0BD41}"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F55DF-3738-45C5-BC02-102CC43A2A8D}" type="slidenum">
              <a:rPr lang="en-US" smtClean="0"/>
              <a:t>‹#›</a:t>
            </a:fld>
            <a:endParaRPr lang="en-US"/>
          </a:p>
        </p:txBody>
      </p:sp>
    </p:spTree>
    <p:extLst>
      <p:ext uri="{BB962C8B-B14F-4D97-AF65-F5344CB8AC3E}">
        <p14:creationId xmlns:p14="http://schemas.microsoft.com/office/powerpoint/2010/main" val="1999765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59E2BE-1AB7-47D8-ADA0-1A52ADD0BD41}" type="datetimeFigureOut">
              <a:rPr lang="en-US" smtClean="0"/>
              <a:t>9/6/2021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F55DF-3738-45C5-BC02-102CC43A2A8D}" type="slidenum">
              <a:rPr lang="en-US" smtClean="0"/>
              <a:t>‹#›</a:t>
            </a:fld>
            <a:endParaRPr lang="en-US"/>
          </a:p>
        </p:txBody>
      </p:sp>
    </p:spTree>
    <p:extLst>
      <p:ext uri="{BB962C8B-B14F-4D97-AF65-F5344CB8AC3E}">
        <p14:creationId xmlns:p14="http://schemas.microsoft.com/office/powerpoint/2010/main" val="4212876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59E2BE-1AB7-47D8-ADA0-1A52ADD0BD41}"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EF55DF-3738-45C5-BC02-102CC43A2A8D}" type="slidenum">
              <a:rPr lang="en-US" smtClean="0"/>
              <a:t>‹#›</a:t>
            </a:fld>
            <a:endParaRPr lang="en-US"/>
          </a:p>
        </p:txBody>
      </p:sp>
    </p:spTree>
    <p:extLst>
      <p:ext uri="{BB962C8B-B14F-4D97-AF65-F5344CB8AC3E}">
        <p14:creationId xmlns:p14="http://schemas.microsoft.com/office/powerpoint/2010/main" val="411572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59E2BE-1AB7-47D8-ADA0-1A52ADD0BD41}" type="datetimeFigureOut">
              <a:rPr lang="en-US" smtClean="0"/>
              <a:t>9/6/2021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EF55DF-3738-45C5-BC02-102CC43A2A8D}" type="slidenum">
              <a:rPr lang="en-US" smtClean="0"/>
              <a:t>‹#›</a:t>
            </a:fld>
            <a:endParaRPr lang="en-US"/>
          </a:p>
        </p:txBody>
      </p:sp>
    </p:spTree>
    <p:extLst>
      <p:ext uri="{BB962C8B-B14F-4D97-AF65-F5344CB8AC3E}">
        <p14:creationId xmlns:p14="http://schemas.microsoft.com/office/powerpoint/2010/main" val="3924786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59E2BE-1AB7-47D8-ADA0-1A52ADD0BD41}" type="datetimeFigureOut">
              <a:rPr lang="en-US" smtClean="0"/>
              <a:t>9/6/2021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EF55DF-3738-45C5-BC02-102CC43A2A8D}" type="slidenum">
              <a:rPr lang="en-US" smtClean="0"/>
              <a:t>‹#›</a:t>
            </a:fld>
            <a:endParaRPr lang="en-US"/>
          </a:p>
        </p:txBody>
      </p:sp>
    </p:spTree>
    <p:extLst>
      <p:ext uri="{BB962C8B-B14F-4D97-AF65-F5344CB8AC3E}">
        <p14:creationId xmlns:p14="http://schemas.microsoft.com/office/powerpoint/2010/main" val="899980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59E2BE-1AB7-47D8-ADA0-1A52ADD0BD41}" type="datetimeFigureOut">
              <a:rPr lang="en-US" smtClean="0"/>
              <a:t>9/6/2021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EF55DF-3738-45C5-BC02-102CC43A2A8D}" type="slidenum">
              <a:rPr lang="en-US" smtClean="0"/>
              <a:t>‹#›</a:t>
            </a:fld>
            <a:endParaRPr lang="en-US"/>
          </a:p>
        </p:txBody>
      </p:sp>
    </p:spTree>
    <p:extLst>
      <p:ext uri="{BB962C8B-B14F-4D97-AF65-F5344CB8AC3E}">
        <p14:creationId xmlns:p14="http://schemas.microsoft.com/office/powerpoint/2010/main" val="4247271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59E2BE-1AB7-47D8-ADA0-1A52ADD0BD41}"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EF55DF-3738-45C5-BC02-102CC43A2A8D}" type="slidenum">
              <a:rPr lang="en-US" smtClean="0"/>
              <a:t>‹#›</a:t>
            </a:fld>
            <a:endParaRPr lang="en-US"/>
          </a:p>
        </p:txBody>
      </p:sp>
    </p:spTree>
    <p:extLst>
      <p:ext uri="{BB962C8B-B14F-4D97-AF65-F5344CB8AC3E}">
        <p14:creationId xmlns:p14="http://schemas.microsoft.com/office/powerpoint/2010/main" val="2140526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59E2BE-1AB7-47D8-ADA0-1A52ADD0BD41}" type="datetimeFigureOut">
              <a:rPr lang="en-US" smtClean="0"/>
              <a:t>9/6/2021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EF55DF-3738-45C5-BC02-102CC43A2A8D}" type="slidenum">
              <a:rPr lang="en-US" smtClean="0"/>
              <a:t>‹#›</a:t>
            </a:fld>
            <a:endParaRPr lang="en-US"/>
          </a:p>
        </p:txBody>
      </p:sp>
    </p:spTree>
    <p:extLst>
      <p:ext uri="{BB962C8B-B14F-4D97-AF65-F5344CB8AC3E}">
        <p14:creationId xmlns:p14="http://schemas.microsoft.com/office/powerpoint/2010/main" val="1607776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59E2BE-1AB7-47D8-ADA0-1A52ADD0BD41}" type="datetimeFigureOut">
              <a:rPr lang="en-US" smtClean="0"/>
              <a:t>9/6/2021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EF55DF-3738-45C5-BC02-102CC43A2A8D}" type="slidenum">
              <a:rPr lang="en-US" smtClean="0"/>
              <a:t>‹#›</a:t>
            </a:fld>
            <a:endParaRPr lang="en-US"/>
          </a:p>
        </p:txBody>
      </p:sp>
    </p:spTree>
    <p:extLst>
      <p:ext uri="{BB962C8B-B14F-4D97-AF65-F5344CB8AC3E}">
        <p14:creationId xmlns:p14="http://schemas.microsoft.com/office/powerpoint/2010/main" val="993167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Government Failure</a:t>
            </a:r>
            <a:endParaRPr lang="en-US" sz="3200" b="1" dirty="0"/>
          </a:p>
        </p:txBody>
      </p:sp>
      <p:sp>
        <p:nvSpPr>
          <p:cNvPr id="3" name="Content Placeholder 2"/>
          <p:cNvSpPr>
            <a:spLocks noGrp="1"/>
          </p:cNvSpPr>
          <p:nvPr>
            <p:ph idx="1"/>
          </p:nvPr>
        </p:nvSpPr>
        <p:spPr/>
        <p:txBody>
          <a:bodyPr>
            <a:noAutofit/>
          </a:bodyPr>
          <a:lstStyle/>
          <a:p>
            <a:r>
              <a:rPr lang="en-US" sz="2800" dirty="0" smtClean="0"/>
              <a:t>While government tries to correct market failures, it does not succeed in eliminating all problems of market failure and ensuring a more equitable society for the following reasons:</a:t>
            </a:r>
          </a:p>
          <a:p>
            <a:endParaRPr lang="en-US" sz="2800" dirty="0"/>
          </a:p>
          <a:p>
            <a:pPr marL="0" indent="0">
              <a:buNone/>
            </a:pPr>
            <a:r>
              <a:rPr lang="en-US" sz="2800" dirty="0"/>
              <a:t> </a:t>
            </a:r>
            <a:r>
              <a:rPr lang="en-US" sz="2800" dirty="0" smtClean="0"/>
              <a:t>   1. Limited information: Government cannot foresee </a:t>
            </a:r>
          </a:p>
          <a:p>
            <a:pPr marL="0" indent="0">
              <a:buNone/>
            </a:pPr>
            <a:r>
              <a:rPr lang="en-US" sz="2800" dirty="0"/>
              <a:t>a</a:t>
            </a:r>
            <a:r>
              <a:rPr lang="en-US" sz="2800" dirty="0" smtClean="0"/>
              <a:t>ll potential problems that may arise and it has limited information to do what it likes. Example, programs for the unemployed may lead some people to depend on welfare as a way of life instead of looking for work</a:t>
            </a:r>
            <a:endParaRPr lang="en-US" sz="2800" dirty="0"/>
          </a:p>
        </p:txBody>
      </p:sp>
    </p:spTree>
    <p:extLst>
      <p:ext uri="{BB962C8B-B14F-4D97-AF65-F5344CB8AC3E}">
        <p14:creationId xmlns:p14="http://schemas.microsoft.com/office/powerpoint/2010/main" val="423498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Analyzing </a:t>
            </a:r>
            <a:r>
              <a:rPr lang="en-US" sz="3200" b="1" smtClean="0"/>
              <a:t>the Public Sector</a:t>
            </a:r>
            <a:endParaRPr lang="en-US" sz="3200" b="1" dirty="0"/>
          </a:p>
        </p:txBody>
      </p:sp>
      <p:sp>
        <p:nvSpPr>
          <p:cNvPr id="3" name="Content Placeholder 2"/>
          <p:cNvSpPr>
            <a:spLocks noGrp="1"/>
          </p:cNvSpPr>
          <p:nvPr>
            <p:ph idx="1"/>
          </p:nvPr>
        </p:nvSpPr>
        <p:spPr/>
        <p:txBody>
          <a:bodyPr>
            <a:normAutofit fontScale="92500" lnSpcReduction="10000"/>
          </a:bodyPr>
          <a:lstStyle/>
          <a:p>
            <a:pPr marL="0" indent="0">
              <a:buNone/>
            </a:pPr>
            <a:r>
              <a:rPr lang="en-US" sz="3000" dirty="0" smtClean="0"/>
              <a:t>In order to address the 4 fundamental economic questions, there are 4 stages of analysis:</a:t>
            </a:r>
          </a:p>
          <a:p>
            <a:pPr marL="0" indent="0">
              <a:buNone/>
            </a:pPr>
            <a:r>
              <a:rPr lang="en-US" sz="3000" dirty="0"/>
              <a:t> </a:t>
            </a:r>
            <a:r>
              <a:rPr lang="en-US" sz="3000" dirty="0" smtClean="0"/>
              <a:t>  1. Describe what government does: Knowing what activities the public sector engages in and how they are organized. This is very complex especially in a federal system like the United States, where some activities are undertaken by various agencies at the federal, state, and local levels. Taxes are levied at the federal, state, </a:t>
            </a:r>
            <a:r>
              <a:rPr lang="en-US" sz="3000" dirty="0" err="1" smtClean="0"/>
              <a:t>andlocal</a:t>
            </a:r>
            <a:r>
              <a:rPr lang="en-US" sz="3000" dirty="0" smtClean="0"/>
              <a:t> levels.</a:t>
            </a:r>
          </a:p>
          <a:p>
            <a:pPr marL="0" indent="0">
              <a:buNone/>
            </a:pPr>
            <a:endParaRPr lang="en-US" sz="2800" dirty="0"/>
          </a:p>
          <a:p>
            <a:pPr marL="0" indent="0">
              <a:buNone/>
            </a:pPr>
            <a:r>
              <a:rPr lang="en-US" sz="2800" dirty="0"/>
              <a:t> </a:t>
            </a:r>
            <a:r>
              <a:rPr lang="en-US" sz="2800" dirty="0" smtClean="0"/>
              <a:t> </a:t>
            </a:r>
            <a:endParaRPr lang="en-US" sz="2800" dirty="0"/>
          </a:p>
        </p:txBody>
      </p:sp>
    </p:spTree>
    <p:extLst>
      <p:ext uri="{BB962C8B-B14F-4D97-AF65-F5344CB8AC3E}">
        <p14:creationId xmlns:p14="http://schemas.microsoft.com/office/powerpoint/2010/main" val="3014550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a:t> </a:t>
            </a:r>
            <a:r>
              <a:rPr lang="en-US" sz="2800" dirty="0" smtClean="0"/>
              <a:t>    2. Understanding and Anticipating Consequences of Government Activities: E.g.</a:t>
            </a:r>
          </a:p>
          <a:p>
            <a:pPr marL="0" indent="0">
              <a:buNone/>
            </a:pPr>
            <a:r>
              <a:rPr lang="en-US" sz="2800" dirty="0"/>
              <a:t> </a:t>
            </a:r>
            <a:r>
              <a:rPr lang="en-US" sz="2800" dirty="0" smtClean="0"/>
              <a:t>    a. Who bears the consequences of taxes on corporations?</a:t>
            </a:r>
          </a:p>
          <a:p>
            <a:pPr marL="0" indent="0">
              <a:buNone/>
            </a:pPr>
            <a:r>
              <a:rPr lang="en-US" sz="2800" dirty="0"/>
              <a:t> </a:t>
            </a:r>
            <a:r>
              <a:rPr lang="en-US" sz="2800" dirty="0" smtClean="0"/>
              <a:t>   b. What are the consequences of changing retirement age?</a:t>
            </a:r>
          </a:p>
          <a:p>
            <a:pPr marL="0" indent="0">
              <a:buNone/>
            </a:pPr>
            <a:r>
              <a:rPr lang="en-US" sz="2800" dirty="0"/>
              <a:t> </a:t>
            </a:r>
            <a:r>
              <a:rPr lang="en-US" sz="2800" dirty="0" smtClean="0"/>
              <a:t>  c. Consequences of tax credit or deduction for university deduction, etc.</a:t>
            </a:r>
            <a:endParaRPr lang="en-US" sz="2800" dirty="0"/>
          </a:p>
        </p:txBody>
      </p:sp>
    </p:spTree>
    <p:extLst>
      <p:ext uri="{BB962C8B-B14F-4D97-AF65-F5344CB8AC3E}">
        <p14:creationId xmlns:p14="http://schemas.microsoft.com/office/powerpoint/2010/main" val="4226446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a:t> </a:t>
            </a:r>
            <a:r>
              <a:rPr lang="en-US" sz="2800" dirty="0" smtClean="0"/>
              <a:t>    3. Evaluating </a:t>
            </a:r>
            <a:r>
              <a:rPr lang="en-US" sz="2800" dirty="0"/>
              <a:t>A</a:t>
            </a:r>
            <a:r>
              <a:rPr lang="en-US" sz="2800" dirty="0" smtClean="0"/>
              <a:t>lternative Policies: </a:t>
            </a:r>
          </a:p>
          <a:p>
            <a:pPr marL="0" indent="0">
              <a:buNone/>
            </a:pPr>
            <a:r>
              <a:rPr lang="en-US" sz="2800" dirty="0"/>
              <a:t> </a:t>
            </a:r>
            <a:r>
              <a:rPr lang="en-US" sz="2800" dirty="0" smtClean="0"/>
              <a:t>        a. This means developing criteria for evaluation for  </a:t>
            </a:r>
          </a:p>
          <a:p>
            <a:pPr marL="0" indent="0">
              <a:buNone/>
            </a:pPr>
            <a:r>
              <a:rPr lang="en-US" sz="2800" dirty="0"/>
              <a:t> </a:t>
            </a:r>
            <a:r>
              <a:rPr lang="en-US" sz="2800" dirty="0" smtClean="0"/>
              <a:t>            each policy, understanding objectives of  </a:t>
            </a:r>
          </a:p>
          <a:p>
            <a:pPr marL="0" indent="0">
              <a:buNone/>
            </a:pPr>
            <a:r>
              <a:rPr lang="en-US" sz="2800" dirty="0"/>
              <a:t> </a:t>
            </a:r>
            <a:r>
              <a:rPr lang="en-US" sz="2800" dirty="0" smtClean="0"/>
              <a:t>             government policy.</a:t>
            </a:r>
          </a:p>
          <a:p>
            <a:pPr marL="0" indent="0">
              <a:buNone/>
            </a:pPr>
            <a:r>
              <a:rPr lang="en-US" sz="2800" dirty="0"/>
              <a:t> </a:t>
            </a:r>
            <a:r>
              <a:rPr lang="en-US" sz="2800" dirty="0" smtClean="0"/>
              <a:t>     b. Some programs have multiple objectives, e.g. </a:t>
            </a:r>
          </a:p>
          <a:p>
            <a:pPr marL="0" indent="0">
              <a:buNone/>
            </a:pPr>
            <a:r>
              <a:rPr lang="en-US" sz="2800" dirty="0"/>
              <a:t> </a:t>
            </a:r>
            <a:r>
              <a:rPr lang="en-US" sz="2800" dirty="0" smtClean="0"/>
              <a:t>         program to clean up hazardous waste sites may </a:t>
            </a:r>
          </a:p>
          <a:p>
            <a:pPr marL="0" indent="0">
              <a:buNone/>
            </a:pPr>
            <a:r>
              <a:rPr lang="en-US" sz="2800" dirty="0"/>
              <a:t> </a:t>
            </a:r>
            <a:r>
              <a:rPr lang="en-US" sz="2800" dirty="0" smtClean="0"/>
              <a:t>         not only aim to protect health, but also for </a:t>
            </a:r>
          </a:p>
          <a:p>
            <a:pPr marL="0" indent="0">
              <a:buNone/>
            </a:pPr>
            <a:r>
              <a:rPr lang="en-US" sz="2800" dirty="0"/>
              <a:t> </a:t>
            </a:r>
            <a:r>
              <a:rPr lang="en-US" sz="2800" dirty="0" smtClean="0"/>
              <a:t>         economic development</a:t>
            </a:r>
            <a:endParaRPr lang="en-US" sz="2800" dirty="0"/>
          </a:p>
        </p:txBody>
      </p:sp>
    </p:spTree>
    <p:extLst>
      <p:ext uri="{BB962C8B-B14F-4D97-AF65-F5344CB8AC3E}">
        <p14:creationId xmlns:p14="http://schemas.microsoft.com/office/powerpoint/2010/main" val="2840587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sz="2800" dirty="0"/>
              <a:t> </a:t>
            </a:r>
            <a:r>
              <a:rPr lang="en-US" sz="2800" dirty="0" smtClean="0"/>
              <a:t>   c. Since some policies are better at achieving one objective while others may be better at achieving other objectives, we need a systematic framework about the tradeoff in evaluating policies.</a:t>
            </a:r>
          </a:p>
          <a:p>
            <a:pPr marL="0" indent="0">
              <a:buNone/>
            </a:pPr>
            <a:endParaRPr lang="en-US" sz="2800" dirty="0"/>
          </a:p>
          <a:p>
            <a:pPr marL="0" indent="0">
              <a:buNone/>
            </a:pPr>
            <a:r>
              <a:rPr lang="en-US" sz="2800" i="1" dirty="0" smtClean="0"/>
              <a:t>4. Interpreting the Political Process:</a:t>
            </a:r>
          </a:p>
          <a:p>
            <a:pPr marL="0" indent="0">
              <a:buNone/>
            </a:pPr>
            <a:r>
              <a:rPr lang="en-US" sz="2800" dirty="0"/>
              <a:t> </a:t>
            </a:r>
            <a:r>
              <a:rPr lang="en-US" sz="2800" dirty="0" smtClean="0"/>
              <a:t>     a. Collective decisions are made through the political process.</a:t>
            </a:r>
          </a:p>
          <a:p>
            <a:pPr marL="0" indent="0">
              <a:buNone/>
            </a:pPr>
            <a:r>
              <a:rPr lang="en-US" sz="2800" dirty="0"/>
              <a:t> </a:t>
            </a:r>
            <a:r>
              <a:rPr lang="en-US" sz="2800" dirty="0" smtClean="0"/>
              <a:t>    b. Economists analyze the groups that may gain/loose from collective decisions and the incentives that will force them to mobilize the political process in their favor</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1154398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a:t> </a:t>
            </a:r>
            <a:r>
              <a:rPr lang="en-US" sz="2800" dirty="0" smtClean="0"/>
              <a:t>   c. They ask how the structure of government affect the outcomes (i.e. who controls congress and the executive branch, etc.).</a:t>
            </a:r>
          </a:p>
          <a:p>
            <a:pPr marL="0" indent="0">
              <a:buNone/>
            </a:pPr>
            <a:endParaRPr lang="en-US" sz="2800" dirty="0"/>
          </a:p>
          <a:p>
            <a:pPr marL="0" indent="0">
              <a:buNone/>
            </a:pPr>
            <a:r>
              <a:rPr lang="en-US" sz="2800" dirty="0" smtClean="0"/>
              <a:t>      </a:t>
            </a:r>
            <a:r>
              <a:rPr lang="en-US" sz="2800" b="1" dirty="0" smtClean="0"/>
              <a:t>Normative versus Positive Economics</a:t>
            </a:r>
          </a:p>
          <a:p>
            <a:pPr marL="0" indent="0">
              <a:buNone/>
            </a:pPr>
            <a:r>
              <a:rPr lang="en-US" sz="2800" dirty="0"/>
              <a:t> </a:t>
            </a:r>
            <a:r>
              <a:rPr lang="en-US" sz="2800" dirty="0" smtClean="0"/>
              <a:t> 1. Positive economics: Is concerned with “What Is”. Describes how the economy functions or how the economy will change, or the effects of various policies.</a:t>
            </a:r>
            <a:endParaRPr lang="en-US" sz="2800" dirty="0"/>
          </a:p>
        </p:txBody>
      </p:sp>
    </p:spTree>
    <p:extLst>
      <p:ext uri="{BB962C8B-B14F-4D97-AF65-F5344CB8AC3E}">
        <p14:creationId xmlns:p14="http://schemas.microsoft.com/office/powerpoint/2010/main" val="3941654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a:t> </a:t>
            </a:r>
            <a:r>
              <a:rPr lang="en-US" sz="2800" dirty="0" smtClean="0"/>
              <a:t>  2. Normative economics: Deals with “What Should Be”. Makes judgements about the desirability of various policies. It makes use of positive economics because we cannot make judgement  on whether a policy is desirable unless we understand its consequences.</a:t>
            </a:r>
            <a:endParaRPr lang="en-US" sz="2800" dirty="0"/>
          </a:p>
        </p:txBody>
      </p:sp>
    </p:spTree>
    <p:extLst>
      <p:ext uri="{BB962C8B-B14F-4D97-AF65-F5344CB8AC3E}">
        <p14:creationId xmlns:p14="http://schemas.microsoft.com/office/powerpoint/2010/main" val="3524768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Richard Musgrave’s Three Economic Branches of Government</a:t>
            </a:r>
            <a:endParaRPr lang="en-US" sz="3200" b="1" dirty="0"/>
          </a:p>
        </p:txBody>
      </p:sp>
      <p:sp>
        <p:nvSpPr>
          <p:cNvPr id="3" name="Content Placeholder 2"/>
          <p:cNvSpPr>
            <a:spLocks noGrp="1"/>
          </p:cNvSpPr>
          <p:nvPr>
            <p:ph idx="1"/>
          </p:nvPr>
        </p:nvSpPr>
        <p:spPr/>
        <p:txBody>
          <a:bodyPr>
            <a:normAutofit/>
          </a:bodyPr>
          <a:lstStyle/>
          <a:p>
            <a:pPr marL="514350" indent="-514350">
              <a:buAutoNum type="arabicPeriod"/>
            </a:pPr>
            <a:r>
              <a:rPr lang="en-US" sz="2800" dirty="0" smtClean="0"/>
              <a:t>Stabilization Branch: Ensures the economy has full employment with stable prices</a:t>
            </a:r>
          </a:p>
          <a:p>
            <a:pPr marL="514350" indent="-514350">
              <a:buAutoNum type="arabicPeriod"/>
            </a:pPr>
            <a:endParaRPr lang="en-US" sz="2800" dirty="0"/>
          </a:p>
          <a:p>
            <a:pPr marL="0" indent="0">
              <a:buNone/>
            </a:pPr>
            <a:r>
              <a:rPr lang="en-US" sz="2800" dirty="0" smtClean="0"/>
              <a:t>2. Allocation Branch: Intervenes on how the economy will allocate its resources, e.g. </a:t>
            </a:r>
            <a:r>
              <a:rPr lang="en-US" sz="2800" dirty="0"/>
              <a:t>t</a:t>
            </a:r>
            <a:r>
              <a:rPr lang="en-US" sz="2800" dirty="0" smtClean="0"/>
              <a:t>hrough taxes and subsidies to encourage some activities and discourage others.</a:t>
            </a:r>
          </a:p>
          <a:p>
            <a:pPr marL="0" indent="0">
              <a:buNone/>
            </a:pPr>
            <a:r>
              <a:rPr lang="en-US" sz="2800" dirty="0"/>
              <a:t> </a:t>
            </a:r>
            <a:r>
              <a:rPr lang="en-US" sz="2800" dirty="0" smtClean="0"/>
              <a:t> 3. Distribution Branch: How resources are distributed in society. Tradeoffs between equity </a:t>
            </a:r>
            <a:r>
              <a:rPr lang="en-US" sz="2800" smtClean="0"/>
              <a:t>and efficiency.</a:t>
            </a:r>
            <a:endParaRPr lang="en-US" sz="2800" dirty="0"/>
          </a:p>
        </p:txBody>
      </p:sp>
    </p:spTree>
    <p:extLst>
      <p:ext uri="{BB962C8B-B14F-4D97-AF65-F5344CB8AC3E}">
        <p14:creationId xmlns:p14="http://schemas.microsoft.com/office/powerpoint/2010/main" val="3179147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b="1" dirty="0"/>
          </a:p>
        </p:txBody>
      </p:sp>
      <p:sp>
        <p:nvSpPr>
          <p:cNvPr id="3" name="Content Placeholder 2"/>
          <p:cNvSpPr>
            <a:spLocks noGrp="1"/>
          </p:cNvSpPr>
          <p:nvPr>
            <p:ph idx="1"/>
          </p:nvPr>
        </p:nvSpPr>
        <p:spPr/>
        <p:txBody>
          <a:bodyPr>
            <a:normAutofit/>
          </a:bodyPr>
          <a:lstStyle/>
          <a:p>
            <a:pPr marL="0" indent="0">
              <a:buNone/>
            </a:pPr>
            <a:r>
              <a:rPr lang="en-US" sz="2800" dirty="0"/>
              <a:t> </a:t>
            </a:r>
            <a:r>
              <a:rPr lang="en-US" sz="2800" dirty="0" smtClean="0"/>
              <a:t>   2</a:t>
            </a:r>
            <a:r>
              <a:rPr lang="en-US" dirty="0" smtClean="0"/>
              <a:t>. Limited control over market responses: Government cannot anticipate market responses adequately to its policies, e.g. adopting a healthcare program (e.g. </a:t>
            </a:r>
            <a:r>
              <a:rPr lang="en-US" dirty="0" err="1" smtClean="0"/>
              <a:t>medicare</a:t>
            </a:r>
            <a:r>
              <a:rPr lang="en-US" dirty="0" smtClean="0"/>
              <a:t>) may lead to more using of health and result in more government spending because it cannot control everything in the health system</a:t>
            </a:r>
            <a:endParaRPr lang="en-US" dirty="0"/>
          </a:p>
        </p:txBody>
      </p:sp>
    </p:spTree>
    <p:extLst>
      <p:ext uri="{BB962C8B-B14F-4D97-AF65-F5344CB8AC3E}">
        <p14:creationId xmlns:p14="http://schemas.microsoft.com/office/powerpoint/2010/main" val="1213250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sz="2800" dirty="0"/>
              <a:t> </a:t>
            </a:r>
            <a:r>
              <a:rPr lang="en-US" sz="2800" dirty="0" smtClean="0"/>
              <a:t>  3. Too much bureaucracy which makes implementation of government programs time-consuming with limited resources.</a:t>
            </a:r>
          </a:p>
          <a:p>
            <a:pPr marL="0" indent="0">
              <a:buNone/>
            </a:pPr>
            <a:endParaRPr lang="en-US" sz="2800" dirty="0"/>
          </a:p>
          <a:p>
            <a:pPr marL="0" indent="0">
              <a:buNone/>
            </a:pPr>
            <a:r>
              <a:rPr lang="en-US" sz="2800" dirty="0" smtClean="0"/>
              <a:t>4. Limitation imposed by the political process: Interest groups and lobby groups control actions of most members of Congress. This means that Congress is less concerned about the ordinary electorate. Also, the electorate tend to be interested in simple solutions to complex problems, which ultimately does not resolve the problem.</a:t>
            </a:r>
            <a:endParaRPr lang="en-US" sz="2800" dirty="0"/>
          </a:p>
        </p:txBody>
      </p:sp>
    </p:spTree>
    <p:extLst>
      <p:ext uri="{BB962C8B-B14F-4D97-AF65-F5344CB8AC3E}">
        <p14:creationId xmlns:p14="http://schemas.microsoft.com/office/powerpoint/2010/main" val="394119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Four Questions Economists Try to Answer</a:t>
            </a:r>
            <a:endParaRPr lang="en-US" sz="2800" b="1" dirty="0"/>
          </a:p>
        </p:txBody>
      </p:sp>
      <p:sp>
        <p:nvSpPr>
          <p:cNvPr id="3" name="Content Placeholder 2"/>
          <p:cNvSpPr>
            <a:spLocks noGrp="1"/>
          </p:cNvSpPr>
          <p:nvPr>
            <p:ph idx="1"/>
          </p:nvPr>
        </p:nvSpPr>
        <p:spPr/>
        <p:txBody>
          <a:bodyPr>
            <a:normAutofit/>
          </a:bodyPr>
          <a:lstStyle/>
          <a:p>
            <a:pPr marL="0" indent="0">
              <a:buNone/>
            </a:pPr>
            <a:r>
              <a:rPr lang="en-US" sz="2800" b="1" dirty="0" smtClean="0"/>
              <a:t>A.  What is produced? </a:t>
            </a:r>
          </a:p>
          <a:p>
            <a:pPr marL="0" indent="0">
              <a:buNone/>
            </a:pPr>
            <a:r>
              <a:rPr lang="en-US" sz="2800" b="1" dirty="0"/>
              <a:t> </a:t>
            </a:r>
            <a:r>
              <a:rPr lang="en-US" sz="2800" b="1" dirty="0" smtClean="0"/>
              <a:t>      </a:t>
            </a:r>
            <a:r>
              <a:rPr lang="en-US" sz="2800" dirty="0" smtClean="0"/>
              <a:t>1. How much resources should be devoted to the production of public goods (e.g. national defense, highways, etc.).</a:t>
            </a:r>
          </a:p>
          <a:p>
            <a:pPr marL="0" indent="0">
              <a:buNone/>
            </a:pPr>
            <a:endParaRPr lang="en-US" sz="2800" dirty="0"/>
          </a:p>
          <a:p>
            <a:pPr marL="0" indent="0">
              <a:buNone/>
            </a:pPr>
            <a:r>
              <a:rPr lang="en-US" sz="2800" dirty="0" smtClean="0"/>
              <a:t>   2 . The Production Possibilities Schedule traces amount of goods that can be produced efficiently with a given technology and resources (see Figure ).</a:t>
            </a:r>
            <a:endParaRPr lang="en-US" sz="2800" dirty="0"/>
          </a:p>
        </p:txBody>
      </p:sp>
    </p:spTree>
    <p:extLst>
      <p:ext uri="{BB962C8B-B14F-4D97-AF65-F5344CB8AC3E}">
        <p14:creationId xmlns:p14="http://schemas.microsoft.com/office/powerpoint/2010/main" val="2108435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en-US" sz="2800" dirty="0" smtClean="0"/>
              <a:t>      3. From the diagram, the two goods are public and private goods and the schedule shows possible combinations of public and private goods a society can produce.</a:t>
            </a:r>
          </a:p>
          <a:p>
            <a:pPr marL="0" indent="0">
              <a:buNone/>
            </a:pPr>
            <a:endParaRPr lang="en-US" sz="2800" dirty="0"/>
          </a:p>
          <a:p>
            <a:pPr marL="0" indent="0">
              <a:buNone/>
            </a:pPr>
            <a:r>
              <a:rPr lang="en-US" sz="2800" dirty="0" smtClean="0"/>
              <a:t>4. Spending more on public goods reduces amount spent on private goods. E.g. moving from Point G to Point E, public goods are increased and private goods are reduced.</a:t>
            </a:r>
            <a:endParaRPr lang="en-US" sz="2800" dirty="0"/>
          </a:p>
          <a:p>
            <a:pPr marL="0" indent="0">
              <a:buNone/>
            </a:pPr>
            <a:r>
              <a:rPr lang="en-US" dirty="0" smtClean="0"/>
              <a:t>                  </a:t>
            </a:r>
            <a:endParaRPr lang="en-US" dirty="0"/>
          </a:p>
        </p:txBody>
      </p:sp>
    </p:spTree>
    <p:extLst>
      <p:ext uri="{BB962C8B-B14F-4D97-AF65-F5344CB8AC3E}">
        <p14:creationId xmlns:p14="http://schemas.microsoft.com/office/powerpoint/2010/main" val="1964300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dirty="0"/>
              <a:t> </a:t>
            </a:r>
            <a:r>
              <a:rPr lang="en-US" sz="2800" dirty="0" smtClean="0"/>
              <a:t> 5. At any point inside the PPS such as Point I, the society is inefficient because it can produce more of public and private goods.</a:t>
            </a:r>
          </a:p>
          <a:p>
            <a:pPr marL="0" indent="0">
              <a:buNone/>
            </a:pPr>
            <a:endParaRPr lang="en-US" sz="2800" dirty="0"/>
          </a:p>
          <a:p>
            <a:pPr marL="0" indent="0">
              <a:buNone/>
            </a:pPr>
            <a:r>
              <a:rPr lang="en-US" sz="2800" dirty="0" smtClean="0"/>
              <a:t>   6. Point N outside the schedule is </a:t>
            </a:r>
            <a:r>
              <a:rPr lang="en-US" sz="2800" b="1" dirty="0" smtClean="0"/>
              <a:t>Infeasible </a:t>
            </a:r>
            <a:r>
              <a:rPr lang="en-US" sz="2800" dirty="0" smtClean="0"/>
              <a:t>because the society does not have the resources and technology to produce the quantity of public and private goods.</a:t>
            </a:r>
            <a:endParaRPr lang="en-US" sz="2800" b="1" dirty="0"/>
          </a:p>
        </p:txBody>
      </p:sp>
    </p:spTree>
    <p:extLst>
      <p:ext uri="{BB962C8B-B14F-4D97-AF65-F5344CB8AC3E}">
        <p14:creationId xmlns:p14="http://schemas.microsoft.com/office/powerpoint/2010/main" val="557193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sz="2800" b="1" dirty="0" smtClean="0"/>
              <a:t>B. How it should be produced?</a:t>
            </a:r>
          </a:p>
          <a:p>
            <a:pPr marL="0" indent="0">
              <a:buNone/>
            </a:pPr>
            <a:r>
              <a:rPr lang="en-US" sz="2800" dirty="0"/>
              <a:t> </a:t>
            </a:r>
            <a:r>
              <a:rPr lang="en-US" sz="2800" dirty="0" smtClean="0"/>
              <a:t>     Decisions made regarding:</a:t>
            </a:r>
          </a:p>
          <a:p>
            <a:pPr marL="0" indent="0">
              <a:buNone/>
            </a:pPr>
            <a:r>
              <a:rPr lang="en-US" sz="2800" dirty="0"/>
              <a:t> </a:t>
            </a:r>
            <a:r>
              <a:rPr lang="en-US" sz="2800" dirty="0" smtClean="0"/>
              <a:t>    1. Whether to produce publicly or privately</a:t>
            </a:r>
          </a:p>
          <a:p>
            <a:pPr marL="0" indent="0">
              <a:buNone/>
            </a:pPr>
            <a:r>
              <a:rPr lang="en-US" sz="2800" dirty="0"/>
              <a:t> </a:t>
            </a:r>
            <a:r>
              <a:rPr lang="en-US" sz="2800" dirty="0" smtClean="0"/>
              <a:t>     2. Use more capital and less labor or more labor and   </a:t>
            </a:r>
          </a:p>
          <a:p>
            <a:pPr marL="0" indent="0">
              <a:buNone/>
            </a:pPr>
            <a:r>
              <a:rPr lang="en-US" sz="2800" dirty="0"/>
              <a:t> </a:t>
            </a:r>
            <a:r>
              <a:rPr lang="en-US" sz="2800" dirty="0" smtClean="0"/>
              <a:t>          less capital</a:t>
            </a:r>
          </a:p>
          <a:p>
            <a:pPr marL="0" indent="0">
              <a:buNone/>
            </a:pPr>
            <a:r>
              <a:rPr lang="en-US" sz="2800" dirty="0"/>
              <a:t> </a:t>
            </a:r>
            <a:r>
              <a:rPr lang="en-US" sz="2800" dirty="0" smtClean="0"/>
              <a:t>     3. Environmental policies to restrict pollution</a:t>
            </a:r>
          </a:p>
          <a:p>
            <a:pPr marL="0" indent="0">
              <a:buNone/>
            </a:pPr>
            <a:r>
              <a:rPr lang="en-US" sz="2800" dirty="0"/>
              <a:t> </a:t>
            </a:r>
            <a:r>
              <a:rPr lang="en-US" sz="2800" dirty="0" smtClean="0"/>
              <a:t>     4. Taxes (too much may taxes may make labor more  </a:t>
            </a:r>
          </a:p>
          <a:p>
            <a:pPr marL="0" indent="0">
              <a:buNone/>
            </a:pPr>
            <a:r>
              <a:rPr lang="en-US" sz="2800" dirty="0"/>
              <a:t> </a:t>
            </a:r>
            <a:r>
              <a:rPr lang="en-US" sz="2800" dirty="0" smtClean="0"/>
              <a:t>          expensive and discourage production that </a:t>
            </a:r>
          </a:p>
          <a:p>
            <a:pPr marL="0" indent="0">
              <a:buNone/>
            </a:pPr>
            <a:r>
              <a:rPr lang="en-US" sz="2800" dirty="0"/>
              <a:t> </a:t>
            </a:r>
            <a:r>
              <a:rPr lang="en-US" sz="2800" dirty="0" smtClean="0"/>
              <a:t>          require much labor)</a:t>
            </a:r>
            <a:endParaRPr lang="en-US" sz="2800" dirty="0"/>
          </a:p>
        </p:txBody>
      </p:sp>
    </p:spTree>
    <p:extLst>
      <p:ext uri="{BB962C8B-B14F-4D97-AF65-F5344CB8AC3E}">
        <p14:creationId xmlns:p14="http://schemas.microsoft.com/office/powerpoint/2010/main" val="2918100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sz="2800" b="1" dirty="0" smtClean="0"/>
              <a:t>C. For Whom is it to be Produced (Question of distribution)</a:t>
            </a:r>
          </a:p>
          <a:p>
            <a:pPr marL="0" indent="0">
              <a:buNone/>
            </a:pPr>
            <a:r>
              <a:rPr lang="en-US" sz="2800" b="1" dirty="0" smtClean="0"/>
              <a:t>         </a:t>
            </a:r>
            <a:r>
              <a:rPr lang="en-US" sz="2800" dirty="0" smtClean="0"/>
              <a:t>1. Decisions as to how to tax individuals or welfare </a:t>
            </a:r>
          </a:p>
          <a:p>
            <a:pPr marL="0" indent="0">
              <a:buNone/>
            </a:pPr>
            <a:r>
              <a:rPr lang="en-US" sz="2800" dirty="0"/>
              <a:t> </a:t>
            </a:r>
            <a:r>
              <a:rPr lang="en-US" sz="2800" dirty="0" smtClean="0"/>
              <a:t>             programs (e.g. should lower wage earners be   </a:t>
            </a:r>
          </a:p>
          <a:p>
            <a:pPr marL="0" indent="0">
              <a:buNone/>
            </a:pPr>
            <a:r>
              <a:rPr lang="en-US" sz="2800" dirty="0"/>
              <a:t> </a:t>
            </a:r>
            <a:r>
              <a:rPr lang="en-US" sz="2800" dirty="0" smtClean="0"/>
              <a:t>             taxed less, etc.)</a:t>
            </a:r>
          </a:p>
          <a:p>
            <a:pPr marL="0" indent="0">
              <a:buNone/>
            </a:pPr>
            <a:r>
              <a:rPr lang="en-US" sz="2800" b="1" dirty="0"/>
              <a:t> </a:t>
            </a:r>
            <a:r>
              <a:rPr lang="en-US" sz="2800" b="1" dirty="0" smtClean="0"/>
              <a:t>        </a:t>
            </a:r>
            <a:r>
              <a:rPr lang="en-US" sz="2800" dirty="0" smtClean="0"/>
              <a:t>2. What public goods should the government   </a:t>
            </a:r>
          </a:p>
          <a:p>
            <a:pPr marL="0" indent="0">
              <a:buNone/>
            </a:pPr>
            <a:r>
              <a:rPr lang="en-US" sz="2800" dirty="0"/>
              <a:t> </a:t>
            </a:r>
            <a:r>
              <a:rPr lang="en-US" sz="2800" dirty="0" smtClean="0"/>
              <a:t>             produce more? E.g. some groups will benefit </a:t>
            </a:r>
          </a:p>
          <a:p>
            <a:pPr marL="0" indent="0">
              <a:buNone/>
            </a:pPr>
            <a:r>
              <a:rPr lang="en-US" sz="2800" dirty="0"/>
              <a:t> </a:t>
            </a:r>
            <a:r>
              <a:rPr lang="en-US" sz="2800" dirty="0" smtClean="0"/>
              <a:t>              more from the production of one public good </a:t>
            </a:r>
          </a:p>
          <a:p>
            <a:pPr marL="0" indent="0">
              <a:buNone/>
            </a:pPr>
            <a:r>
              <a:rPr lang="en-US" sz="2800" dirty="0"/>
              <a:t> </a:t>
            </a:r>
            <a:r>
              <a:rPr lang="en-US" sz="2800" dirty="0" smtClean="0"/>
              <a:t>              while other from the production of another public </a:t>
            </a:r>
          </a:p>
          <a:p>
            <a:pPr marL="0" indent="0">
              <a:buNone/>
            </a:pPr>
            <a:r>
              <a:rPr lang="en-US" sz="2800" dirty="0"/>
              <a:t> </a:t>
            </a:r>
            <a:r>
              <a:rPr lang="en-US" sz="2800" dirty="0" smtClean="0"/>
              <a:t>              good.</a:t>
            </a:r>
            <a:endParaRPr lang="en-US" sz="2800" b="1" dirty="0"/>
          </a:p>
        </p:txBody>
      </p:sp>
    </p:spTree>
    <p:extLst>
      <p:ext uri="{BB962C8B-B14F-4D97-AF65-F5344CB8AC3E}">
        <p14:creationId xmlns:p14="http://schemas.microsoft.com/office/powerpoint/2010/main" val="1530031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b="1" dirty="0" smtClean="0"/>
              <a:t>D. How are Choices Made?</a:t>
            </a:r>
          </a:p>
          <a:p>
            <a:pPr marL="0" indent="0">
              <a:buNone/>
            </a:pPr>
            <a:r>
              <a:rPr lang="en-US" sz="2800" b="1" dirty="0"/>
              <a:t> </a:t>
            </a:r>
            <a:r>
              <a:rPr lang="en-US" sz="2800" b="1" dirty="0" smtClean="0"/>
              <a:t>   </a:t>
            </a:r>
            <a:r>
              <a:rPr lang="en-US" sz="2800" dirty="0" smtClean="0"/>
              <a:t>1. In the public sector choices are made collectively (e.g. size of the military, legal system, expenditures on public goods, etc.)</a:t>
            </a:r>
          </a:p>
          <a:p>
            <a:pPr marL="0" indent="0">
              <a:buNone/>
            </a:pPr>
            <a:r>
              <a:rPr lang="en-US" sz="2800" b="1" dirty="0" smtClean="0"/>
              <a:t>    </a:t>
            </a:r>
            <a:r>
              <a:rPr lang="en-US" sz="2800" dirty="0" smtClean="0"/>
              <a:t>2. Collective decision making is often difficult </a:t>
            </a:r>
          </a:p>
          <a:p>
            <a:pPr marL="0" indent="0">
              <a:buNone/>
            </a:pPr>
            <a:r>
              <a:rPr lang="en-US" sz="2800" dirty="0"/>
              <a:t> </a:t>
            </a:r>
            <a:r>
              <a:rPr lang="en-US" sz="2800" dirty="0" smtClean="0"/>
              <a:t>        because individuals often disagree on what is </a:t>
            </a:r>
          </a:p>
          <a:p>
            <a:pPr marL="0" indent="0">
              <a:buNone/>
            </a:pPr>
            <a:r>
              <a:rPr lang="en-US" sz="2800" dirty="0"/>
              <a:t> </a:t>
            </a:r>
            <a:r>
              <a:rPr lang="en-US" sz="2800" dirty="0" smtClean="0"/>
              <a:t>        desirable.</a:t>
            </a:r>
          </a:p>
          <a:p>
            <a:pPr marL="0" indent="0">
              <a:buNone/>
            </a:pPr>
            <a:r>
              <a:rPr lang="en-US" sz="2800" b="1" dirty="0" smtClean="0"/>
              <a:t>    </a:t>
            </a:r>
            <a:r>
              <a:rPr lang="en-US" sz="2800" dirty="0" smtClean="0"/>
              <a:t>3. Thus, public sector economists try to study how </a:t>
            </a:r>
          </a:p>
          <a:p>
            <a:pPr marL="0" indent="0">
              <a:buNone/>
            </a:pPr>
            <a:r>
              <a:rPr lang="en-US" sz="2800" dirty="0"/>
              <a:t> </a:t>
            </a:r>
            <a:r>
              <a:rPr lang="en-US" sz="2800" dirty="0" smtClean="0"/>
              <a:t>        decisions are made in democratic </a:t>
            </a:r>
            <a:r>
              <a:rPr lang="en-US" sz="2800" dirty="0" err="1" smtClean="0"/>
              <a:t>socities</a:t>
            </a:r>
            <a:r>
              <a:rPr lang="en-US" sz="2800" dirty="0" smtClean="0"/>
              <a:t>.</a:t>
            </a:r>
            <a:endParaRPr lang="en-US" sz="2800" b="1" dirty="0" smtClean="0"/>
          </a:p>
          <a:p>
            <a:pPr marL="0" indent="0">
              <a:buNone/>
            </a:pPr>
            <a:endParaRPr lang="en-US" sz="2800" b="1" dirty="0"/>
          </a:p>
        </p:txBody>
      </p:sp>
    </p:spTree>
    <p:extLst>
      <p:ext uri="{BB962C8B-B14F-4D97-AF65-F5344CB8AC3E}">
        <p14:creationId xmlns:p14="http://schemas.microsoft.com/office/powerpoint/2010/main" val="3363432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1082</Words>
  <Application>Microsoft Office PowerPoint</Application>
  <PresentationFormat>On-screen Show (4:3)</PresentationFormat>
  <Paragraphs>78</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Government Failure</vt:lpstr>
      <vt:lpstr>PowerPoint Presentation</vt:lpstr>
      <vt:lpstr>PowerPoint Presentation</vt:lpstr>
      <vt:lpstr>Four Questions Economists Try to Answer</vt:lpstr>
      <vt:lpstr>PowerPoint Presentation</vt:lpstr>
      <vt:lpstr>PowerPoint Presentation</vt:lpstr>
      <vt:lpstr>PowerPoint Presentation</vt:lpstr>
      <vt:lpstr>PowerPoint Presentation</vt:lpstr>
      <vt:lpstr>PowerPoint Presentation</vt:lpstr>
      <vt:lpstr>Analyzing the Public Sector</vt:lpstr>
      <vt:lpstr>PowerPoint Presentation</vt:lpstr>
      <vt:lpstr>PowerPoint Presentation</vt:lpstr>
      <vt:lpstr>PowerPoint Presentation</vt:lpstr>
      <vt:lpstr>PowerPoint Presentation</vt:lpstr>
      <vt:lpstr>PowerPoint Presentation</vt:lpstr>
      <vt:lpstr>Richard Musgrave’s Three Economic Branches of Government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Failure</dc:title>
  <dc:creator>asus</dc:creator>
  <cp:lastModifiedBy>Amagoh Francis</cp:lastModifiedBy>
  <cp:revision>38</cp:revision>
  <dcterms:created xsi:type="dcterms:W3CDTF">2021-09-05T19:04:41Z</dcterms:created>
  <dcterms:modified xsi:type="dcterms:W3CDTF">2021-09-06T08:21:24Z</dcterms:modified>
</cp:coreProperties>
</file>