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38"/>
  </p:notesMasterIdLst>
  <p:sldIdLst>
    <p:sldId id="276" r:id="rId2"/>
    <p:sldId id="257" r:id="rId3"/>
    <p:sldId id="332" r:id="rId4"/>
    <p:sldId id="284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6" r:id="rId28"/>
    <p:sldId id="357" r:id="rId29"/>
    <p:sldId id="358" r:id="rId30"/>
    <p:sldId id="333" r:id="rId31"/>
    <p:sldId id="295" r:id="rId32"/>
    <p:sldId id="296" r:id="rId33"/>
    <p:sldId id="297" r:id="rId34"/>
    <p:sldId id="312" r:id="rId35"/>
    <p:sldId id="298" r:id="rId36"/>
    <p:sldId id="299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94645" autoAdjust="0"/>
  </p:normalViewPr>
  <p:slideViewPr>
    <p:cSldViewPr>
      <p:cViewPr varScale="1">
        <p:scale>
          <a:sx n="110" d="100"/>
          <a:sy n="110" d="100"/>
        </p:scale>
        <p:origin x="164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E42B4A0-3C55-460C-B049-121AAB84C2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56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900">
                <a:solidFill>
                  <a:srgbClr val="FAF199"/>
                </a:solidFill>
                <a:latin typeface="Arial" panose="020B0604020202020204" pitchFamily="34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117912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61599835-F21B-4E7A-A414-1675AEDF7F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2208284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7340429F-6CBF-433E-8C08-36298E47D6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731841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323958FF-2E46-4807-B781-42ED635BB9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561416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7BBE864F-9841-45C9-801C-1994CB36E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921209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9E073FF0-4021-474C-8E62-A0B28324C3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8385620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A2CBC5D5-67B8-4C20-843B-FA615D96D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114418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1B18D204-B112-4AB9-B73D-77E5871F34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638090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5247C80C-8C5C-45F0-993E-D83519784E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1406190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63729B25-9CBC-4359-8F36-A96FD4E980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8231828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9-</a:t>
            </a:r>
            <a:fld id="{3928B90A-EE30-4F84-A1A0-E2A43905CB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783635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52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800" b="1" smtClean="0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9-</a:t>
            </a:r>
            <a:fld id="{A85340E6-C084-42F8-AFCB-1AA90DB525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ransition spd="med">
    <p:pull dir="r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099" name="Rectangle 1027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4100" name="Rectangle 103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Tutorial on</a:t>
            </a:r>
            <a:br>
              <a:rPr lang="en-US" altLang="en-US" smtClean="0"/>
            </a:br>
            <a:r>
              <a:rPr lang="en-US" altLang="en-US" smtClean="0"/>
              <a:t>Chapter 13</a:t>
            </a:r>
          </a:p>
        </p:txBody>
      </p:sp>
      <p:sp>
        <p:nvSpPr>
          <p:cNvPr id="4101" name="Rectangle 103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4191000" cy="3124200"/>
          </a:xfrm>
        </p:spPr>
        <p:txBody>
          <a:bodyPr/>
          <a:lstStyle/>
          <a:p>
            <a:pPr eaLnBrk="1" hangingPunct="1"/>
            <a:r>
              <a:rPr lang="en-US" altLang="en-US" smtClean="0"/>
              <a:t>Balance of Payments, Developing-Country Debt, and the Macroeconomic Stabilization Controversy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33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CF40395D-D551-41F3-8CBA-407FC5F7931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7. A significant problem of a dual exchange rate system is that it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is difficult to administer.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leads companies to pursue rent-seeking behavior.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promotes black markets.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B8F17C09-5EBB-4829-8E7A-56884BD3371F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8. A country with high inflation, rising budget and trade deficits, and a rapidly expanding money supply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is in transition.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has macroeconomic instability.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is practicing import substitution.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is practicing export promotion.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506315A4-E541-4824-9D3A-0338A6BDDD5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9. Exchange of developing country debt (at a discount) for private ownership of state-owned assets is</a:t>
            </a:r>
            <a:r>
              <a:rPr lang="ru-RU" altLang="en-US" sz="2400" smtClean="0"/>
              <a:t> </a:t>
            </a:r>
            <a:r>
              <a:rPr lang="en-US" altLang="en-US" sz="2400" smtClean="0"/>
              <a:t>called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debt–equity swaps.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debt restructuring.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Brady Plan.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debt–nature swaps.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8CDA813A-A6A3-4EB6-9821-423E2BBDF0C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10. The debt service ratio is defined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ratio of total debt to export earnings.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ratio of total debt to GDP.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ratio of payments on foreign debt to export earnings.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ratio of payments on foreign debt to GDP.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74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6B161497-18E8-4D7C-B258-E1D39593F09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11. If the current account is a deficit of 25 then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capital account is a surplus of 25.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cash account is a surplus of 25.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capital account is a surplus of 25 if the cash account is zero.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cash account is a deficit of 25.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D6A476E9-3686-46DD-9FBA-DBD78736200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12. The basic transfer is defined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net capital inflow.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interest payments on foreign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net capital inflow divided by interest payments on foreign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net capital inflow minus interest payments on foreign debt.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C9941D36-043C-437F-BF31-E09AB18986F7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13. The concept of odious debt implies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an excessive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 debt that is not the responsibility of the nation’s people.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large debt burden.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total external debt of a nation’s people.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9BC4786C-30BA-4395-82D5-471195678D36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The flow of private foreign investment and grants and loans is included in a country’s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current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capital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cash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CEBBAF8B-A92E-4911-BE96-3E4A5481A67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Debt service payments appear in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current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capital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cash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errors and omissions.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93D0321C-0DDF-4CFF-B28C-014CE12F6BD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A typical IMF stabilization package involves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erecting barriers against foreign investment.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overvaluing the exchange rate.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liberalization of exchange controls.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reduction in interest rates.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1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540A5E99-4F8F-41D7-8B41-FC08B74EF57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Outline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Multiple-Choice </a:t>
            </a:r>
            <a:r>
              <a:rPr lang="en-US" altLang="en-US" sz="2800" dirty="0" smtClean="0"/>
              <a:t>Questions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 smtClean="0"/>
              <a:t>Questions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E963BD1E-7960-41E2-85F0-2748DB4435E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Which of the following was not a factor contributing to the debt crisis in Latin America?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oil shocks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Trade liberalization in many developing countries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An increase in global interest rates.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lack of investment opportunities in the developed countries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45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E852C080-E790-49F6-8063-6DC1C977EDB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Special Drawing Rights are financial assets created by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World Bank.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United Nations Development Program.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multinational corporations.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International Monetary Fund.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24E28A76-E64D-46D5-A811-1796D4D4A1B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Debt equity swaps may lead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increased foreign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greater domestic inflation.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lower debt servicing requirements.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0ED05F3B-14B1-446A-B81E-B7F465618484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7. A significant problem of a dual exchange rate system is that it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is difficult to administer.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leads companies to pursue rent-seeking behavior.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promotes black markets.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260E5AE9-7C8D-419F-9572-BB844FD8982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8. A country with high inflation, rising budget and trade deficits, and a rapidly expanding money supply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is in transition.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has macroeconomic instability.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is practicing import substitution.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is practicing export promotion.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F07BBB8B-C7FD-4D70-82AC-7700FCAA2401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9. Exchange of developing country debt (at a discount) for private ownership of state-owned assets is called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debt–equity swaps.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debt restructuring.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Brady Plan.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debt–nature swaps.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8174C85C-70A8-44E8-A198-4CB8CBA9510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10. The debt service ratio is defined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ratio of total debt to export earnings.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ratio of total debt to GDP.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ratio of payments on foreign debt to export earnings.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ratio of payments on foreign debt to GDP.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5BC82400-8B9E-4D10-8CE1-15AA4B62AB97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11. If the current account is a deficit of 25 then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capital account is a surplus of 25.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cash account is a surplus of 25.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capital account is a surplus of 25 if the cash account is zero.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cash account is a deficit of 25.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7300202E-D365-4E51-BC96-484437ED0051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12. The basic transfer is defined as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net capital inflow.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interest payments on foreign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net capital inflow divided by interest payments on foreign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net capital inflow minus interest payments on foreign debt.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644D1022-5538-4D5E-B277-8BF2BD414FAD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MCQs: Answers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13. The concept of odious debt implies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an excessive debt.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a debt that is not the responsibility of the nation’s people.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 large debt burden.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total external debt of a nation’s people.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01FFA203-4801-48DD-BB75-D129D119EA65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 that section, while working individually, you will have to select one best-fitting answer from options provided.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You will be given not more than 45 seconds for 1 question. The yellow-to-orange bar will indicate the time elapsing.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After this part, you will be given the right answers so that you can check and assess your performance.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37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1B5ED0D5-743A-4D23-ABD6-70061542F92C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In that section, while working in groups of two, you will have to think of the extensive answer and provide it orally. 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With the instructor moderating, there may be discussions in that part of the session.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40AC641D-9F8A-4C25-994C-791CC84FA920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An IMF official was quoted as acknowledging that the Fund’s stabilization packages have often led to adjustment without growth. However, he said, “the Fund is a firefighter, not a carpenter, and you cannot expect the firefighter to rebuild the house as well as put out the fire.” Provide a balanced evaluation of this statement.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58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7EBFF852-8FAC-4F7E-8CFE-77FBE800129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What economic variables would you need to consider in order to distinguish between a developing country with a short-term balance of payments problem and one in a debt crisis? Explain what data you would need to look at and why.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62746894-EDC7-482D-9F64-C3222C02C8B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r>
              <a:rPr lang="en-US" altLang="en-US" sz="2400" smtClean="0"/>
              <a:t>3. Outline the principal sources of the debt crisis.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78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770709E3-AD4E-4ADF-899B-78D7EBF832C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Outline the elements of an IMF stabilization package. Explain the mechanism by which it is expected to help a balance of payments deficit. How successful have these packages been? Explain your answer.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687B50C4-7934-4582-9168-0EA00F10F5AD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Consider debt–equity swaps as an approach to debt reduction. </a:t>
            </a:r>
            <a:r>
              <a:rPr lang="en-US" altLang="en-US" sz="2400" i="1" smtClean="0"/>
              <a:t>Briefly describe how this works. </a:t>
            </a:r>
            <a:r>
              <a:rPr lang="en-US" altLang="en-US" sz="2400" smtClean="0"/>
              <a:t>State two arguments in favor of significant reliance on this strategy and two arguments against.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12-</a:t>
            </a:r>
            <a:fld id="{C58BFBF1-DEAD-4AF5-94D3-C6B852E12558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Questions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Discuss the pros and cons of running a trade deficit. 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Discuss the alternative options and opportunity costs.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/>
      <p:bldP spid="6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3DEFDB41-F82F-4FEE-AB80-0EF9DD25670B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1. The flow of private foreign investment and grants and loans is included in a country’s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current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capital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cash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B94019AE-7B20-4CFE-A7C1-F2A064367BF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2. Debt service payments appear in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current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capital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the cash account.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errors and omissions.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BD292220-7522-4066-8F94-A26CEA984C2A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3. A typical IMF stabilization package involves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erecting barriers against foreign investment.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overvaluing the exchange rate.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liberalization of exchange controls.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reduction in interest rates.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F7D72B9A-EA7A-4B2D-B6C4-F72654F310A2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4. Which of the following was not a factor contributing to the debt crisis in Latin America?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oil shocks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Trade liberalization in many developing countries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An increase in global interest rates.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 lack of investment opportunities in the developed countries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All of the above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EB8EF0D7-87E1-4650-A4F2-3C4047D49A59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5. Special Drawing Rights are financial assets created by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the World Bank.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the United Nations Development Program.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multinational corporations.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the International Monetary Fund.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solidFill>
                  <a:srgbClr val="FAF199"/>
                </a:solidFill>
              </a:rPr>
              <a:t>13-</a:t>
            </a:r>
            <a:fld id="{1961FD1A-EA51-4A36-AFF3-297F869E1CBE}" type="slidenum">
              <a:rPr lang="en-US" altLang="en-US" sz="1800">
                <a:solidFill>
                  <a:srgbClr val="FAF199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800">
              <a:solidFill>
                <a:srgbClr val="FAF199"/>
              </a:solidFill>
            </a:endParaRP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600" smtClean="0"/>
              <a:t>MCQs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6. Debt equity swaps may lead to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a. increased foreign ownership.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b. greater domestic inflation.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c. lower debt servicing requirements.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d. all of the above.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400" smtClean="0"/>
              <a:t>e. none of the above.</a:t>
            </a:r>
          </a:p>
          <a:p>
            <a:pPr eaLnBrk="1" hangingPunct="1">
              <a:lnSpc>
                <a:spcPct val="80000"/>
              </a:lnSpc>
              <a:buFont typeface="Times" panose="02020603050405020304" pitchFamily="18" charset="0"/>
              <a:buNone/>
            </a:pPr>
            <a:endParaRPr lang="en-US" altLang="en-US" sz="2400" smtClean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tx1"/>
              </a:buClr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en-US" sz="4800">
                <a:latin typeface="Times" panose="02020603050405020304" pitchFamily="18" charset="0"/>
              </a:rPr>
              <a:t>End</a:t>
            </a:r>
          </a:p>
        </p:txBody>
      </p:sp>
    </p:spTree>
  </p:cSld>
  <p:clrMapOvr>
    <a:masterClrMapping/>
  </p:clrMapOvr>
  <p:transition advTm="4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546</TotalTime>
  <Words>1992</Words>
  <Application>Microsoft Office PowerPoint</Application>
  <PresentationFormat>On-screen Show (4:3)</PresentationFormat>
  <Paragraphs>281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</vt:lpstr>
      <vt:lpstr>Times New Roman</vt:lpstr>
      <vt:lpstr>Rejda_template</vt:lpstr>
      <vt:lpstr>Tutorial on Chapter 13</vt:lpstr>
      <vt:lpstr>Outline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MCQs: Answers</vt:lpstr>
      <vt:lpstr>Questions</vt:lpstr>
      <vt:lpstr>Questions</vt:lpstr>
      <vt:lpstr>Questions</vt:lpstr>
      <vt:lpstr>Questions</vt:lpstr>
      <vt:lpstr>Questions</vt:lpstr>
      <vt:lpstr>Questions</vt:lpstr>
      <vt:lpstr>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Agricultural Transformation and Rural Development</dc:subject>
  <dc:creator>Michael P. Todaro</dc:creator>
  <cp:lastModifiedBy>Reviewer</cp:lastModifiedBy>
  <cp:revision>114</cp:revision>
  <dcterms:created xsi:type="dcterms:W3CDTF">1999-06-16T14:44:28Z</dcterms:created>
  <dcterms:modified xsi:type="dcterms:W3CDTF">2020-11-24T03:36:39Z</dcterms:modified>
</cp:coreProperties>
</file>