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84" r:id="rId1"/>
  </p:sldMasterIdLst>
  <p:notesMasterIdLst>
    <p:notesMasterId r:id="rId18"/>
  </p:notesMasterIdLst>
  <p:handoutMasterIdLst>
    <p:handoutMasterId r:id="rId19"/>
  </p:handoutMasterIdLst>
  <p:sldIdLst>
    <p:sldId id="256" r:id="rId2"/>
    <p:sldId id="464" r:id="rId3"/>
    <p:sldId id="465" r:id="rId4"/>
    <p:sldId id="466" r:id="rId5"/>
    <p:sldId id="467" r:id="rId6"/>
    <p:sldId id="468" r:id="rId7"/>
    <p:sldId id="469" r:id="rId8"/>
    <p:sldId id="470" r:id="rId9"/>
    <p:sldId id="471" r:id="rId10"/>
    <p:sldId id="472" r:id="rId11"/>
    <p:sldId id="474" r:id="rId12"/>
    <p:sldId id="475" r:id="rId13"/>
    <p:sldId id="476" r:id="rId14"/>
    <p:sldId id="477" r:id="rId15"/>
    <p:sldId id="478" r:id="rId16"/>
    <p:sldId id="479" r:id="rId17"/>
  </p:sldIdLst>
  <p:sldSz cx="9144000" cy="6858000" type="screen4x3"/>
  <p:notesSz cx="7099300" cy="10234613"/>
  <p:embeddedFontLst>
    <p:embeddedFont>
      <p:font typeface="Book Antiqua" panose="02040602050305030304" pitchFamily="18" charset="0"/>
      <p:regular r:id="rId20"/>
      <p:bold r:id="rId21"/>
      <p:italic r:id="rId22"/>
      <p:boldItalic r:id="rId23"/>
    </p:embeddedFont>
    <p:embeddedFont>
      <p:font typeface="Lucida Sans" panose="020B0602030504020204" pitchFamily="34" charset="0"/>
      <p:regular r:id="rId24"/>
      <p:bold r:id="rId25"/>
      <p:italic r:id="rId26"/>
      <p:boldItalic r:id="rId27"/>
    </p:embeddedFont>
    <p:embeddedFont>
      <p:font typeface="Wingdings 2" panose="05020102010507070707" pitchFamily="18" charset="2"/>
      <p:regular r:id="rId28"/>
    </p:embeddedFont>
    <p:embeddedFont>
      <p:font typeface="Wingdings 3" panose="05040102010807070707" pitchFamily="18" charset="2"/>
      <p:regular r:id="rId29"/>
    </p:embeddedFont>
  </p:embeddedFontLst>
  <p:custDataLst>
    <p:tags r:id="rId30"/>
  </p:custDataLst>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26" autoAdjust="0"/>
  </p:normalViewPr>
  <p:slideViewPr>
    <p:cSldViewPr>
      <p:cViewPr varScale="1">
        <p:scale>
          <a:sx n="86" d="100"/>
          <a:sy n="86" d="100"/>
        </p:scale>
        <p:origin x="23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3" d="100"/>
          <a:sy n="53" d="100"/>
        </p:scale>
        <p:origin x="-2604"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kumimoji="0" sz="1300"/>
            </a:lvl1pPr>
          </a:lstStyle>
          <a:p>
            <a:pPr>
              <a:defRPr/>
            </a:pPr>
            <a:r>
              <a:rPr lang="en-US"/>
              <a:t>Presentation</a:t>
            </a:r>
          </a:p>
        </p:txBody>
      </p:sp>
      <p:sp>
        <p:nvSpPr>
          <p:cNvPr id="1433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kumimoji="0" sz="1300"/>
            </a:lvl1pPr>
          </a:lstStyle>
          <a:p>
            <a:pPr>
              <a:defRPr/>
            </a:pPr>
            <a:r>
              <a:rPr lang="en-US"/>
              <a:t>Monday, September 7, 2009</a:t>
            </a:r>
          </a:p>
        </p:txBody>
      </p:sp>
      <p:sp>
        <p:nvSpPr>
          <p:cNvPr id="1434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kumimoji="0" sz="1300"/>
            </a:lvl1pPr>
          </a:lstStyle>
          <a:p>
            <a:pPr>
              <a:defRPr/>
            </a:pPr>
            <a:r>
              <a:rPr lang="en-US"/>
              <a:t>ECN 3184-1 Eldar Madumarov</a:t>
            </a:r>
          </a:p>
        </p:txBody>
      </p:sp>
      <p:sp>
        <p:nvSpPr>
          <p:cNvPr id="1434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kumimoji="0" sz="1300"/>
            </a:lvl1pPr>
          </a:lstStyle>
          <a:p>
            <a:fld id="{5CAFBFBF-F0F9-4457-8188-BA8ED772E47E}" type="slidenum">
              <a:rPr lang="en-US" altLang="en-US"/>
              <a:pPr/>
              <a:t>‹#›</a:t>
            </a:fld>
            <a:endParaRPr lang="en-US" altLang="en-US"/>
          </a:p>
        </p:txBody>
      </p:sp>
    </p:spTree>
    <p:extLst>
      <p:ext uri="{BB962C8B-B14F-4D97-AF65-F5344CB8AC3E}">
        <p14:creationId xmlns:p14="http://schemas.microsoft.com/office/powerpoint/2010/main" val="29927545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kumimoji="0" sz="1300"/>
            </a:lvl1pPr>
          </a:lstStyle>
          <a:p>
            <a:pPr>
              <a:defRPr/>
            </a:pPr>
            <a:r>
              <a:rPr lang="en-US"/>
              <a:t>Presentation</a:t>
            </a:r>
          </a:p>
        </p:txBody>
      </p:sp>
      <p:sp>
        <p:nvSpPr>
          <p:cNvPr id="2058" name="Rectangle 10"/>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kumimoji="0" sz="1300"/>
            </a:lvl1pPr>
          </a:lstStyle>
          <a:p>
            <a:pPr>
              <a:defRPr/>
            </a:pPr>
            <a:r>
              <a:rPr lang="en-US"/>
              <a:t>Monday, September 7, 2009</a:t>
            </a:r>
          </a:p>
        </p:txBody>
      </p:sp>
      <p:sp>
        <p:nvSpPr>
          <p:cNvPr id="2060" name="Rectangle 12"/>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kumimoji="0" sz="1300"/>
            </a:lvl1pPr>
          </a:lstStyle>
          <a:p>
            <a:pPr>
              <a:defRPr/>
            </a:pPr>
            <a:r>
              <a:rPr lang="en-US"/>
              <a:t>ECN 3184-1 Eldar Madumarov</a:t>
            </a:r>
          </a:p>
        </p:txBody>
      </p:sp>
      <p:sp>
        <p:nvSpPr>
          <p:cNvPr id="2061" name="Rectangle 13"/>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kumimoji="0" sz="1300"/>
            </a:lvl1pPr>
          </a:lstStyle>
          <a:p>
            <a:fld id="{285E9521-1694-4AEC-82BC-54BFC33F3011}" type="slidenum">
              <a:rPr lang="en-US" altLang="en-US"/>
              <a:pPr/>
              <a:t>‹#›</a:t>
            </a:fld>
            <a:endParaRPr lang="en-US" altLang="en-US"/>
          </a:p>
        </p:txBody>
      </p:sp>
      <p:sp>
        <p:nvSpPr>
          <p:cNvPr id="8" name="Slide Image Placeholder 7"/>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a:p>
        </p:txBody>
      </p:sp>
    </p:spTree>
    <p:extLst>
      <p:ext uri="{BB962C8B-B14F-4D97-AF65-F5344CB8AC3E}">
        <p14:creationId xmlns:p14="http://schemas.microsoft.com/office/powerpoint/2010/main" val="25509423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Wingdings" pitchFamily="2" charset="2"/>
        <a:ea typeface="+mn-ea"/>
        <a:cs typeface="+mn-cs"/>
      </a:defRPr>
    </a:lvl1pPr>
    <a:lvl2pPr marL="457200" algn="l" rtl="0" eaLnBrk="0" fontAlgn="base" hangingPunct="0">
      <a:spcBef>
        <a:spcPct val="30000"/>
      </a:spcBef>
      <a:spcAft>
        <a:spcPct val="0"/>
      </a:spcAft>
      <a:defRPr kumimoji="1" sz="1200" kern="1200">
        <a:solidFill>
          <a:schemeClr val="tx1"/>
        </a:solidFill>
        <a:latin typeface="Wingdings" pitchFamily="2" charset="2"/>
        <a:ea typeface="+mn-ea"/>
        <a:cs typeface="+mn-cs"/>
      </a:defRPr>
    </a:lvl2pPr>
    <a:lvl3pPr marL="914400" algn="l" rtl="0" eaLnBrk="0" fontAlgn="base" hangingPunct="0">
      <a:spcBef>
        <a:spcPct val="30000"/>
      </a:spcBef>
      <a:spcAft>
        <a:spcPct val="0"/>
      </a:spcAft>
      <a:defRPr kumimoji="1" sz="1200" kern="1200">
        <a:solidFill>
          <a:schemeClr val="tx1"/>
        </a:solidFill>
        <a:latin typeface="Wingdings" pitchFamily="2" charset="2"/>
        <a:ea typeface="+mn-ea"/>
        <a:cs typeface="+mn-cs"/>
      </a:defRPr>
    </a:lvl3pPr>
    <a:lvl4pPr marL="1371600" algn="l" rtl="0" eaLnBrk="0" fontAlgn="base" hangingPunct="0">
      <a:spcBef>
        <a:spcPct val="30000"/>
      </a:spcBef>
      <a:spcAft>
        <a:spcPct val="0"/>
      </a:spcAft>
      <a:defRPr kumimoji="1" sz="1200" kern="1200">
        <a:solidFill>
          <a:schemeClr val="tx1"/>
        </a:solidFill>
        <a:latin typeface="Wingdings" pitchFamily="2" charset="2"/>
        <a:ea typeface="+mn-ea"/>
        <a:cs typeface="+mn-cs"/>
      </a:defRPr>
    </a:lvl4pPr>
    <a:lvl5pPr marL="1828800" algn="l" rtl="0" eaLnBrk="0" fontAlgn="base" hangingPunct="0">
      <a:spcBef>
        <a:spcPct val="30000"/>
      </a:spcBef>
      <a:spcAft>
        <a:spcPct val="0"/>
      </a:spcAft>
      <a:defRPr kumimoji="1" sz="1200" kern="1200">
        <a:solidFill>
          <a:schemeClr val="tx1"/>
        </a:solidFill>
        <a:latin typeface="Wingdings" pitchFamily="2" charset="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ionalbank.k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t.gov.kz/"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at.gov.k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ta.worldbank.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gov.kz/"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90600" y="768350"/>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9F48D5BD-10CD-4AA5-9A1F-9E0F401932B6}" type="slidenum">
              <a:rPr kumimoji="0" lang="en-US" altLang="en-US" sz="1300"/>
              <a:pPr/>
              <a:t>1</a:t>
            </a:fld>
            <a:endParaRPr kumimoji="0" lang="en-US" altLang="en-US" sz="1300"/>
          </a:p>
        </p:txBody>
      </p:sp>
      <p:sp>
        <p:nvSpPr>
          <p:cNvPr id="266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663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Tree>
    <p:extLst>
      <p:ext uri="{BB962C8B-B14F-4D97-AF65-F5344CB8AC3E}">
        <p14:creationId xmlns:p14="http://schemas.microsoft.com/office/powerpoint/2010/main" val="312081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Kazakhstan recorded a Current Account deficit of 3.60 percent of the country's Gross Domestic Product in 2019. source: </a:t>
            </a:r>
            <a:r>
              <a:rPr kumimoji="1" lang="en-US" sz="1200" b="0" i="0" u="none" strike="noStrike" kern="1200" dirty="0">
                <a:solidFill>
                  <a:schemeClr val="tx1"/>
                </a:solidFill>
                <a:effectLst/>
                <a:latin typeface="Wingdings" pitchFamily="2" charset="2"/>
                <a:ea typeface="+mn-ea"/>
                <a:cs typeface="+mn-cs"/>
                <a:hlinkClick r:id="rId3"/>
              </a:rPr>
              <a:t>The National Bank of Kazakhstan</a:t>
            </a:r>
            <a:endParaRPr kumimoji="1" lang="en-US" sz="1200" b="0" i="0" kern="1200" dirty="0">
              <a:solidFill>
                <a:schemeClr val="tx1"/>
              </a:solidFill>
              <a:effectLst/>
              <a:latin typeface="Wingdings" pitchFamily="2" charset="2"/>
              <a:ea typeface="+mn-ea"/>
              <a:cs typeface="+mn-cs"/>
            </a:endParaRP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10</a:t>
            </a:fld>
            <a:endParaRPr kumimoji="0" lang="en-US" altLang="en-US" sz="1300"/>
          </a:p>
        </p:txBody>
      </p:sp>
    </p:spTree>
    <p:extLst>
      <p:ext uri="{BB962C8B-B14F-4D97-AF65-F5344CB8AC3E}">
        <p14:creationId xmlns:p14="http://schemas.microsoft.com/office/powerpoint/2010/main" val="361614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11</a:t>
            </a:fld>
            <a:endParaRPr kumimoji="0" lang="en-US" altLang="en-US" sz="1300"/>
          </a:p>
        </p:txBody>
      </p:sp>
    </p:spTree>
    <p:extLst>
      <p:ext uri="{BB962C8B-B14F-4D97-AF65-F5344CB8AC3E}">
        <p14:creationId xmlns:p14="http://schemas.microsoft.com/office/powerpoint/2010/main" val="50099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12</a:t>
            </a:fld>
            <a:endParaRPr kumimoji="0" lang="en-US" altLang="en-US" sz="1300"/>
          </a:p>
        </p:txBody>
      </p:sp>
    </p:spTree>
    <p:extLst>
      <p:ext uri="{BB962C8B-B14F-4D97-AF65-F5344CB8AC3E}">
        <p14:creationId xmlns:p14="http://schemas.microsoft.com/office/powerpoint/2010/main" val="246932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13</a:t>
            </a:fld>
            <a:endParaRPr kumimoji="0" lang="en-US" altLang="en-US" sz="1300"/>
          </a:p>
        </p:txBody>
      </p:sp>
    </p:spTree>
    <p:extLst>
      <p:ext uri="{BB962C8B-B14F-4D97-AF65-F5344CB8AC3E}">
        <p14:creationId xmlns:p14="http://schemas.microsoft.com/office/powerpoint/2010/main" val="288774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14</a:t>
            </a:fld>
            <a:endParaRPr kumimoji="0" lang="en-US" altLang="en-US" sz="1300"/>
          </a:p>
        </p:txBody>
      </p:sp>
    </p:spTree>
    <p:extLst>
      <p:ext uri="{BB962C8B-B14F-4D97-AF65-F5344CB8AC3E}">
        <p14:creationId xmlns:p14="http://schemas.microsoft.com/office/powerpoint/2010/main" val="364388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15</a:t>
            </a:fld>
            <a:endParaRPr kumimoji="0" lang="en-US" altLang="en-US" sz="1300"/>
          </a:p>
        </p:txBody>
      </p:sp>
    </p:spTree>
    <p:extLst>
      <p:ext uri="{BB962C8B-B14F-4D97-AF65-F5344CB8AC3E}">
        <p14:creationId xmlns:p14="http://schemas.microsoft.com/office/powerpoint/2010/main" val="86984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16</a:t>
            </a:fld>
            <a:endParaRPr kumimoji="0" lang="en-US" altLang="en-US" sz="1300"/>
          </a:p>
        </p:txBody>
      </p:sp>
    </p:spTree>
    <p:extLst>
      <p:ext uri="{BB962C8B-B14F-4D97-AF65-F5344CB8AC3E}">
        <p14:creationId xmlns:p14="http://schemas.microsoft.com/office/powerpoint/2010/main" val="135760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2</a:t>
            </a:fld>
            <a:endParaRPr kumimoji="0" lang="en-US" altLang="en-US" sz="1300"/>
          </a:p>
        </p:txBody>
      </p:sp>
    </p:spTree>
    <p:extLst>
      <p:ext uri="{BB962C8B-B14F-4D97-AF65-F5344CB8AC3E}">
        <p14:creationId xmlns:p14="http://schemas.microsoft.com/office/powerpoint/2010/main" val="164136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Unemployment Rate in Kazakhstan remained unchanged at 5 percent in the third quarter of 2020 from 5 percent in the second quarter of 2020. source: </a:t>
            </a:r>
            <a:r>
              <a:rPr kumimoji="1" lang="en-US" sz="1200" b="0" i="0" u="none" strike="noStrike" kern="1200" dirty="0">
                <a:solidFill>
                  <a:schemeClr val="tx1"/>
                </a:solidFill>
                <a:effectLst/>
                <a:latin typeface="Wingdings" pitchFamily="2" charset="2"/>
                <a:ea typeface="+mn-ea"/>
                <a:cs typeface="+mn-cs"/>
                <a:hlinkClick r:id="rId3"/>
              </a:rPr>
              <a:t>Agency of Statistics of the Republic of Kazakhstan</a:t>
            </a:r>
            <a:endParaRPr kumimoji="1" lang="en-US" sz="1200" b="0" i="0" kern="1200" dirty="0">
              <a:solidFill>
                <a:schemeClr val="tx1"/>
              </a:solidFill>
              <a:effectLst/>
              <a:latin typeface="Wingdings" pitchFamily="2" charset="2"/>
              <a:ea typeface="+mn-ea"/>
              <a:cs typeface="+mn-cs"/>
            </a:endParaRP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3</a:t>
            </a:fld>
            <a:endParaRPr kumimoji="0" lang="en-US" altLang="en-US" sz="1300"/>
          </a:p>
        </p:txBody>
      </p:sp>
    </p:spTree>
    <p:extLst>
      <p:ext uri="{BB962C8B-B14F-4D97-AF65-F5344CB8AC3E}">
        <p14:creationId xmlns:p14="http://schemas.microsoft.com/office/powerpoint/2010/main" val="96023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Kazakhstan's GDP shrank 1.8 percent year-on-year in the second quarter of 2020, compared to a 2.7 percent expansion in the previous quarter, in line with estimates from the President </a:t>
            </a:r>
            <a:r>
              <a:rPr kumimoji="1" lang="en-US" sz="1200" b="0" i="0" kern="1200" dirty="0" err="1">
                <a:solidFill>
                  <a:schemeClr val="tx1"/>
                </a:solidFill>
                <a:effectLst/>
                <a:latin typeface="Wingdings" pitchFamily="2" charset="2"/>
                <a:ea typeface="+mn-ea"/>
                <a:cs typeface="+mn-cs"/>
              </a:rPr>
              <a:t>Kassym-Jomart</a:t>
            </a:r>
            <a:r>
              <a:rPr kumimoji="1" lang="en-US" sz="1200" b="0" i="0" kern="1200" dirty="0">
                <a:solidFill>
                  <a:schemeClr val="tx1"/>
                </a:solidFill>
                <a:effectLst/>
                <a:latin typeface="Wingdings" pitchFamily="2" charset="2"/>
                <a:ea typeface="+mn-ea"/>
                <a:cs typeface="+mn-cs"/>
              </a:rPr>
              <a:t> </a:t>
            </a:r>
            <a:r>
              <a:rPr kumimoji="1" lang="en-US" sz="1200" b="0" i="0" kern="1200" dirty="0" err="1">
                <a:solidFill>
                  <a:schemeClr val="tx1"/>
                </a:solidFill>
                <a:effectLst/>
                <a:latin typeface="Wingdings" pitchFamily="2" charset="2"/>
                <a:ea typeface="+mn-ea"/>
                <a:cs typeface="+mn-cs"/>
              </a:rPr>
              <a:t>Tokayev</a:t>
            </a:r>
            <a:r>
              <a:rPr kumimoji="1" lang="en-US" sz="1200" b="0" i="0" kern="1200" dirty="0">
                <a:solidFill>
                  <a:schemeClr val="tx1"/>
                </a:solidFill>
                <a:effectLst/>
                <a:latin typeface="Wingdings" pitchFamily="2" charset="2"/>
                <a:ea typeface="+mn-ea"/>
                <a:cs typeface="+mn-cs"/>
              </a:rPr>
              <a:t> on July 10th 2020. It was the first economic contraction since the first quarter of 2016 and the steepest since the second quarter of 2009, amid the global pandemic. The decline in services (-5.4 percent) more than offset the expansion in the goods-producing sector (4.1 percent). source: </a:t>
            </a:r>
            <a:r>
              <a:rPr kumimoji="1" lang="en-US" sz="1200" b="0" i="0" u="none" strike="noStrike" kern="1200" dirty="0">
                <a:solidFill>
                  <a:schemeClr val="tx1"/>
                </a:solidFill>
                <a:effectLst/>
                <a:latin typeface="Wingdings" pitchFamily="2" charset="2"/>
                <a:ea typeface="+mn-ea"/>
                <a:cs typeface="+mn-cs"/>
                <a:hlinkClick r:id="rId3"/>
              </a:rPr>
              <a:t>Agency of Statistics of the Republic of Kazakhstan</a:t>
            </a:r>
            <a:endParaRPr kumimoji="1" lang="en-US" sz="1200" b="0" i="0" kern="1200" dirty="0">
              <a:solidFill>
                <a:schemeClr val="tx1"/>
              </a:solidFill>
              <a:effectLst/>
              <a:latin typeface="Wingdings" pitchFamily="2" charset="2"/>
              <a:ea typeface="+mn-ea"/>
              <a:cs typeface="+mn-cs"/>
            </a:endParaRP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4</a:t>
            </a:fld>
            <a:endParaRPr kumimoji="0" lang="en-US" altLang="en-US" sz="1300"/>
          </a:p>
        </p:txBody>
      </p:sp>
    </p:spTree>
    <p:extLst>
      <p:ext uri="{BB962C8B-B14F-4D97-AF65-F5344CB8AC3E}">
        <p14:creationId xmlns:p14="http://schemas.microsoft.com/office/powerpoint/2010/main" val="75089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Net investment in nonfinancial assets (current LCU) in Kazakhstan was reported at 552776994904 LCU in 2016, according to the World Bank collection of development indicators, compiled from officially recognized sources. Kazakhstan - Net investment in nonfinancial assets (current LCU) - actual values, historical data, forecasts and projections were sourced from the </a:t>
            </a:r>
            <a:r>
              <a:rPr kumimoji="1" lang="en-US" sz="1200" b="0" i="0" u="none" strike="noStrike" kern="1200" dirty="0">
                <a:solidFill>
                  <a:schemeClr val="tx1"/>
                </a:solidFill>
                <a:effectLst/>
                <a:latin typeface="Wingdings" pitchFamily="2" charset="2"/>
                <a:ea typeface="+mn-ea"/>
                <a:cs typeface="+mn-cs"/>
                <a:hlinkClick r:id="rId3"/>
              </a:rPr>
              <a:t>World Bank</a:t>
            </a:r>
            <a:r>
              <a:rPr kumimoji="1" lang="en-US" sz="1200" b="0" i="0" kern="1200" dirty="0">
                <a:solidFill>
                  <a:schemeClr val="tx1"/>
                </a:solidFill>
                <a:effectLst/>
                <a:latin typeface="Wingdings" pitchFamily="2" charset="2"/>
                <a:ea typeface="+mn-ea"/>
                <a:cs typeface="+mn-cs"/>
              </a:rPr>
              <a:t> on December of 2020.</a:t>
            </a: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5</a:t>
            </a:fld>
            <a:endParaRPr kumimoji="0" lang="en-US" altLang="en-US" sz="1300"/>
          </a:p>
        </p:txBody>
      </p:sp>
    </p:spTree>
    <p:extLst>
      <p:ext uri="{BB962C8B-B14F-4D97-AF65-F5344CB8AC3E}">
        <p14:creationId xmlns:p14="http://schemas.microsoft.com/office/powerpoint/2010/main" val="230276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Consumer Price Index CPI in Kazakhstan increased to 843.90 points in November from 836.10 points in October of 2020. source: Agency of Statistics of the Republic of Kazakhstan</a:t>
            </a: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6</a:t>
            </a:fld>
            <a:endParaRPr kumimoji="0" lang="en-US" altLang="en-US" sz="1300"/>
          </a:p>
        </p:txBody>
      </p:sp>
    </p:spTree>
    <p:extLst>
      <p:ext uri="{BB962C8B-B14F-4D97-AF65-F5344CB8AC3E}">
        <p14:creationId xmlns:p14="http://schemas.microsoft.com/office/powerpoint/2010/main" val="351883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Core consumer prices in Kazakhstan increased 6.89 percent in October of 2020 over the same month in the previous year. source: The National Bank of Kazakhstan</a:t>
            </a: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7</a:t>
            </a:fld>
            <a:endParaRPr kumimoji="0" lang="en-US" altLang="en-US" sz="1300"/>
          </a:p>
        </p:txBody>
      </p:sp>
    </p:spTree>
    <p:extLst>
      <p:ext uri="{BB962C8B-B14F-4D97-AF65-F5344CB8AC3E}">
        <p14:creationId xmlns:p14="http://schemas.microsoft.com/office/powerpoint/2010/main" val="98995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8</a:t>
            </a:fld>
            <a:endParaRPr kumimoji="0" lang="en-US" altLang="en-US" sz="1300"/>
          </a:p>
        </p:txBody>
      </p:sp>
    </p:spTree>
    <p:extLst>
      <p:ext uri="{BB962C8B-B14F-4D97-AF65-F5344CB8AC3E}">
        <p14:creationId xmlns:p14="http://schemas.microsoft.com/office/powerpoint/2010/main" val="299681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dirty="0">
                <a:solidFill>
                  <a:schemeClr val="tx1"/>
                </a:solidFill>
                <a:effectLst/>
                <a:latin typeface="Wingdings" pitchFamily="2" charset="2"/>
                <a:ea typeface="+mn-ea"/>
                <a:cs typeface="+mn-cs"/>
              </a:rPr>
              <a:t>Kazakhstan recorded a trade deficit of 142.70 USD Million in September of 2020. source: </a:t>
            </a:r>
            <a:r>
              <a:rPr kumimoji="1" lang="en-US" sz="1200" b="0" i="0" u="none" strike="noStrike" kern="1200" dirty="0">
                <a:solidFill>
                  <a:schemeClr val="tx1"/>
                </a:solidFill>
                <a:effectLst/>
                <a:latin typeface="Wingdings" pitchFamily="2" charset="2"/>
                <a:ea typeface="+mn-ea"/>
                <a:cs typeface="+mn-cs"/>
                <a:hlinkClick r:id="rId3"/>
              </a:rPr>
              <a:t>Agency of Statistics of the Republic of Kazakhstan</a:t>
            </a:r>
            <a:endParaRPr kumimoji="1" lang="en-US" sz="1200" b="0" i="0" kern="1200" dirty="0">
              <a:solidFill>
                <a:schemeClr val="tx1"/>
              </a:solidFill>
              <a:effectLst/>
              <a:latin typeface="Wingdings" pitchFamily="2" charset="2"/>
              <a:ea typeface="+mn-ea"/>
              <a:cs typeface="+mn-cs"/>
            </a:endParaRPr>
          </a:p>
          <a:p>
            <a:endParaRPr lang="ru-RU" alt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Presentation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Monday, September 7, 2009</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1300"/>
              <a:t>ECN 3184-1 Eldar Madumarov</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kumimoji="1" sz="2400">
                <a:solidFill>
                  <a:schemeClr val="tx1"/>
                </a:solidFill>
                <a:latin typeface="Times New Roman" panose="02020603050405020304" pitchFamily="18" charset="0"/>
              </a:defRPr>
            </a:lvl1pPr>
            <a:lvl2pPr marL="742950" indent="-285750" defTabSz="966788" eaLnBrk="0" hangingPunct="0">
              <a:defRPr kumimoji="1" sz="2400">
                <a:solidFill>
                  <a:schemeClr val="tx1"/>
                </a:solidFill>
                <a:latin typeface="Times New Roman" panose="02020603050405020304" pitchFamily="18" charset="0"/>
              </a:defRPr>
            </a:lvl2pPr>
            <a:lvl3pPr marL="1143000" indent="-228600" defTabSz="966788" eaLnBrk="0" hangingPunct="0">
              <a:defRPr kumimoji="1" sz="2400">
                <a:solidFill>
                  <a:schemeClr val="tx1"/>
                </a:solidFill>
                <a:latin typeface="Times New Roman" panose="02020603050405020304" pitchFamily="18" charset="0"/>
              </a:defRPr>
            </a:lvl3pPr>
            <a:lvl4pPr marL="1600200" indent="-228600" defTabSz="966788" eaLnBrk="0" hangingPunct="0">
              <a:defRPr kumimoji="1" sz="2400">
                <a:solidFill>
                  <a:schemeClr val="tx1"/>
                </a:solidFill>
                <a:latin typeface="Times New Roman" panose="02020603050405020304" pitchFamily="18" charset="0"/>
              </a:defRPr>
            </a:lvl4pPr>
            <a:lvl5pPr marL="2057400" indent="-228600" defTabSz="966788" eaLnBrk="0" hangingPunct="0">
              <a:defRPr kumimoji="1"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E69374F5-97F1-4E0B-AB08-68E1DAD347D1}" type="slidenum">
              <a:rPr kumimoji="0" lang="en-US" altLang="en-US" sz="1300"/>
              <a:pPr/>
              <a:t>9</a:t>
            </a:fld>
            <a:endParaRPr kumimoji="0" lang="en-US" altLang="en-US" sz="1300"/>
          </a:p>
        </p:txBody>
      </p:sp>
    </p:spTree>
    <p:extLst>
      <p:ext uri="{BB962C8B-B14F-4D97-AF65-F5344CB8AC3E}">
        <p14:creationId xmlns:p14="http://schemas.microsoft.com/office/powerpoint/2010/main" val="287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r>
              <a:rPr lang="en-US"/>
              <a:t>12/6/2024</a:t>
            </a:r>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95E5B316-D146-4BDA-B002-529F8BA0E737}" type="slidenum">
              <a:rPr lang="en-US" altLang="en-US"/>
              <a:pPr/>
              <a:t>‹#›</a:t>
            </a:fld>
            <a:endParaRPr lang="en-US" altLang="en-US"/>
          </a:p>
        </p:txBody>
      </p:sp>
    </p:spTree>
    <p:extLst>
      <p:ext uri="{BB962C8B-B14F-4D97-AF65-F5344CB8AC3E}">
        <p14:creationId xmlns:p14="http://schemas.microsoft.com/office/powerpoint/2010/main" val="255085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12/6/2024</a:t>
            </a:r>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B0E5CD83-22EF-48A0-B85F-D4768A385162}" type="slidenum">
              <a:rPr lang="en-US" altLang="en-US"/>
              <a:pPr/>
              <a:t>‹#›</a:t>
            </a:fld>
            <a:endParaRPr lang="en-US" altLang="en-US"/>
          </a:p>
        </p:txBody>
      </p:sp>
    </p:spTree>
    <p:extLst>
      <p:ext uri="{BB962C8B-B14F-4D97-AF65-F5344CB8AC3E}">
        <p14:creationId xmlns:p14="http://schemas.microsoft.com/office/powerpoint/2010/main" val="881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12/6/2024</a:t>
            </a:r>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285EF50F-138E-440F-AFA4-4176C5A9AB31}" type="slidenum">
              <a:rPr lang="en-US" altLang="en-US"/>
              <a:pPr/>
              <a:t>‹#›</a:t>
            </a:fld>
            <a:endParaRPr lang="en-US" altLang="en-US"/>
          </a:p>
        </p:txBody>
      </p:sp>
    </p:spTree>
    <p:extLst>
      <p:ext uri="{BB962C8B-B14F-4D97-AF65-F5344CB8AC3E}">
        <p14:creationId xmlns:p14="http://schemas.microsoft.com/office/powerpoint/2010/main" val="43532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12/6/2024</a:t>
            </a:r>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14F9FE68-1C45-41BE-841D-BFA6316D8BE0}" type="slidenum">
              <a:rPr lang="en-US" altLang="en-US"/>
              <a:pPr/>
              <a:t>‹#›</a:t>
            </a:fld>
            <a:endParaRPr lang="en-US" altLang="en-US"/>
          </a:p>
        </p:txBody>
      </p:sp>
    </p:spTree>
    <p:extLst>
      <p:ext uri="{BB962C8B-B14F-4D97-AF65-F5344CB8AC3E}">
        <p14:creationId xmlns:p14="http://schemas.microsoft.com/office/powerpoint/2010/main" val="76391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r>
              <a:rPr lang="en-US"/>
              <a:t>12/6/2024</a:t>
            </a:r>
          </a:p>
        </p:txBody>
      </p:sp>
      <p:sp>
        <p:nvSpPr>
          <p:cNvPr id="5" name="Footer Placeholder 2"/>
          <p:cNvSpPr>
            <a:spLocks noGrp="1"/>
          </p:cNvSpPr>
          <p:nvPr>
            <p:ph type="ftr" sz="quarter" idx="11"/>
          </p:nvPr>
        </p:nvSpPr>
        <p:spPr/>
        <p:txBody>
          <a:bodyPr/>
          <a:lstStyle>
            <a:lvl1pPr>
              <a:defRPr/>
            </a:lvl1pPr>
          </a:lstStyle>
          <a:p>
            <a:pPr>
              <a:defRPr/>
            </a:pPr>
            <a:r>
              <a:rPr lang="en-US"/>
              <a:t>ECN2102</a:t>
            </a:r>
          </a:p>
        </p:txBody>
      </p:sp>
      <p:sp>
        <p:nvSpPr>
          <p:cNvPr id="6" name="Slide Number Placeholder 22"/>
          <p:cNvSpPr>
            <a:spLocks noGrp="1"/>
          </p:cNvSpPr>
          <p:nvPr>
            <p:ph type="sldNum" sz="quarter" idx="12"/>
          </p:nvPr>
        </p:nvSpPr>
        <p:spPr/>
        <p:txBody>
          <a:bodyPr/>
          <a:lstStyle>
            <a:lvl1pPr>
              <a:defRPr/>
            </a:lvl1pPr>
          </a:lstStyle>
          <a:p>
            <a:fld id="{27192C78-4754-41A4-8A49-701DF4E0BA58}" type="slidenum">
              <a:rPr lang="en-US" altLang="en-US"/>
              <a:pPr/>
              <a:t>‹#›</a:t>
            </a:fld>
            <a:endParaRPr lang="en-US" altLang="en-US"/>
          </a:p>
        </p:txBody>
      </p:sp>
    </p:spTree>
    <p:extLst>
      <p:ext uri="{BB962C8B-B14F-4D97-AF65-F5344CB8AC3E}">
        <p14:creationId xmlns:p14="http://schemas.microsoft.com/office/powerpoint/2010/main" val="309746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12/6/2024</a:t>
            </a:r>
          </a:p>
        </p:txBody>
      </p:sp>
      <p:sp>
        <p:nvSpPr>
          <p:cNvPr id="6" name="Footer Placeholder 2"/>
          <p:cNvSpPr>
            <a:spLocks noGrp="1"/>
          </p:cNvSpPr>
          <p:nvPr>
            <p:ph type="ftr" sz="quarter" idx="11"/>
          </p:nvPr>
        </p:nvSpPr>
        <p:spPr/>
        <p:txBody>
          <a:bodyPr/>
          <a:lstStyle>
            <a:lvl1pPr>
              <a:defRPr/>
            </a:lvl1pPr>
          </a:lstStyle>
          <a:p>
            <a:pPr>
              <a:defRPr/>
            </a:pPr>
            <a:r>
              <a:rPr lang="en-US"/>
              <a:t>ECN2102</a:t>
            </a:r>
          </a:p>
        </p:txBody>
      </p:sp>
      <p:sp>
        <p:nvSpPr>
          <p:cNvPr id="7" name="Slide Number Placeholder 22"/>
          <p:cNvSpPr>
            <a:spLocks noGrp="1"/>
          </p:cNvSpPr>
          <p:nvPr>
            <p:ph type="sldNum" sz="quarter" idx="12"/>
          </p:nvPr>
        </p:nvSpPr>
        <p:spPr/>
        <p:txBody>
          <a:bodyPr/>
          <a:lstStyle>
            <a:lvl1pPr>
              <a:defRPr/>
            </a:lvl1pPr>
          </a:lstStyle>
          <a:p>
            <a:fld id="{AB6B6312-4B23-41D6-86B3-3467D14FB274}" type="slidenum">
              <a:rPr lang="en-US" altLang="en-US"/>
              <a:pPr/>
              <a:t>‹#›</a:t>
            </a:fld>
            <a:endParaRPr lang="en-US" altLang="en-US"/>
          </a:p>
        </p:txBody>
      </p:sp>
    </p:spTree>
    <p:extLst>
      <p:ext uri="{BB962C8B-B14F-4D97-AF65-F5344CB8AC3E}">
        <p14:creationId xmlns:p14="http://schemas.microsoft.com/office/powerpoint/2010/main" val="424408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r>
              <a:rPr lang="en-US"/>
              <a:t>12/6/2024</a:t>
            </a:r>
          </a:p>
        </p:txBody>
      </p:sp>
      <p:sp>
        <p:nvSpPr>
          <p:cNvPr id="8" name="Footer Placeholder 2"/>
          <p:cNvSpPr>
            <a:spLocks noGrp="1"/>
          </p:cNvSpPr>
          <p:nvPr>
            <p:ph type="ftr" sz="quarter" idx="11"/>
          </p:nvPr>
        </p:nvSpPr>
        <p:spPr/>
        <p:txBody>
          <a:bodyPr/>
          <a:lstStyle>
            <a:lvl1pPr>
              <a:defRPr/>
            </a:lvl1pPr>
          </a:lstStyle>
          <a:p>
            <a:pPr>
              <a:defRPr/>
            </a:pPr>
            <a:r>
              <a:rPr lang="en-US"/>
              <a:t>ECN2102</a:t>
            </a:r>
          </a:p>
        </p:txBody>
      </p:sp>
      <p:sp>
        <p:nvSpPr>
          <p:cNvPr id="9" name="Slide Number Placeholder 22"/>
          <p:cNvSpPr>
            <a:spLocks noGrp="1"/>
          </p:cNvSpPr>
          <p:nvPr>
            <p:ph type="sldNum" sz="quarter" idx="12"/>
          </p:nvPr>
        </p:nvSpPr>
        <p:spPr/>
        <p:txBody>
          <a:bodyPr/>
          <a:lstStyle>
            <a:lvl1pPr>
              <a:defRPr/>
            </a:lvl1pPr>
          </a:lstStyle>
          <a:p>
            <a:fld id="{CB78C329-D5E7-443E-9EB9-C64C05909FF4}" type="slidenum">
              <a:rPr lang="en-US" altLang="en-US"/>
              <a:pPr/>
              <a:t>‹#›</a:t>
            </a:fld>
            <a:endParaRPr lang="en-US" altLang="en-US"/>
          </a:p>
        </p:txBody>
      </p:sp>
    </p:spTree>
    <p:extLst>
      <p:ext uri="{BB962C8B-B14F-4D97-AF65-F5344CB8AC3E}">
        <p14:creationId xmlns:p14="http://schemas.microsoft.com/office/powerpoint/2010/main" val="421951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12/6/2024</a:t>
            </a:r>
          </a:p>
        </p:txBody>
      </p:sp>
      <p:sp>
        <p:nvSpPr>
          <p:cNvPr id="4" name="Footer Placeholder 2"/>
          <p:cNvSpPr>
            <a:spLocks noGrp="1"/>
          </p:cNvSpPr>
          <p:nvPr>
            <p:ph type="ftr" sz="quarter" idx="11"/>
          </p:nvPr>
        </p:nvSpPr>
        <p:spPr/>
        <p:txBody>
          <a:bodyPr/>
          <a:lstStyle>
            <a:lvl1pPr>
              <a:defRPr/>
            </a:lvl1pPr>
          </a:lstStyle>
          <a:p>
            <a:pPr>
              <a:defRPr/>
            </a:pPr>
            <a:r>
              <a:rPr lang="en-US"/>
              <a:t>ECN2102</a:t>
            </a:r>
          </a:p>
        </p:txBody>
      </p:sp>
      <p:sp>
        <p:nvSpPr>
          <p:cNvPr id="5" name="Slide Number Placeholder 22"/>
          <p:cNvSpPr>
            <a:spLocks noGrp="1"/>
          </p:cNvSpPr>
          <p:nvPr>
            <p:ph type="sldNum" sz="quarter" idx="12"/>
          </p:nvPr>
        </p:nvSpPr>
        <p:spPr/>
        <p:txBody>
          <a:bodyPr/>
          <a:lstStyle>
            <a:lvl1pPr>
              <a:defRPr/>
            </a:lvl1pPr>
          </a:lstStyle>
          <a:p>
            <a:fld id="{4ACB453A-FAA2-4277-8477-5DB1378213F1}" type="slidenum">
              <a:rPr lang="en-US" altLang="en-US"/>
              <a:pPr/>
              <a:t>‹#›</a:t>
            </a:fld>
            <a:endParaRPr lang="en-US" altLang="en-US"/>
          </a:p>
        </p:txBody>
      </p:sp>
    </p:spTree>
    <p:extLst>
      <p:ext uri="{BB962C8B-B14F-4D97-AF65-F5344CB8AC3E}">
        <p14:creationId xmlns:p14="http://schemas.microsoft.com/office/powerpoint/2010/main" val="422311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12/6/2024</a:t>
            </a:r>
          </a:p>
        </p:txBody>
      </p:sp>
      <p:sp>
        <p:nvSpPr>
          <p:cNvPr id="3" name="Footer Placeholder 2"/>
          <p:cNvSpPr>
            <a:spLocks noGrp="1"/>
          </p:cNvSpPr>
          <p:nvPr>
            <p:ph type="ftr" sz="quarter" idx="11"/>
          </p:nvPr>
        </p:nvSpPr>
        <p:spPr/>
        <p:txBody>
          <a:bodyPr/>
          <a:lstStyle>
            <a:lvl1pPr>
              <a:defRPr/>
            </a:lvl1pPr>
          </a:lstStyle>
          <a:p>
            <a:pPr>
              <a:defRPr/>
            </a:pPr>
            <a:r>
              <a:rPr lang="en-US"/>
              <a:t>ECN2102</a:t>
            </a:r>
          </a:p>
        </p:txBody>
      </p:sp>
      <p:sp>
        <p:nvSpPr>
          <p:cNvPr id="4" name="Slide Number Placeholder 22"/>
          <p:cNvSpPr>
            <a:spLocks noGrp="1"/>
          </p:cNvSpPr>
          <p:nvPr>
            <p:ph type="sldNum" sz="quarter" idx="12"/>
          </p:nvPr>
        </p:nvSpPr>
        <p:spPr/>
        <p:txBody>
          <a:bodyPr/>
          <a:lstStyle>
            <a:lvl1pPr>
              <a:defRPr/>
            </a:lvl1pPr>
          </a:lstStyle>
          <a:p>
            <a:fld id="{3EC1AF97-E423-4365-AF62-B04966DFD273}" type="slidenum">
              <a:rPr lang="en-US" altLang="en-US"/>
              <a:pPr/>
              <a:t>‹#›</a:t>
            </a:fld>
            <a:endParaRPr lang="en-US" altLang="en-US"/>
          </a:p>
        </p:txBody>
      </p:sp>
    </p:spTree>
    <p:extLst>
      <p:ext uri="{BB962C8B-B14F-4D97-AF65-F5344CB8AC3E}">
        <p14:creationId xmlns:p14="http://schemas.microsoft.com/office/powerpoint/2010/main" val="20554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12/6/2024</a:t>
            </a:r>
          </a:p>
        </p:txBody>
      </p:sp>
      <p:sp>
        <p:nvSpPr>
          <p:cNvPr id="6" name="Footer Placeholder 2"/>
          <p:cNvSpPr>
            <a:spLocks noGrp="1"/>
          </p:cNvSpPr>
          <p:nvPr>
            <p:ph type="ftr" sz="quarter" idx="11"/>
          </p:nvPr>
        </p:nvSpPr>
        <p:spPr/>
        <p:txBody>
          <a:bodyPr/>
          <a:lstStyle>
            <a:lvl1pPr>
              <a:defRPr/>
            </a:lvl1pPr>
          </a:lstStyle>
          <a:p>
            <a:pPr>
              <a:defRPr/>
            </a:pPr>
            <a:r>
              <a:rPr lang="en-US"/>
              <a:t>ECN2102</a:t>
            </a:r>
          </a:p>
        </p:txBody>
      </p:sp>
      <p:sp>
        <p:nvSpPr>
          <p:cNvPr id="7" name="Slide Number Placeholder 22"/>
          <p:cNvSpPr>
            <a:spLocks noGrp="1"/>
          </p:cNvSpPr>
          <p:nvPr>
            <p:ph type="sldNum" sz="quarter" idx="12"/>
          </p:nvPr>
        </p:nvSpPr>
        <p:spPr/>
        <p:txBody>
          <a:bodyPr/>
          <a:lstStyle>
            <a:lvl1pPr>
              <a:defRPr/>
            </a:lvl1pPr>
          </a:lstStyle>
          <a:p>
            <a:fld id="{C2BA7E38-F773-40BE-B9C2-432930BA8C26}" type="slidenum">
              <a:rPr lang="en-US" altLang="en-US"/>
              <a:pPr/>
              <a:t>‹#›</a:t>
            </a:fld>
            <a:endParaRPr lang="en-US" altLang="en-US"/>
          </a:p>
        </p:txBody>
      </p:sp>
    </p:spTree>
    <p:extLst>
      <p:ext uri="{BB962C8B-B14F-4D97-AF65-F5344CB8AC3E}">
        <p14:creationId xmlns:p14="http://schemas.microsoft.com/office/powerpoint/2010/main" val="15116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12/6/2024</a:t>
            </a:r>
          </a:p>
        </p:txBody>
      </p:sp>
      <p:sp>
        <p:nvSpPr>
          <p:cNvPr id="6" name="Footer Placeholder 2"/>
          <p:cNvSpPr>
            <a:spLocks noGrp="1"/>
          </p:cNvSpPr>
          <p:nvPr>
            <p:ph type="ftr" sz="quarter" idx="11"/>
          </p:nvPr>
        </p:nvSpPr>
        <p:spPr/>
        <p:txBody>
          <a:bodyPr/>
          <a:lstStyle>
            <a:lvl1pPr>
              <a:defRPr/>
            </a:lvl1pPr>
          </a:lstStyle>
          <a:p>
            <a:pPr>
              <a:defRPr/>
            </a:pPr>
            <a:r>
              <a:rPr lang="en-US"/>
              <a:t>ECN2102</a:t>
            </a:r>
          </a:p>
        </p:txBody>
      </p:sp>
      <p:sp>
        <p:nvSpPr>
          <p:cNvPr id="7" name="Slide Number Placeholder 22"/>
          <p:cNvSpPr>
            <a:spLocks noGrp="1"/>
          </p:cNvSpPr>
          <p:nvPr>
            <p:ph type="sldNum" sz="quarter" idx="12"/>
          </p:nvPr>
        </p:nvSpPr>
        <p:spPr/>
        <p:txBody>
          <a:bodyPr/>
          <a:lstStyle>
            <a:lvl1pPr>
              <a:defRPr/>
            </a:lvl1pPr>
          </a:lstStyle>
          <a:p>
            <a:fld id="{0D722195-DD69-4604-A2AA-2E39BB27A3F5}" type="slidenum">
              <a:rPr lang="en-US" altLang="en-US"/>
              <a:pPr/>
              <a:t>‹#›</a:t>
            </a:fld>
            <a:endParaRPr lang="en-US" altLang="en-US"/>
          </a:p>
        </p:txBody>
      </p:sp>
    </p:spTree>
    <p:extLst>
      <p:ext uri="{BB962C8B-B14F-4D97-AF65-F5344CB8AC3E}">
        <p14:creationId xmlns:p14="http://schemas.microsoft.com/office/powerpoint/2010/main" val="195013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r>
              <a:rPr lang="en-US"/>
              <a:t>12/6/2024</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ECN2102</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kumimoji="0" sz="1200">
                <a:solidFill>
                  <a:srgbClr val="000000"/>
                </a:solidFill>
              </a:defRPr>
            </a:lvl1pPr>
          </a:lstStyle>
          <a:p>
            <a:fld id="{21162B93-5E09-4042-8214-40F94546ED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Times New Roman" pitchFamily="18" charset="0"/>
          <a:ea typeface="+mj-ea"/>
          <a:cs typeface="+mj-cs"/>
        </a:defRPr>
      </a:lvl1pPr>
      <a:lvl2pPr algn="ctr" rtl="0" eaLnBrk="0" fontAlgn="base" hangingPunct="0">
        <a:spcBef>
          <a:spcPct val="0"/>
        </a:spcBef>
        <a:spcAft>
          <a:spcPct val="0"/>
        </a:spcAft>
        <a:defRPr sz="4100" b="1">
          <a:solidFill>
            <a:schemeClr val="tx1"/>
          </a:solidFill>
          <a:latin typeface="Times New Roman" pitchFamily="18" charset="0"/>
        </a:defRPr>
      </a:lvl2pPr>
      <a:lvl3pPr algn="ctr" rtl="0" eaLnBrk="0" fontAlgn="base" hangingPunct="0">
        <a:spcBef>
          <a:spcPct val="0"/>
        </a:spcBef>
        <a:spcAft>
          <a:spcPct val="0"/>
        </a:spcAft>
        <a:defRPr sz="4100" b="1">
          <a:solidFill>
            <a:schemeClr val="tx1"/>
          </a:solidFill>
          <a:latin typeface="Times New Roman" pitchFamily="18" charset="0"/>
        </a:defRPr>
      </a:lvl3pPr>
      <a:lvl4pPr algn="ctr" rtl="0" eaLnBrk="0" fontAlgn="base" hangingPunct="0">
        <a:spcBef>
          <a:spcPct val="0"/>
        </a:spcBef>
        <a:spcAft>
          <a:spcPct val="0"/>
        </a:spcAft>
        <a:defRPr sz="4100" b="1">
          <a:solidFill>
            <a:schemeClr val="tx1"/>
          </a:solidFill>
          <a:latin typeface="Times New Roman" pitchFamily="18" charset="0"/>
        </a:defRPr>
      </a:lvl4pPr>
      <a:lvl5pPr algn="ctr" rtl="0" eaLnBrk="0" fontAlgn="base" hangingPunct="0">
        <a:spcBef>
          <a:spcPct val="0"/>
        </a:spcBef>
        <a:spcAft>
          <a:spcPct val="0"/>
        </a:spcAft>
        <a:defRPr sz="4100" b="1">
          <a:solidFill>
            <a:schemeClr val="tx1"/>
          </a:solidFill>
          <a:latin typeface="Times New Roman" pitchFamily="18"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Lucida Sans" panose="020B0602030504020204" pitchFamily="34" charset="0"/>
        <a:buChar char=""/>
        <a:defRPr sz="2800" kern="1200">
          <a:solidFill>
            <a:schemeClr val="tx1"/>
          </a:solidFill>
          <a:latin typeface="Arial" charset="0"/>
          <a:ea typeface="+mn-ea"/>
          <a:cs typeface="+mn-cs"/>
        </a:defRPr>
      </a:lvl1pPr>
      <a:lvl2pPr marL="868363" indent="-282575" algn="l" rtl="0" eaLnBrk="0" fontAlgn="base" hangingPunct="0">
        <a:spcBef>
          <a:spcPct val="20000"/>
        </a:spcBef>
        <a:spcAft>
          <a:spcPct val="0"/>
        </a:spcAft>
        <a:buClr>
          <a:schemeClr val="tx1"/>
        </a:buClr>
        <a:buSzPct val="80000"/>
        <a:buFont typeface="Lucida Sans" panose="020B0602030504020204" pitchFamily="34" charset="0"/>
        <a:buChar char=""/>
        <a:defRPr sz="2400" kern="1200">
          <a:solidFill>
            <a:schemeClr val="tx1"/>
          </a:solidFill>
          <a:latin typeface="Arial" charset="0"/>
          <a:ea typeface="+mn-ea"/>
          <a:cs typeface="+mn-cs"/>
        </a:defRPr>
      </a:lvl2pPr>
      <a:lvl3pPr marL="1133475" indent="-228600" algn="l" rtl="0" eaLnBrk="0" fontAlgn="base" hangingPunct="0">
        <a:spcBef>
          <a:spcPct val="20000"/>
        </a:spcBef>
        <a:spcAft>
          <a:spcPct val="0"/>
        </a:spcAft>
        <a:buClr>
          <a:schemeClr val="tx1"/>
        </a:buClr>
        <a:buSzPct val="95000"/>
        <a:buFont typeface="Book Antiqua" panose="02040602050305030304" pitchFamily="18" charset="0"/>
        <a:buChar char=""/>
        <a:defRPr sz="2200" kern="1200">
          <a:solidFill>
            <a:schemeClr val="tx1"/>
          </a:solidFill>
          <a:latin typeface="Arial" charset="0"/>
          <a:ea typeface="+mn-ea"/>
          <a:cs typeface="+mn-cs"/>
        </a:defRPr>
      </a:lvl3pPr>
      <a:lvl4pPr marL="1352550" indent="-182563" algn="l" rtl="0" eaLnBrk="0" fontAlgn="base" hangingPunct="0">
        <a:spcBef>
          <a:spcPct val="20000"/>
        </a:spcBef>
        <a:spcAft>
          <a:spcPct val="0"/>
        </a:spcAft>
        <a:buClr>
          <a:schemeClr val="tx1"/>
        </a:buClr>
        <a:buSzPct val="100000"/>
        <a:buFont typeface="Wingdings 2" panose="05020102010507070707" pitchFamily="18" charset="2"/>
        <a:buChar char=""/>
        <a:defRPr sz="2000" kern="1200">
          <a:solidFill>
            <a:schemeClr val="tx1"/>
          </a:solidFill>
          <a:latin typeface="Arial" charset="0"/>
          <a:ea typeface="+mn-ea"/>
          <a:cs typeface="+mn-cs"/>
        </a:defRPr>
      </a:lvl4pPr>
      <a:lvl5pPr marL="1544638" indent="-182563" algn="l" rtl="0" eaLnBrk="0" fontAlgn="base" hangingPunct="0">
        <a:spcBef>
          <a:spcPct val="20000"/>
        </a:spcBef>
        <a:spcAft>
          <a:spcPct val="0"/>
        </a:spcAft>
        <a:buClr>
          <a:schemeClr val="tx1"/>
        </a:buClr>
        <a:buFont typeface="Lucida Sans" panose="020B0602030504020204" pitchFamily="34" charset="0"/>
        <a:buChar char=""/>
        <a:defRPr sz="2000" kern="1200">
          <a:solidFill>
            <a:schemeClr val="tx1"/>
          </a:solidFill>
          <a:latin typeface="Arial"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sp3d prstMaterial="softEdge">
              <a:bevelT w="38100" h="38100"/>
            </a:sp3d>
          </a:bodyPr>
          <a:lstStyle/>
          <a:p>
            <a:pPr>
              <a:defRPr/>
            </a:pPr>
            <a:r>
              <a:rPr lang="en-US" sz="2200" dirty="0">
                <a:effectLst/>
                <a:latin typeface="+mj-lt"/>
              </a:rPr>
              <a:t>ECN2102 macroeconomics (3 Credits/5 ECTS) </a:t>
            </a:r>
            <a:br>
              <a:rPr lang="en-US" dirty="0">
                <a:latin typeface="+mj-lt"/>
              </a:rPr>
            </a:br>
            <a:r>
              <a:rPr lang="en-US" cap="small" dirty="0">
                <a:latin typeface="+mj-lt"/>
              </a:rPr>
              <a:t>Revision</a:t>
            </a:r>
            <a:endParaRPr lang="en-US" sz="3900" cap="small" dirty="0">
              <a:latin typeface="+mj-lt"/>
            </a:endParaRPr>
          </a:p>
        </p:txBody>
      </p:sp>
      <p:sp>
        <p:nvSpPr>
          <p:cNvPr id="2051" name="Rectangle 3"/>
          <p:cNvSpPr>
            <a:spLocks noGrp="1" noChangeArrowheads="1"/>
          </p:cNvSpPr>
          <p:nvPr>
            <p:ph type="subTitle" idx="1"/>
          </p:nvPr>
        </p:nvSpPr>
        <p:spPr>
          <a:xfrm>
            <a:off x="1357313" y="4000500"/>
            <a:ext cx="6400800" cy="1752600"/>
          </a:xfrm>
        </p:spPr>
        <p:txBody>
          <a:bodyPr/>
          <a:lstStyle/>
          <a:p>
            <a:pPr eaLnBrk="1" hangingPunct="1"/>
            <a:r>
              <a:rPr lang="en-US" altLang="en-US" dirty="0">
                <a:latin typeface="Arial" panose="020B0604020202020204" pitchFamily="34" charset="0"/>
              </a:rPr>
              <a:t>Week 16 (Session 43)</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Instructor: Eldar Madumarov</a:t>
            </a:r>
          </a:p>
        </p:txBody>
      </p:sp>
      <p:sp>
        <p:nvSpPr>
          <p:cNvPr id="2052" name="TextBox 3"/>
          <p:cNvSpPr txBox="1">
            <a:spLocks noChangeArrowheads="1"/>
          </p:cNvSpPr>
          <p:nvPr/>
        </p:nvSpPr>
        <p:spPr bwMode="auto">
          <a:xfrm>
            <a:off x="5000625" y="6072188"/>
            <a:ext cx="378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dirty="0"/>
              <a:t>December 6, 2024</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Current Account to GDP</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10</a:t>
            </a:fld>
            <a:endParaRPr kumimoji="0" lang="en-US" altLang="en-US" sz="1200">
              <a:solidFill>
                <a:srgbClr val="000000"/>
              </a:solidFill>
            </a:endParaRPr>
          </a:p>
        </p:txBody>
      </p:sp>
      <p:pic>
        <p:nvPicPr>
          <p:cNvPr id="7170" name="Picture 2" descr="Kazakhstan Current Account to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42" y="2204864"/>
            <a:ext cx="8376865" cy="390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Government Budget, as % of GDP</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11</a:t>
            </a:fld>
            <a:endParaRPr kumimoji="0" lang="en-US" altLang="en-US" sz="1200">
              <a:solidFill>
                <a:srgbClr val="000000"/>
              </a:solidFill>
            </a:endParaRPr>
          </a:p>
        </p:txBody>
      </p:sp>
      <p:pic>
        <p:nvPicPr>
          <p:cNvPr id="8194" name="Picture 2" descr="Kazakhstan Government 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2" y="2206723"/>
            <a:ext cx="7889354" cy="367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72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Government Debt to GDP</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12</a:t>
            </a:fld>
            <a:endParaRPr kumimoji="0" lang="en-US" altLang="en-US" sz="1200">
              <a:solidFill>
                <a:srgbClr val="000000"/>
              </a:solidFill>
            </a:endParaRPr>
          </a:p>
        </p:txBody>
      </p:sp>
      <p:pic>
        <p:nvPicPr>
          <p:cNvPr id="9218" name="Picture 2" descr="Kazakhstan Government Debt to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2" y="2060848"/>
            <a:ext cx="819408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17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Exports, in </a:t>
            </a:r>
            <a:r>
              <a:rPr lang="en-US" sz="2400" dirty="0" err="1"/>
              <a:t>mln</a:t>
            </a:r>
            <a:r>
              <a:rPr lang="en-US" sz="2400" dirty="0"/>
              <a:t>. USD</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13</a:t>
            </a:fld>
            <a:endParaRPr kumimoji="0" lang="en-US" altLang="en-US" sz="1200">
              <a:solidFill>
                <a:srgbClr val="000000"/>
              </a:solidFill>
            </a:endParaRPr>
          </a:p>
        </p:txBody>
      </p:sp>
      <p:pic>
        <p:nvPicPr>
          <p:cNvPr id="10242" name="Picture 2" descr="Kazakhstan Ex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61" y="2132856"/>
            <a:ext cx="803947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0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Exports by Category</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14</a:t>
            </a:fld>
            <a:endParaRPr kumimoji="0" lang="en-US" altLang="en-US" sz="1200">
              <a:solidFill>
                <a:srgbClr val="000000"/>
              </a:solidFill>
            </a:endParaRPr>
          </a:p>
        </p:txBody>
      </p:sp>
      <p:pic>
        <p:nvPicPr>
          <p:cNvPr id="8" name="Picture 7"/>
          <p:cNvPicPr>
            <a:picLocks noChangeAspect="1"/>
          </p:cNvPicPr>
          <p:nvPr/>
        </p:nvPicPr>
        <p:blipFill rotWithShape="1">
          <a:blip r:embed="rId3"/>
          <a:srcRect b="9002"/>
          <a:stretch/>
        </p:blipFill>
        <p:spPr>
          <a:xfrm>
            <a:off x="0" y="2060848"/>
            <a:ext cx="9144000" cy="4680520"/>
          </a:xfrm>
          <a:prstGeom prst="rect">
            <a:avLst/>
          </a:prstGeom>
        </p:spPr>
      </p:pic>
    </p:spTree>
    <p:extLst>
      <p:ext uri="{BB962C8B-B14F-4D97-AF65-F5344CB8AC3E}">
        <p14:creationId xmlns:p14="http://schemas.microsoft.com/office/powerpoint/2010/main" val="27364441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Imports, in </a:t>
            </a:r>
            <a:r>
              <a:rPr lang="en-US" sz="2400" dirty="0" err="1"/>
              <a:t>mln</a:t>
            </a:r>
            <a:r>
              <a:rPr lang="en-US" sz="2400" dirty="0"/>
              <a:t>. USD</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15</a:t>
            </a:fld>
            <a:endParaRPr kumimoji="0" lang="en-US" altLang="en-US" sz="1200">
              <a:solidFill>
                <a:srgbClr val="000000"/>
              </a:solidFill>
            </a:endParaRPr>
          </a:p>
        </p:txBody>
      </p:sp>
      <p:pic>
        <p:nvPicPr>
          <p:cNvPr id="11266" name="Picture 2" descr="Kazakhstan Im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834869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09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Imports by Category</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16</a:t>
            </a:fld>
            <a:endParaRPr kumimoji="0" lang="en-US" altLang="en-US" sz="1200">
              <a:solidFill>
                <a:srgbClr val="000000"/>
              </a:solidFill>
            </a:endParaRPr>
          </a:p>
        </p:txBody>
      </p:sp>
      <p:pic>
        <p:nvPicPr>
          <p:cNvPr id="3" name="Picture 2"/>
          <p:cNvPicPr>
            <a:picLocks noChangeAspect="1"/>
          </p:cNvPicPr>
          <p:nvPr/>
        </p:nvPicPr>
        <p:blipFill rotWithShape="1">
          <a:blip r:embed="rId3"/>
          <a:srcRect l="5902" t="20600" r="27162" b="12201"/>
          <a:stretch/>
        </p:blipFill>
        <p:spPr>
          <a:xfrm>
            <a:off x="643947" y="1988840"/>
            <a:ext cx="7960501" cy="4495342"/>
          </a:xfrm>
          <a:prstGeom prst="rect">
            <a:avLst/>
          </a:prstGeom>
        </p:spPr>
      </p:pic>
    </p:spTree>
    <p:extLst>
      <p:ext uri="{BB962C8B-B14F-4D97-AF65-F5344CB8AC3E}">
        <p14:creationId xmlns:p14="http://schemas.microsoft.com/office/powerpoint/2010/main" val="15448957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GDP</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2</a:t>
            </a:fld>
            <a:endParaRPr kumimoji="0" lang="en-US" altLang="en-US" sz="1200">
              <a:solidFill>
                <a:srgbClr val="000000"/>
              </a:solidFill>
            </a:endParaRPr>
          </a:p>
        </p:txBody>
      </p:sp>
      <p:pic>
        <p:nvPicPr>
          <p:cNvPr id="1028" name="Picture 4" descr="Kazakhstan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94" y="1988840"/>
            <a:ext cx="8812506"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Unemployment</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3</a:t>
            </a:fld>
            <a:endParaRPr kumimoji="0" lang="en-US" altLang="en-US" sz="1200">
              <a:solidFill>
                <a:srgbClr val="000000"/>
              </a:solidFill>
            </a:endParaRPr>
          </a:p>
        </p:txBody>
      </p:sp>
      <p:pic>
        <p:nvPicPr>
          <p:cNvPr id="2050" name="Picture 2" descr="Kazakhstan Unemployment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07" y="2132856"/>
            <a:ext cx="8190093" cy="38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7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GDP growth rate</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4</a:t>
            </a:fld>
            <a:endParaRPr kumimoji="0" lang="en-US" altLang="en-US" sz="1200">
              <a:solidFill>
                <a:srgbClr val="000000"/>
              </a:solidFill>
            </a:endParaRPr>
          </a:p>
        </p:txBody>
      </p:sp>
      <p:pic>
        <p:nvPicPr>
          <p:cNvPr id="3074" name="Picture 2" descr="Kazakhstan GDP Annual Growth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335277"/>
            <a:ext cx="8531225" cy="397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41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Net Investment in Non-Financial Assets</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5</a:t>
            </a:fld>
            <a:endParaRPr kumimoji="0" lang="en-US" altLang="en-US" sz="1200">
              <a:solidFill>
                <a:srgbClr val="000000"/>
              </a:solidFill>
            </a:endParaRPr>
          </a:p>
        </p:txBody>
      </p:sp>
      <p:pic>
        <p:nvPicPr>
          <p:cNvPr id="116738" name="Picture 2" descr=" kazakhstan net investment in nonfinancial assets current lcu wb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81482"/>
            <a:ext cx="8436173" cy="375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68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Inflation Rate</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6</a:t>
            </a:fld>
            <a:endParaRPr kumimoji="0" lang="en-US" altLang="en-US" sz="1200">
              <a:solidFill>
                <a:srgbClr val="000000"/>
              </a:solidFill>
            </a:endParaRPr>
          </a:p>
        </p:txBody>
      </p:sp>
      <p:pic>
        <p:nvPicPr>
          <p:cNvPr id="4098" name="Picture 2" descr="Kazakhstan Inflation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60" y="2204864"/>
            <a:ext cx="803947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83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Core Inflation Rate</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7</a:t>
            </a:fld>
            <a:endParaRPr kumimoji="0" lang="en-US" altLang="en-US" sz="1200">
              <a:solidFill>
                <a:srgbClr val="000000"/>
              </a:solidFill>
            </a:endParaRPr>
          </a:p>
        </p:txBody>
      </p:sp>
      <p:pic>
        <p:nvPicPr>
          <p:cNvPr id="5122" name="Picture 2" descr="Kazakhstan Core Inflation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14" y="2276872"/>
            <a:ext cx="8177386" cy="380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28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Exchange Rate USD/KZT</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8</a:t>
            </a:fld>
            <a:endParaRPr kumimoji="0" lang="en-US" altLang="en-US" sz="120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955186"/>
            <a:ext cx="6660704" cy="4618088"/>
          </a:xfrm>
          <a:prstGeom prst="rect">
            <a:avLst/>
          </a:prstGeom>
        </p:spPr>
      </p:pic>
    </p:spTree>
    <p:extLst>
      <p:ext uri="{BB962C8B-B14F-4D97-AF65-F5344CB8AC3E}">
        <p14:creationId xmlns:p14="http://schemas.microsoft.com/office/powerpoint/2010/main" val="19068810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a:defRPr/>
            </a:pPr>
            <a:r>
              <a:rPr lang="en-US" dirty="0">
                <a:latin typeface="+mj-lt"/>
              </a:rPr>
              <a:t>Revision</a:t>
            </a:r>
          </a:p>
        </p:txBody>
      </p:sp>
      <p:sp>
        <p:nvSpPr>
          <p:cNvPr id="3075" name="Content Placeholder 2"/>
          <p:cNvSpPr>
            <a:spLocks noGrp="1"/>
          </p:cNvSpPr>
          <p:nvPr>
            <p:ph idx="1"/>
          </p:nvPr>
        </p:nvSpPr>
        <p:spPr/>
        <p:txBody>
          <a:bodyPr/>
          <a:lstStyle/>
          <a:p>
            <a:pPr>
              <a:buFont typeface="Lucida Sans" panose="020B0602030504020204" pitchFamily="34" charset="0"/>
              <a:buNone/>
              <a:defRPr/>
            </a:pPr>
            <a:r>
              <a:rPr lang="en-US" sz="2400" dirty="0"/>
              <a:t>Kazakhstan Trade Balance</a:t>
            </a:r>
          </a:p>
          <a:p>
            <a:pPr marL="650875" indent="-514350">
              <a:buFont typeface="Lucida Sans" panose="020B0602030504020204" pitchFamily="34" charset="0"/>
              <a:buNone/>
              <a:defRPr/>
            </a:pPr>
            <a:endParaRPr lang="en-US" sz="2600" dirty="0"/>
          </a:p>
        </p:txBody>
      </p:sp>
      <p:sp>
        <p:nvSpPr>
          <p:cNvPr id="4" name="Date Placeholder 3"/>
          <p:cNvSpPr>
            <a:spLocks noGrp="1"/>
          </p:cNvSpPr>
          <p:nvPr>
            <p:ph type="dt" sz="quarter" idx="10"/>
          </p:nvPr>
        </p:nvSpPr>
        <p:spPr/>
        <p:txBody>
          <a:bodyPr/>
          <a:lstStyle/>
          <a:p>
            <a:pPr>
              <a:defRPr/>
            </a:pPr>
            <a:r>
              <a:rPr lang="en-US"/>
              <a:t>12/6/2024</a:t>
            </a:r>
          </a:p>
        </p:txBody>
      </p:sp>
      <p:sp>
        <p:nvSpPr>
          <p:cNvPr id="5" name="Footer Placeholder 4"/>
          <p:cNvSpPr>
            <a:spLocks noGrp="1"/>
          </p:cNvSpPr>
          <p:nvPr>
            <p:ph type="ftr" sz="quarter" idx="11"/>
          </p:nvPr>
        </p:nvSpPr>
        <p:spPr/>
        <p:txBody>
          <a:bodyPr/>
          <a:lstStyle/>
          <a:p>
            <a:pPr>
              <a:defRPr/>
            </a:pPr>
            <a:r>
              <a:rPr lang="en-US"/>
              <a:t>ECN2102</a:t>
            </a:r>
          </a:p>
        </p:txBody>
      </p:sp>
      <p:sp>
        <p:nvSpPr>
          <p:cNvPr id="6" name="Slide Number Placeholder 5"/>
          <p:cNvSpPr>
            <a:spLocks noGrp="1"/>
          </p:cNvSpPr>
          <p:nvPr>
            <p:ph type="sldNum" sz="quarter" idx="12"/>
          </p:nvPr>
        </p:nvSpPr>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fld id="{B1F63B56-04E7-4C49-8E9F-8A00A66FEC13}" type="slidenum">
              <a:rPr kumimoji="0" lang="en-US" altLang="en-US" sz="1200">
                <a:solidFill>
                  <a:srgbClr val="000000"/>
                </a:solidFill>
              </a:rPr>
              <a:pPr eaLnBrk="1" hangingPunct="1"/>
              <a:t>9</a:t>
            </a:fld>
            <a:endParaRPr kumimoji="0" lang="en-US" altLang="en-US" sz="1200">
              <a:solidFill>
                <a:srgbClr val="000000"/>
              </a:solidFill>
            </a:endParaRPr>
          </a:p>
        </p:txBody>
      </p:sp>
      <p:pic>
        <p:nvPicPr>
          <p:cNvPr id="6146" name="Picture 2" descr="Kazakhstan Balance of T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70" y="2132856"/>
            <a:ext cx="803947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66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6534</TotalTime>
  <Words>652</Words>
  <Application>Microsoft Office PowerPoint</Application>
  <PresentationFormat>On-screen Show (4:3)</PresentationFormat>
  <Paragraphs>151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Book Antiqua</vt:lpstr>
      <vt:lpstr>Wingdings 3</vt:lpstr>
      <vt:lpstr>Arial</vt:lpstr>
      <vt:lpstr>Lucida Sans</vt:lpstr>
      <vt:lpstr>Wingdings</vt:lpstr>
      <vt:lpstr>Wingdings 2</vt:lpstr>
      <vt:lpstr>Apex</vt:lpstr>
      <vt:lpstr>ECN2102 macroeconomics (3 Credits/5 ECTS)  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lpstr>Revision</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ECN3184 Econometric Methods (3 Credits) Section 1 Two-Variable  Regression Analysis</dc:title>
  <dc:creator>Madumarov Eldar</dc:creator>
  <cp:lastModifiedBy>Eldar Madumarov</cp:lastModifiedBy>
  <cp:revision>465</cp:revision>
  <dcterms:created xsi:type="dcterms:W3CDTF">1998-07-20T20:52:32Z</dcterms:created>
  <dcterms:modified xsi:type="dcterms:W3CDTF">2024-12-05T12:41:57Z</dcterms:modified>
</cp:coreProperties>
</file>