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40" autoAdjust="0"/>
    <p:restoredTop sz="94660"/>
  </p:normalViewPr>
  <p:slideViewPr>
    <p:cSldViewPr snapToGrid="0">
      <p:cViewPr varScale="1">
        <p:scale>
          <a:sx n="110" d="100"/>
          <a:sy n="110" d="100"/>
        </p:scale>
        <p:origin x="10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067737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24364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448684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3597267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3415666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4ED8ED2-3B6E-4685-944F-3E525BCA2FA8}" type="datetimeFigureOut">
              <a:rPr lang="ru-RU" smtClean="0"/>
              <a:t>06.09.2022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423468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ED8ED2-3B6E-4685-944F-3E525BCA2FA8}" type="datetimeFigureOut">
              <a:rPr lang="ru-RU" smtClean="0"/>
              <a:t>06.09.2022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376917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ED8ED2-3B6E-4685-944F-3E525BCA2FA8}" type="datetimeFigureOut">
              <a:rPr lang="ru-RU" smtClean="0"/>
              <a:t>06.09.2022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109929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ED8ED2-3B6E-4685-944F-3E525BCA2FA8}" type="datetimeFigureOut">
              <a:rPr lang="ru-RU" smtClean="0"/>
              <a:t>06.09.2022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1013976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ED8ED2-3B6E-4685-944F-3E525BCA2FA8}" type="datetimeFigureOut">
              <a:rPr lang="ru-RU" smtClean="0"/>
              <a:t>06.09.2022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664645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4ED8ED2-3B6E-4685-944F-3E525BCA2FA8}" type="datetimeFigureOut">
              <a:rPr lang="ru-RU" smtClean="0"/>
              <a:t>06.09.2022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68A3250-B8AB-4501-A2B2-E9ACA005796F}" type="slidenum">
              <a:rPr lang="ru-RU" smtClean="0"/>
              <a:t>‹#›</a:t>
            </a:fld>
            <a:endParaRPr lang="ru-RU"/>
          </a:p>
        </p:txBody>
      </p:sp>
    </p:spTree>
    <p:extLst>
      <p:ext uri="{BB962C8B-B14F-4D97-AF65-F5344CB8AC3E}">
        <p14:creationId xmlns:p14="http://schemas.microsoft.com/office/powerpoint/2010/main" val="254032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D8ED2-3B6E-4685-944F-3E525BCA2FA8}" type="datetimeFigureOut">
              <a:rPr lang="ru-RU" smtClean="0"/>
              <a:t>06.09.2022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8A3250-B8AB-4501-A2B2-E9ACA005796F}" type="slidenum">
              <a:rPr lang="ru-RU" smtClean="0"/>
              <a:t>‹#›</a:t>
            </a:fld>
            <a:endParaRPr lang="ru-RU"/>
          </a:p>
        </p:txBody>
      </p:sp>
    </p:spTree>
    <p:extLst>
      <p:ext uri="{BB962C8B-B14F-4D97-AF65-F5344CB8AC3E}">
        <p14:creationId xmlns:p14="http://schemas.microsoft.com/office/powerpoint/2010/main" val="3872900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52249"/>
            <a:ext cx="9144000" cy="662151"/>
          </a:xfrm>
        </p:spPr>
        <p:txBody>
          <a:bodyPr>
            <a:normAutofit/>
          </a:bodyPr>
          <a:lstStyle/>
          <a:p>
            <a:r>
              <a:rPr lang="kk-KZ" sz="2400" b="1" dirty="0">
                <a:latin typeface="Times New Roman" panose="02020603050405020304" pitchFamily="18" charset="0"/>
                <a:cs typeface="Times New Roman" panose="02020603050405020304" pitchFamily="18" charset="0"/>
              </a:rPr>
              <a:t>2 –лекция </a:t>
            </a:r>
            <a:r>
              <a:rPr lang="ru-RU" sz="2400" b="1" dirty="0">
                <a:latin typeface="Times New Roman" panose="02020603050405020304" pitchFamily="18" charset="0"/>
                <a:cs typeface="Times New Roman" panose="02020603050405020304" pitchFamily="18" charset="0"/>
              </a:rPr>
              <a:t>2.1. T</a:t>
            </a:r>
            <a:r>
              <a:rPr lang="kk-KZ" sz="2400" b="1" dirty="0">
                <a:latin typeface="Times New Roman" panose="02020603050405020304" pitchFamily="18" charset="0"/>
                <a:cs typeface="Times New Roman" panose="02020603050405020304" pitchFamily="18" charset="0"/>
              </a:rPr>
              <a:t>үрік</a:t>
            </a:r>
            <a:r>
              <a:rPr lang="ru-RU" sz="2400" b="1" dirty="0">
                <a:latin typeface="Times New Roman" panose="02020603050405020304" pitchFamily="18" charset="0"/>
                <a:cs typeface="Times New Roman" panose="02020603050405020304" pitchFamily="18" charset="0"/>
              </a:rPr>
              <a:t> ж</a:t>
            </a:r>
            <a:r>
              <a:rPr lang="kk-KZ" sz="2400" b="1" dirty="0">
                <a:latin typeface="Times New Roman" panose="02020603050405020304" pitchFamily="18" charset="0"/>
                <a:cs typeface="Times New Roman" panose="02020603050405020304" pitchFamily="18" charset="0"/>
              </a:rPr>
              <a:t>ә</a:t>
            </a:r>
            <a:r>
              <a:rPr lang="ru-RU" sz="2400" b="1" dirty="0">
                <a:latin typeface="Times New Roman" panose="02020603050405020304" pitchFamily="18" charset="0"/>
                <a:cs typeface="Times New Roman" panose="02020603050405020304" pitchFamily="18" charset="0"/>
              </a:rPr>
              <a:t>не </a:t>
            </a:r>
            <a:r>
              <a:rPr lang="ru-RU" sz="2400" b="1" dirty="0" err="1">
                <a:latin typeface="Times New Roman" panose="02020603050405020304" pitchFamily="18" charset="0"/>
                <a:cs typeface="Times New Roman" panose="02020603050405020304" pitchFamily="18" charset="0"/>
              </a:rPr>
              <a:t>Батыс</a:t>
            </a:r>
            <a:r>
              <a:rPr lang="ru-RU" sz="2400" b="1" dirty="0">
                <a:latin typeface="Times New Roman" panose="02020603050405020304" pitchFamily="18" charset="0"/>
                <a:cs typeface="Times New Roman" panose="02020603050405020304" pitchFamily="18" charset="0"/>
              </a:rPr>
              <a:t> T</a:t>
            </a:r>
            <a:r>
              <a:rPr lang="kk-KZ" sz="2400" b="1" dirty="0">
                <a:latin typeface="Times New Roman" panose="02020603050405020304" pitchFamily="18" charset="0"/>
                <a:cs typeface="Times New Roman" panose="02020603050405020304" pitchFamily="18" charset="0"/>
              </a:rPr>
              <a:t>үрік қ</a:t>
            </a:r>
            <a:r>
              <a:rPr lang="ru-RU" sz="2400" b="1" dirty="0">
                <a:latin typeface="Times New Roman" panose="02020603050405020304" pitchFamily="18" charset="0"/>
                <a:cs typeface="Times New Roman" panose="02020603050405020304" pitchFamily="18" charset="0"/>
              </a:rPr>
              <a:t>а</a:t>
            </a:r>
            <a:r>
              <a:rPr lang="kk-KZ" sz="2400" b="1" dirty="0">
                <a:latin typeface="Times New Roman" panose="02020603050405020304" pitchFamily="18" charset="0"/>
                <a:cs typeface="Times New Roman" panose="02020603050405020304" pitchFamily="18" charset="0"/>
              </a:rPr>
              <a:t>ғ</a:t>
            </a:r>
            <a:r>
              <a:rPr lang="ru-RU" sz="2400" b="1" dirty="0" err="1">
                <a:latin typeface="Times New Roman" panose="02020603050405020304" pitchFamily="18" charset="0"/>
                <a:cs typeface="Times New Roman" panose="02020603050405020304" pitchFamily="18" charset="0"/>
              </a:rPr>
              <a:t>анаттары</a:t>
            </a: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3999" y="1024759"/>
            <a:ext cx="10268607" cy="5567427"/>
          </a:xfrm>
        </p:spPr>
        <p:txBody>
          <a:bodyPr>
            <a:normAutofit/>
          </a:bodyPr>
          <a:lstStyle/>
          <a:p>
            <a:pPr algn="l">
              <a:spcBef>
                <a:spcPts val="0"/>
              </a:spcBef>
            </a:pPr>
            <a:r>
              <a:rPr lang="kk-KZ" sz="1800" dirty="0" smtClean="0"/>
              <a:t>	I </a:t>
            </a:r>
            <a:r>
              <a:rPr lang="kk-KZ" sz="1800" dirty="0"/>
              <a:t>мыңжылдықта Евразия аймағында этникалық өзгерістер </a:t>
            </a:r>
            <a:r>
              <a:rPr lang="kk-KZ" sz="1800" dirty="0" smtClean="0"/>
              <a:t>жүріп,  </a:t>
            </a:r>
            <a:r>
              <a:rPr lang="ru-RU" sz="1800" dirty="0" err="1" smtClean="0"/>
              <a:t>түркі</a:t>
            </a:r>
            <a:r>
              <a:rPr lang="ru-RU" sz="1800" dirty="0" smtClean="0"/>
              <a:t> </a:t>
            </a:r>
            <a:r>
              <a:rPr lang="ru-RU" sz="1800" dirty="0" err="1"/>
              <a:t>тілдес</a:t>
            </a:r>
            <a:r>
              <a:rPr lang="ru-RU" sz="1800" dirty="0"/>
              <a:t> </a:t>
            </a:r>
            <a:r>
              <a:rPr lang="ru-RU" sz="1800" dirty="0" err="1"/>
              <a:t>тайпалар</a:t>
            </a:r>
            <a:r>
              <a:rPr lang="ru-RU" sz="1800" dirty="0"/>
              <a:t> </a:t>
            </a:r>
            <a:r>
              <a:rPr lang="ru-RU" sz="1800" dirty="0" err="1"/>
              <a:t>басым</a:t>
            </a:r>
            <a:r>
              <a:rPr lang="ru-RU" sz="1800" dirty="0"/>
              <a:t> бола </a:t>
            </a:r>
            <a:r>
              <a:rPr lang="ru-RU" sz="1800" dirty="0" err="1"/>
              <a:t>бастайды</a:t>
            </a:r>
            <a:r>
              <a:rPr lang="ru-RU" sz="1800" dirty="0"/>
              <a:t>. </a:t>
            </a:r>
            <a:r>
              <a:rPr lang="ru-RU" sz="1800" dirty="0" err="1"/>
              <a:t>Түріктер</a:t>
            </a:r>
            <a:r>
              <a:rPr lang="ru-RU" sz="1800" dirty="0"/>
              <a:t> </a:t>
            </a:r>
            <a:r>
              <a:rPr lang="ru-RU" sz="1800" dirty="0" err="1"/>
              <a:t>туралы</a:t>
            </a:r>
            <a:r>
              <a:rPr lang="ru-RU" sz="1800" dirty="0"/>
              <a:t> </a:t>
            </a:r>
            <a:r>
              <a:rPr lang="ru-RU" sz="1800" dirty="0" err="1"/>
              <a:t>алғашқы</a:t>
            </a:r>
            <a:r>
              <a:rPr lang="ru-RU" sz="1800" dirty="0"/>
              <a:t> </a:t>
            </a:r>
            <a:r>
              <a:rPr lang="ru-RU" sz="1800" dirty="0" err="1"/>
              <a:t>деректер</a:t>
            </a:r>
            <a:r>
              <a:rPr lang="ru-RU" sz="1800" dirty="0"/>
              <a:t> 542 </a:t>
            </a:r>
            <a:r>
              <a:rPr lang="ru-RU" sz="1800" dirty="0" err="1"/>
              <a:t>жылдан</a:t>
            </a:r>
            <a:r>
              <a:rPr lang="ru-RU" sz="1800" dirty="0"/>
              <a:t> </a:t>
            </a:r>
            <a:r>
              <a:rPr lang="ru-RU" sz="1800" dirty="0" smtClean="0"/>
              <a:t> </a:t>
            </a:r>
            <a:r>
              <a:rPr lang="ru-RU" sz="1800" dirty="0" err="1" smtClean="0"/>
              <a:t>белгілі</a:t>
            </a:r>
            <a:r>
              <a:rPr lang="ru-RU" sz="1800" dirty="0" smtClean="0"/>
              <a:t>. </a:t>
            </a:r>
            <a:r>
              <a:rPr lang="ru-RU" sz="1800" dirty="0" err="1"/>
              <a:t>Қытайлар</a:t>
            </a:r>
            <a:r>
              <a:rPr lang="ru-RU" sz="1800" dirty="0"/>
              <a:t> </a:t>
            </a:r>
            <a:r>
              <a:rPr lang="ru-RU" sz="1800" dirty="0" err="1"/>
              <a:t>түріктерді</a:t>
            </a:r>
            <a:r>
              <a:rPr lang="ru-RU" sz="1800" dirty="0"/>
              <a:t> </a:t>
            </a:r>
            <a:r>
              <a:rPr lang="ru-RU" sz="1800" dirty="0" err="1"/>
              <a:t>ғұндардың</a:t>
            </a:r>
            <a:r>
              <a:rPr lang="ru-RU" sz="1800" dirty="0"/>
              <a:t> </a:t>
            </a:r>
            <a:r>
              <a:rPr lang="ru-RU" sz="1800" dirty="0" err="1"/>
              <a:t>ұрпақтары</a:t>
            </a:r>
            <a:r>
              <a:rPr lang="ru-RU" sz="1800" dirty="0"/>
              <a:t> </a:t>
            </a:r>
            <a:r>
              <a:rPr lang="ru-RU" sz="1800" dirty="0" err="1"/>
              <a:t>деп</a:t>
            </a:r>
            <a:r>
              <a:rPr lang="ru-RU" sz="1800" dirty="0"/>
              <a:t> </a:t>
            </a:r>
            <a:r>
              <a:rPr lang="ru-RU" sz="1800" dirty="0" err="1"/>
              <a:t>санаған</a:t>
            </a:r>
            <a:r>
              <a:rPr lang="ru-RU" sz="1800" dirty="0"/>
              <a:t>.</a:t>
            </a:r>
          </a:p>
          <a:p>
            <a:pPr algn="just">
              <a:spcBef>
                <a:spcPts val="0"/>
              </a:spcBef>
            </a:pPr>
            <a:r>
              <a:rPr lang="ru-RU" sz="1800" dirty="0" smtClean="0"/>
              <a:t>	VI </a:t>
            </a:r>
            <a:r>
              <a:rPr lang="ru-RU" sz="1800" dirty="0" err="1"/>
              <a:t>ғасырда</a:t>
            </a:r>
            <a:r>
              <a:rPr lang="ru-RU" sz="1800" dirty="0"/>
              <a:t> «</a:t>
            </a:r>
            <a:r>
              <a:rPr lang="ru-RU" sz="1800" dirty="0" err="1"/>
              <a:t>түрік</a:t>
            </a:r>
            <a:r>
              <a:rPr lang="ru-RU" sz="1800" dirty="0"/>
              <a:t>» </a:t>
            </a:r>
            <a:r>
              <a:rPr lang="ru-RU" sz="1800" dirty="0" err="1"/>
              <a:t>атауы</a:t>
            </a:r>
            <a:r>
              <a:rPr lang="ru-RU" sz="1800" dirty="0"/>
              <a:t> </a:t>
            </a:r>
            <a:r>
              <a:rPr lang="ru-RU" sz="1800" dirty="0" err="1"/>
              <a:t>кең</a:t>
            </a:r>
            <a:r>
              <a:rPr lang="ru-RU" sz="1800" dirty="0"/>
              <a:t> </a:t>
            </a:r>
            <a:r>
              <a:rPr lang="ru-RU" sz="1800" dirty="0" err="1"/>
              <a:t>тарала</a:t>
            </a:r>
            <a:r>
              <a:rPr lang="ru-RU" sz="1800" dirty="0"/>
              <a:t> </a:t>
            </a:r>
            <a:r>
              <a:rPr lang="ru-RU" sz="1800" dirty="0" err="1"/>
              <a:t>бастады</a:t>
            </a:r>
            <a:r>
              <a:rPr lang="ru-RU" sz="1800" dirty="0"/>
              <a:t>. </a:t>
            </a:r>
            <a:r>
              <a:rPr lang="ru-RU" sz="1800" dirty="0" err="1"/>
              <a:t>Олар</a:t>
            </a:r>
            <a:r>
              <a:rPr lang="ru-RU" sz="1800" dirty="0"/>
              <a:t> Алтай </a:t>
            </a:r>
            <a:r>
              <a:rPr lang="ru-RU" sz="1800" dirty="0" err="1"/>
              <a:t>аймағында</a:t>
            </a:r>
            <a:r>
              <a:rPr lang="ru-RU" sz="1800" dirty="0"/>
              <a:t> </a:t>
            </a:r>
            <a:r>
              <a:rPr lang="ru-RU" sz="1800" dirty="0" err="1"/>
              <a:t>қалыптасқан</a:t>
            </a:r>
            <a:r>
              <a:rPr lang="ru-RU" sz="1800" dirty="0"/>
              <a:t> </a:t>
            </a:r>
            <a:r>
              <a:rPr lang="ru-RU" sz="1800" dirty="0" err="1"/>
              <a:t>тайпалар</a:t>
            </a:r>
            <a:r>
              <a:rPr lang="ru-RU" sz="1800" dirty="0"/>
              <a:t> </a:t>
            </a:r>
            <a:r>
              <a:rPr lang="ru-RU" sz="1800" dirty="0" err="1"/>
              <a:t>одағы</a:t>
            </a:r>
            <a:r>
              <a:rPr lang="ru-RU" sz="1800" dirty="0"/>
              <a:t> </a:t>
            </a:r>
            <a:r>
              <a:rPr lang="ru-RU" sz="1800" dirty="0" err="1"/>
              <a:t>болған</a:t>
            </a:r>
            <a:r>
              <a:rPr lang="ru-RU" sz="1800" dirty="0"/>
              <a:t> </a:t>
            </a:r>
            <a:r>
              <a:rPr lang="ru-RU" sz="1800" dirty="0" err="1"/>
              <a:t>еді</a:t>
            </a:r>
            <a:r>
              <a:rPr lang="ru-RU" sz="1800" dirty="0"/>
              <a:t>. </a:t>
            </a:r>
            <a:r>
              <a:rPr lang="ru-RU" sz="1800" dirty="0" err="1"/>
              <a:t>Қытайлықтар</a:t>
            </a:r>
            <a:r>
              <a:rPr lang="ru-RU" sz="1800" dirty="0"/>
              <a:t> </a:t>
            </a:r>
            <a:r>
              <a:rPr lang="ru-RU" sz="1800" dirty="0" err="1"/>
              <a:t>түріктерді</a:t>
            </a:r>
            <a:r>
              <a:rPr lang="ru-RU" sz="1800" dirty="0"/>
              <a:t> «</a:t>
            </a:r>
            <a:r>
              <a:rPr lang="ru-RU" sz="1800" dirty="0" err="1"/>
              <a:t>туцзюе</a:t>
            </a:r>
            <a:r>
              <a:rPr lang="ru-RU" sz="1800" dirty="0"/>
              <a:t>» </a:t>
            </a:r>
            <a:r>
              <a:rPr lang="ru-RU" sz="1800" dirty="0" err="1"/>
              <a:t>немесе</a:t>
            </a:r>
            <a:r>
              <a:rPr lang="ru-RU" sz="1800" dirty="0"/>
              <a:t> «</a:t>
            </a:r>
            <a:r>
              <a:rPr lang="ru-RU" sz="1800" dirty="0" err="1"/>
              <a:t>тукю</a:t>
            </a:r>
            <a:r>
              <a:rPr lang="ru-RU" sz="1800" dirty="0"/>
              <a:t>», </a:t>
            </a:r>
            <a:r>
              <a:rPr lang="ru-RU" sz="1800" dirty="0" err="1"/>
              <a:t>соғдылар</a:t>
            </a:r>
            <a:r>
              <a:rPr lang="ru-RU" sz="1800" dirty="0"/>
              <a:t> - «</a:t>
            </a:r>
            <a:r>
              <a:rPr lang="ru-RU" sz="1800" dirty="0" err="1"/>
              <a:t>түркі</a:t>
            </a:r>
            <a:r>
              <a:rPr lang="ru-RU" sz="1800" dirty="0"/>
              <a:t>», «</a:t>
            </a:r>
            <a:r>
              <a:rPr lang="ru-RU" sz="1800" dirty="0" err="1"/>
              <a:t>түркіт</a:t>
            </a:r>
            <a:r>
              <a:rPr lang="ru-RU" sz="1800" dirty="0"/>
              <a:t>», ал </a:t>
            </a:r>
            <a:r>
              <a:rPr lang="ru-RU" sz="1800" dirty="0" err="1"/>
              <a:t>византиялықтар</a:t>
            </a:r>
            <a:r>
              <a:rPr lang="ru-RU" sz="1800" dirty="0"/>
              <a:t>, </a:t>
            </a:r>
            <a:r>
              <a:rPr lang="ru-RU" sz="1800" dirty="0" err="1"/>
              <a:t>арабтар</a:t>
            </a:r>
            <a:r>
              <a:rPr lang="ru-RU" sz="1800" dirty="0"/>
              <a:t> мен </a:t>
            </a:r>
            <a:r>
              <a:rPr lang="ru-RU" sz="1800" dirty="0" err="1"/>
              <a:t>парсылар</a:t>
            </a:r>
            <a:r>
              <a:rPr lang="ru-RU" sz="1800" dirty="0"/>
              <a:t> - «тюрк» </a:t>
            </a:r>
            <a:r>
              <a:rPr lang="ru-RU" sz="1800" dirty="0" err="1"/>
              <a:t>деп</a:t>
            </a:r>
            <a:r>
              <a:rPr lang="ru-RU" sz="1800" dirty="0"/>
              <a:t> </a:t>
            </a:r>
            <a:r>
              <a:rPr lang="ru-RU" sz="1800" dirty="0" err="1"/>
              <a:t>атаған</a:t>
            </a:r>
            <a:r>
              <a:rPr lang="ru-RU" sz="1800" dirty="0"/>
              <a:t>. </a:t>
            </a:r>
            <a:r>
              <a:rPr lang="ru-RU" sz="1800" dirty="0" err="1"/>
              <a:t>Орыс</a:t>
            </a:r>
            <a:r>
              <a:rPr lang="ru-RU" sz="1800" dirty="0"/>
              <a:t> </a:t>
            </a:r>
            <a:r>
              <a:rPr lang="ru-RU" sz="1800" dirty="0" err="1"/>
              <a:t>деректерінде</a:t>
            </a:r>
            <a:r>
              <a:rPr lang="ru-RU" sz="1800" dirty="0"/>
              <a:t> </a:t>
            </a:r>
            <a:r>
              <a:rPr lang="ru-RU" sz="1800" dirty="0" err="1"/>
              <a:t>түрік</a:t>
            </a:r>
            <a:r>
              <a:rPr lang="ru-RU" sz="1800" dirty="0"/>
              <a:t> </a:t>
            </a:r>
            <a:r>
              <a:rPr lang="ru-RU" sz="1800" dirty="0" err="1"/>
              <a:t>тайпалары</a:t>
            </a:r>
            <a:r>
              <a:rPr lang="ru-RU" sz="1800" dirty="0"/>
              <a:t> «</a:t>
            </a:r>
            <a:r>
              <a:rPr lang="ru-RU" sz="1800" dirty="0" err="1"/>
              <a:t>торки</a:t>
            </a:r>
            <a:r>
              <a:rPr lang="ru-RU" sz="1800" dirty="0"/>
              <a:t> -тюрки» </a:t>
            </a:r>
            <a:r>
              <a:rPr lang="ru-RU" sz="1800" dirty="0" err="1"/>
              <a:t>деп</a:t>
            </a:r>
            <a:r>
              <a:rPr lang="ru-RU" sz="1800" dirty="0"/>
              <a:t> </a:t>
            </a:r>
            <a:r>
              <a:rPr lang="ru-RU" sz="1800" dirty="0" err="1"/>
              <a:t>аталған</a:t>
            </a:r>
            <a:r>
              <a:rPr lang="ru-RU" sz="1800" dirty="0"/>
              <a:t>. </a:t>
            </a:r>
            <a:r>
              <a:rPr lang="ru-RU" sz="1800" dirty="0" err="1"/>
              <a:t>Шәкәрім</a:t>
            </a:r>
            <a:r>
              <a:rPr lang="ru-RU" sz="1800" dirty="0"/>
              <a:t> </a:t>
            </a:r>
            <a:r>
              <a:rPr lang="ru-RU" sz="1800" dirty="0" err="1"/>
              <a:t>Құдайбердіұлы</a:t>
            </a:r>
            <a:r>
              <a:rPr lang="ru-RU" sz="1800" dirty="0"/>
              <a:t> «</a:t>
            </a:r>
            <a:r>
              <a:rPr lang="ru-RU" sz="1800" dirty="0" err="1"/>
              <a:t>Түрік</a:t>
            </a:r>
            <a:r>
              <a:rPr lang="ru-RU" sz="1800" dirty="0"/>
              <a:t>, </a:t>
            </a:r>
            <a:r>
              <a:rPr lang="ru-RU" sz="1800" dirty="0" err="1"/>
              <a:t>қырғыз-қазақ</a:t>
            </a:r>
            <a:r>
              <a:rPr lang="ru-RU" sz="1800" dirty="0"/>
              <a:t> </a:t>
            </a:r>
            <a:r>
              <a:rPr lang="ru-RU" sz="1800" dirty="0" err="1"/>
              <a:t>һәм</a:t>
            </a:r>
            <a:r>
              <a:rPr lang="ru-RU" sz="1800" dirty="0"/>
              <a:t> </a:t>
            </a:r>
            <a:r>
              <a:rPr lang="ru-RU" sz="1800" dirty="0" err="1"/>
              <a:t>хандар</a:t>
            </a:r>
            <a:r>
              <a:rPr lang="ru-RU" sz="1800" dirty="0"/>
              <a:t> </a:t>
            </a:r>
            <a:r>
              <a:rPr lang="ru-RU" sz="1800" dirty="0" err="1"/>
              <a:t>шежіресі</a:t>
            </a:r>
            <a:r>
              <a:rPr lang="ru-RU" sz="1800" dirty="0"/>
              <a:t>» </a:t>
            </a:r>
            <a:r>
              <a:rPr lang="ru-RU" sz="1800" dirty="0" err="1"/>
              <a:t>атты</a:t>
            </a:r>
            <a:r>
              <a:rPr lang="ru-RU" sz="1800" dirty="0"/>
              <a:t> </a:t>
            </a:r>
            <a:r>
              <a:rPr lang="ru-RU" sz="1800" dirty="0" err="1"/>
              <a:t>еңбегінде</a:t>
            </a:r>
            <a:r>
              <a:rPr lang="ru-RU" sz="1800" dirty="0"/>
              <a:t> </a:t>
            </a:r>
            <a:r>
              <a:rPr lang="ru-RU" sz="1800" dirty="0" err="1"/>
              <a:t>түрік</a:t>
            </a:r>
            <a:r>
              <a:rPr lang="ru-RU" sz="1800" dirty="0"/>
              <a:t> </a:t>
            </a:r>
            <a:r>
              <a:rPr lang="ru-RU" sz="1800" dirty="0" err="1"/>
              <a:t>сөзі</a:t>
            </a:r>
            <a:r>
              <a:rPr lang="ru-RU" sz="1800" dirty="0"/>
              <a:t> «</a:t>
            </a:r>
            <a:r>
              <a:rPr lang="ru-RU" sz="1800" dirty="0" err="1"/>
              <a:t>дулыға</a:t>
            </a:r>
            <a:r>
              <a:rPr lang="ru-RU" sz="1800" dirty="0"/>
              <a:t>» </a:t>
            </a:r>
            <a:r>
              <a:rPr lang="ru-RU" sz="1800" dirty="0" err="1"/>
              <a:t>деген</a:t>
            </a:r>
            <a:r>
              <a:rPr lang="ru-RU" sz="1800" dirty="0"/>
              <a:t> </a:t>
            </a:r>
            <a:r>
              <a:rPr lang="ru-RU" sz="1800" dirty="0" err="1"/>
              <a:t>мағынаны</a:t>
            </a:r>
            <a:r>
              <a:rPr lang="ru-RU" sz="1800" dirty="0"/>
              <a:t> </a:t>
            </a:r>
            <a:r>
              <a:rPr lang="ru-RU" sz="1800" dirty="0" err="1"/>
              <a:t>білдіреді</a:t>
            </a:r>
            <a:r>
              <a:rPr lang="kk-KZ" sz="1800" dirty="0"/>
              <a:t>. </a:t>
            </a:r>
            <a:r>
              <a:rPr lang="ru-RU" sz="1800" dirty="0" err="1"/>
              <a:t>деп</a:t>
            </a:r>
            <a:r>
              <a:rPr lang="ru-RU" sz="1800" dirty="0"/>
              <a:t> </a:t>
            </a:r>
            <a:r>
              <a:rPr lang="ru-RU" sz="1800" dirty="0" err="1"/>
              <a:t>жазады</a:t>
            </a:r>
            <a:r>
              <a:rPr lang="ru-RU" sz="1800" dirty="0"/>
              <a:t>. [60, 8-б.] </a:t>
            </a:r>
            <a:r>
              <a:rPr lang="ru-RU" sz="1800" dirty="0" err="1"/>
              <a:t>Түріктердің</a:t>
            </a:r>
            <a:r>
              <a:rPr lang="ru-RU" sz="1800" dirty="0"/>
              <a:t> </a:t>
            </a:r>
            <a:r>
              <a:rPr lang="ru-RU" sz="1800" dirty="0" err="1"/>
              <a:t>тайпалық</a:t>
            </a:r>
            <a:r>
              <a:rPr lang="ru-RU" sz="1800" dirty="0"/>
              <a:t> </a:t>
            </a:r>
            <a:r>
              <a:rPr lang="ru-RU" sz="1800" dirty="0" err="1"/>
              <a:t>одағы</a:t>
            </a:r>
            <a:r>
              <a:rPr lang="ru-RU" sz="1800" dirty="0"/>
              <a:t> - </a:t>
            </a:r>
            <a:r>
              <a:rPr lang="ru-RU" sz="1800" dirty="0" err="1"/>
              <a:t>Түрік</a:t>
            </a:r>
            <a:r>
              <a:rPr lang="ru-RU" sz="1800" dirty="0"/>
              <a:t> </a:t>
            </a:r>
            <a:r>
              <a:rPr lang="ru-RU" sz="1800" dirty="0" err="1"/>
              <a:t>Елі</a:t>
            </a:r>
            <a:r>
              <a:rPr lang="ru-RU" sz="1800" dirty="0"/>
              <a:t> </a:t>
            </a:r>
            <a:r>
              <a:rPr lang="ru-RU" sz="1800" dirty="0" err="1"/>
              <a:t>Алтайда</a:t>
            </a:r>
            <a:r>
              <a:rPr lang="ru-RU" sz="1800" dirty="0"/>
              <a:t> </a:t>
            </a:r>
            <a:r>
              <a:rPr lang="ru-RU" sz="1800" dirty="0" err="1"/>
              <a:t>қалыптасты</a:t>
            </a:r>
            <a:r>
              <a:rPr lang="ru-RU" sz="1800" dirty="0"/>
              <a:t>. </a:t>
            </a:r>
            <a:r>
              <a:rPr lang="ru-RU" sz="1800" dirty="0" err="1"/>
              <a:t>Түрік</a:t>
            </a:r>
            <a:r>
              <a:rPr lang="ru-RU" sz="1800" dirty="0"/>
              <a:t> </a:t>
            </a:r>
            <a:r>
              <a:rPr lang="ru-RU" sz="1800" dirty="0" err="1"/>
              <a:t>Елі</a:t>
            </a:r>
            <a:r>
              <a:rPr lang="ru-RU" sz="1800" dirty="0"/>
              <a:t> </a:t>
            </a:r>
            <a:r>
              <a:rPr lang="ru-RU" sz="1800" dirty="0" err="1"/>
              <a:t>деген</a:t>
            </a:r>
            <a:r>
              <a:rPr lang="ru-RU" sz="1800" dirty="0"/>
              <a:t> </a:t>
            </a:r>
            <a:r>
              <a:rPr lang="ru-RU" sz="1800" dirty="0" err="1"/>
              <a:t>ұғым</a:t>
            </a:r>
            <a:r>
              <a:rPr lang="ru-RU" sz="1800" dirty="0"/>
              <a:t> </a:t>
            </a:r>
            <a:r>
              <a:rPr lang="ru-RU" sz="1800" dirty="0" err="1"/>
              <a:t>Түрік</a:t>
            </a:r>
            <a:r>
              <a:rPr lang="ru-RU" sz="1800" dirty="0"/>
              <a:t> </a:t>
            </a:r>
            <a:r>
              <a:rPr lang="ru-RU" sz="1800" dirty="0" err="1"/>
              <a:t>қағанаты</a:t>
            </a:r>
            <a:r>
              <a:rPr lang="ru-RU" sz="1800" dirty="0"/>
              <a:t> </a:t>
            </a:r>
            <a:r>
              <a:rPr lang="ru-RU" sz="1800" dirty="0" err="1"/>
              <a:t>құрылғанға</a:t>
            </a:r>
            <a:r>
              <a:rPr lang="ru-RU" sz="1800" dirty="0"/>
              <a:t> </a:t>
            </a:r>
            <a:r>
              <a:rPr lang="ru-RU" sz="1800" dirty="0" err="1"/>
              <a:t>дейін</a:t>
            </a:r>
            <a:r>
              <a:rPr lang="ru-RU" sz="1800" dirty="0"/>
              <a:t> </a:t>
            </a:r>
            <a:r>
              <a:rPr lang="ru-RU" sz="1800" dirty="0" err="1"/>
              <a:t>қолданылды</a:t>
            </a:r>
            <a:r>
              <a:rPr lang="ru-RU" sz="1800" dirty="0"/>
              <a:t>.</a:t>
            </a:r>
            <a:r>
              <a:rPr lang="kk-KZ" sz="1800" dirty="0"/>
              <a:t> Дегенмен, бұлай атау қағанат тұсында да орын алған. Белгілі түркітанушы, </a:t>
            </a:r>
            <a:r>
              <a:rPr lang="kk-KZ" sz="1800" dirty="0" smtClean="0"/>
              <a:t>Санкт-	Петербург </a:t>
            </a:r>
            <a:r>
              <a:rPr lang="kk-KZ" sz="1800" dirty="0"/>
              <a:t>Мемлекеттік университетінің профессоры С. Г. Кляшторный: «егер Түрік мемлекетінің құрылу уақытын оның халықаралық аренада танылған уақытымен есептейтін болсақ, 548 жылды түркі </a:t>
            </a:r>
            <a:r>
              <a:rPr lang="kk-KZ" sz="1800" dirty="0" smtClean="0"/>
              <a:t>мемлекеттілігінің </a:t>
            </a:r>
            <a:r>
              <a:rPr lang="kk-KZ" sz="1800" dirty="0"/>
              <a:t>басы деп айтуға болады» деген тұжырым жасайды. </a:t>
            </a:r>
            <a:r>
              <a:rPr lang="kk-KZ" sz="1800" dirty="0" smtClean="0"/>
              <a:t>Ежелгі </a:t>
            </a:r>
            <a:r>
              <a:rPr lang="kk-KZ" sz="1800" dirty="0"/>
              <a:t>түркі тілдес тайпалардың негізгі топтары түріктік этнотектің қалыптасуының бастапқы кезеңінде пайда болып, олар өздерінің тарихи сабақтастығын сақтап қалды. Бұларға Орталық Азиядан Алтайға қоныс аударған түркілер, сондай-ақ енисей қырғыздары, қыпшақ тобы, теле немесе оғыздар жатады.</a:t>
            </a:r>
            <a:endParaRPr lang="ru-RU" sz="1800" dirty="0"/>
          </a:p>
          <a:p>
            <a:pPr algn="just">
              <a:spcBef>
                <a:spcPts val="0"/>
              </a:spcBef>
            </a:pPr>
            <a:r>
              <a:rPr lang="kk-KZ" sz="1800" dirty="0" smtClean="0"/>
              <a:t>	VI </a:t>
            </a:r>
            <a:r>
              <a:rPr lang="kk-KZ" sz="1800" dirty="0"/>
              <a:t>ғасыр - Түрік империяларының Еуразия кеңістігінде үстемдік етуі барысында жалпы түркілік мәдени ортақ белгілерімен қатар, өзіндік ерекшеліктері де қалыптасты. Бұлан тайпалар ішіндегі билеуші және бағынушы топтар болып жіктелуі еді. Біріктіруші күштер тегі жағынан бір-біріне жақын тайпалардың басын қосу арқылы бір орталыққа біріккен мемлекет құруға әрекет жасаса, дербестікке ұмтылушы күштер алтай түркілері, қыпшақтар, қырғыздар, оғыздар сияқты этникалық топтардың тәуелсіздігін қалыптастыруға тырысты.</a:t>
            </a:r>
            <a:endParaRPr lang="ru-RU" sz="1800" dirty="0"/>
          </a:p>
          <a:p>
            <a:pPr algn="just">
              <a:spcBef>
                <a:spcPts val="0"/>
              </a:spcBef>
            </a:pPr>
            <a:endParaRPr lang="ru-RU" sz="1800" dirty="0"/>
          </a:p>
        </p:txBody>
      </p:sp>
    </p:spTree>
    <p:extLst>
      <p:ext uri="{BB962C8B-B14F-4D97-AF65-F5344CB8AC3E}">
        <p14:creationId xmlns:p14="http://schemas.microsoft.com/office/powerpoint/2010/main" val="3835254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2019"/>
            <a:ext cx="11080898" cy="372139"/>
          </a:xfrm>
        </p:spPr>
        <p:txBody>
          <a:bodyPr>
            <a:normAutofit fontScale="90000"/>
          </a:bodyPr>
          <a:lstStyle/>
          <a:p>
            <a:pPr algn="ctr"/>
            <a:r>
              <a:rPr lang="kk-KZ" dirty="0" smtClean="0"/>
              <a:t>2 бет</a:t>
            </a:r>
            <a:endParaRPr lang="ru-RU" dirty="0"/>
          </a:p>
        </p:txBody>
      </p:sp>
      <p:sp>
        <p:nvSpPr>
          <p:cNvPr id="3" name="Объект 2"/>
          <p:cNvSpPr>
            <a:spLocks noGrp="1"/>
          </p:cNvSpPr>
          <p:nvPr>
            <p:ph idx="1"/>
          </p:nvPr>
        </p:nvSpPr>
        <p:spPr>
          <a:xfrm>
            <a:off x="838199" y="967563"/>
            <a:ext cx="11229753" cy="5209400"/>
          </a:xfrm>
        </p:spPr>
        <p:txBody>
          <a:bodyPr>
            <a:normAutofit/>
          </a:bodyPr>
          <a:lstStyle/>
          <a:p>
            <a:pPr algn="just"/>
            <a:r>
              <a:rPr lang="kk-KZ" sz="1800" dirty="0">
                <a:latin typeface="Times New Roman" panose="02020603050405020304" pitchFamily="18" charset="0"/>
                <a:cs typeface="Times New Roman" panose="02020603050405020304" pitchFamily="18" charset="0"/>
              </a:rPr>
              <a:t>Алғашқы түркі мемлекеті - Түрік қағанаты ( 551-603 ) 551 жылы Алтай түркілерінің көсемі Бумын қаған дәрежесін алған кезде тарих сахнасына шықты. Түрік қағанаты нығайған тұста шығыста Корей түбегінен бастап батыста Қырым түбегіне дейін, солтүстікте Енисей бастауынан оңтүстікте Амудария өзеніне дейінгі ұлан-ғайыр аумақты алып жатты. Бумынды Қара қаған ауыстырды ( 552-553 ). Бұл билеушілерден кейін Мұқан қаған ( 553-572 ), Таспар қаған ( 572-581 ) билік жүргізді.</a:t>
            </a:r>
            <a:endParaRPr lang="ru-RU" sz="1800" dirty="0">
              <a:latin typeface="Times New Roman" panose="02020603050405020304" pitchFamily="18" charset="0"/>
              <a:cs typeface="Times New Roman" panose="02020603050405020304" pitchFamily="18" charset="0"/>
            </a:endParaRPr>
          </a:p>
          <a:p>
            <a:pPr algn="just"/>
            <a:r>
              <a:rPr lang="kk-KZ" sz="1800" dirty="0">
                <a:latin typeface="Times New Roman" panose="02020603050405020304" pitchFamily="18" charset="0"/>
                <a:cs typeface="Times New Roman" panose="02020603050405020304" pitchFamily="18" charset="0"/>
              </a:rPr>
              <a:t>Түрік қағанаты Орталық Азияда Мұқан қаған тұсында үстемдік құрды. Ол сол тарихи кезеңдегі Иран мен Византия сияқты аса ірі мемлекеттерімен тең дәрежедегі байланыстар орнатты. Қытай да Түрік қағанатына алым салық </a:t>
            </a:r>
            <a:r>
              <a:rPr lang="kk-KZ" sz="1800" dirty="0" smtClean="0">
                <a:latin typeface="Times New Roman" panose="02020603050405020304" pitchFamily="18" charset="0"/>
                <a:cs typeface="Times New Roman" panose="02020603050405020304" pitchFamily="18" charset="0"/>
              </a:rPr>
              <a:t>төлеп </a:t>
            </a:r>
            <a:r>
              <a:rPr lang="kk-KZ" sz="1800" dirty="0">
                <a:latin typeface="Times New Roman" panose="02020603050405020304" pitchFamily="18" charset="0"/>
                <a:cs typeface="Times New Roman" panose="02020603050405020304" pitchFamily="18" charset="0"/>
              </a:rPr>
              <a:t>тұрды. </a:t>
            </a:r>
            <a:endParaRPr lang="kk-KZ" sz="1800" dirty="0" smtClean="0">
              <a:latin typeface="Times New Roman" panose="02020603050405020304" pitchFamily="18" charset="0"/>
              <a:cs typeface="Times New Roman" panose="02020603050405020304" pitchFamily="18" charset="0"/>
            </a:endParaRPr>
          </a:p>
          <a:p>
            <a:pPr algn="just"/>
            <a:r>
              <a:rPr lang="kk-KZ" sz="1800" dirty="0"/>
              <a:t>561-563 жылдары Мұқан қаған Иранмен эфталиттерге қарсы әскери-саяси одақ құрады. Бұл одақтың нәтижесінде эфталиттер талқандалып, Түрік қағанаты Орта Азияға үстемдік етуге қол жеткізді. Бұндай нәтижелі саяси қадамнан кейін Түрік қағанаты енді Византиямен Иранға қарсы одақ жасаған. Түрік қағанаты үшін бұл одақта табысты болып, оларға парсылар алым-салық төлеп тұруға міндетті болды. Сыртқы саясатты белсенді жүргізген түріктер Керчь бұғазына дейін жетіп, Қырым түбегін де басып алады. </a:t>
            </a:r>
            <a:endParaRPr lang="ru-RU" sz="1800" dirty="0"/>
          </a:p>
          <a:p>
            <a:pPr algn="just"/>
            <a:r>
              <a:rPr lang="kk-KZ" sz="1800" dirty="0"/>
              <a:t>Орта ғасырларда ұлан-ғайыр аймақтар мен халықтарға үстемдік еткен төрт «әлем патшалығы» туралы тұжырымдаманың қалыптасуы кездейсоқ емес. Оларға: оңтүстіктегі «пілдер патшалығы» - Үндістан, батыстағы «асыл тастар патшалығы» - Византия, солтүстіктегі «жылқы патшалығы» - Түрік қағанаты, шығыстағы «адамдар патшылығы» - Қытай елі жатады. [10, 24-б.]. Сөйтіп, түркі тілдес тайпалар бір көсемнің билігін мойындап, бір ру мен бір әулеттің қоластына бірігіп, нығайды.</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9725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4428"/>
            <a:ext cx="10515600" cy="659220"/>
          </a:xfrm>
        </p:spPr>
        <p:txBody>
          <a:bodyPr>
            <a:normAutofit/>
          </a:bodyPr>
          <a:lstStyle/>
          <a:p>
            <a:pPr algn="ctr"/>
            <a:r>
              <a:rPr lang="kk-KZ" sz="2000" dirty="0" smtClean="0">
                <a:latin typeface="Times New Roman" panose="02020603050405020304" pitchFamily="18" charset="0"/>
                <a:cs typeface="Times New Roman" panose="02020603050405020304" pitchFamily="18" charset="0"/>
              </a:rPr>
              <a:t>3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06056" y="627320"/>
            <a:ext cx="11355572" cy="5656521"/>
          </a:xfrm>
        </p:spPr>
        <p:txBody>
          <a:bodyPr>
            <a:normAutofit/>
          </a:bodyPr>
          <a:lstStyle/>
          <a:p>
            <a:pPr algn="just"/>
            <a:r>
              <a:rPr lang="kk-KZ" sz="1900" dirty="0">
                <a:latin typeface="Times New Roman" panose="02020603050405020304" pitchFamily="18" charset="0"/>
                <a:cs typeface="Times New Roman" panose="02020603050405020304" pitchFamily="18" charset="0"/>
              </a:rPr>
              <a:t>Түрік қағанаты езіне бәсекелес тайпаларды, этникалық құрамы мен шаруашылығы әр-түрлі елдер мен халықтарды тәуелді етті. Тәуелді ету екі бағытта жүргізілді. Бірі - саяси тұрғыда, яғни билеуші әулеттің билігін мойындату, екіншісі - кесімді алым-салықты төлету арқылы экономикалық тұрғыда жүзеге асырылды. Нәтижесінде көшпенділер құрған мемлекет империялық дәрежеге жетті. Бұл тұрғыдан алғанда Түрік қағанаты ғұндардың дәстүрін жалғастыра отырып, Еуразия кеңістігіндегі күшті империяға айналды. Ежелгі түркі тайпалары өзіндік сапалық ерекшеліктері бар өркениет ошағын қалыптастырды. Онда көшпенді және отырықшы мәдениеттердің өзара ықпалы, қала мәдениеті мен урбанизация үдерісі ерекше орын алды. Діни құндылықтарға деген сұраныс Түрік Елінде буддизм, христиандық және кейінірек ислам сияқты әлемдік діндердің таралуына жол ашып берді. Мұның бәрі қоғамның әлеуметтік және саяси құрылымына да әсер етпей қойған жоқ еді. Түркі өркениетінің үздік үлгісі - тастағы жазулардан қолжазбаларға дейінгі жолдан өткен өзіндік, дербес түркі жазуының қалыптасуы болып табылады</a:t>
            </a:r>
            <a:r>
              <a:rPr lang="kk-KZ" sz="1900" dirty="0" smtClean="0">
                <a:latin typeface="Times New Roman" panose="02020603050405020304" pitchFamily="18" charset="0"/>
                <a:cs typeface="Times New Roman" panose="02020603050405020304" pitchFamily="18" charset="0"/>
              </a:rPr>
              <a:t>.</a:t>
            </a:r>
          </a:p>
          <a:p>
            <a:pPr algn="just"/>
            <a:r>
              <a:rPr lang="kk-KZ" sz="2000" dirty="0">
                <a:latin typeface="Times New Roman" panose="02020603050405020304" pitchFamily="18" charset="0"/>
                <a:cs typeface="Times New Roman" panose="02020603050405020304" pitchFamily="18" charset="0"/>
              </a:rPr>
              <a:t>Түркі Елінің бастауы мен оның тұңғыш қағаны туралы ежелгі түркі жазба ескерткіштерінде алғашқы түркі шежірешісі Йоллығ тегін: «Биікте Көк тәңірі, ал төменде Қара жер жаралғанда, екеуінің арасында адам баласы жаралған Адам баласы үстіне ата-тегім - Бумын қаған мен Истеми қаған отырған. Олар түркі халқының Ел-жұртын қалыптастырған, иелік еткен… Басыбарды идірген, Тізеліні бүктірген! Шығыста Қадырқан қойнауына дейін, батыста - Темір қақпаға дейін жайлаған. Екі аралықта жүрген иесіз көк түріктерді осылай қоныстандырған екен. Білге (дана) қағандар екен, алып (ер) қағандар екен!» деп жазады. [34, 51-б.] Бұл деректерде қағанаттағы билік жүйесі - Будун - Ел - Торю, яғни «Халық - Мемлекет - Заң» үлгісінде келтірілген.</a:t>
            </a:r>
            <a:endParaRPr lang="ru-RU" sz="2000" dirty="0">
              <a:latin typeface="Times New Roman" panose="02020603050405020304" pitchFamily="18" charset="0"/>
              <a:cs typeface="Times New Roman" panose="02020603050405020304" pitchFamily="18" charset="0"/>
            </a:endParaRPr>
          </a:p>
          <a:p>
            <a:pPr algn="just"/>
            <a:endParaRPr lang="ru-RU" sz="1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58391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9489"/>
            <a:ext cx="10515600" cy="382771"/>
          </a:xfrm>
        </p:spPr>
        <p:txBody>
          <a:bodyPr>
            <a:normAutofit/>
          </a:bodyPr>
          <a:lstStyle/>
          <a:p>
            <a:r>
              <a:rPr lang="kk-KZ" sz="2000" dirty="0" smtClean="0">
                <a:latin typeface="Times New Roman" panose="02020603050405020304" pitchFamily="18" charset="0"/>
                <a:cs typeface="Times New Roman" panose="02020603050405020304" pitchFamily="18" charset="0"/>
              </a:rPr>
              <a:t>4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765544"/>
            <a:ext cx="11070265" cy="5411419"/>
          </a:xfrm>
        </p:spPr>
        <p:txBody>
          <a:bodyPr>
            <a:normAutofit lnSpcReduction="10000"/>
          </a:bodyPr>
          <a:lstStyle/>
          <a:p>
            <a:pPr algn="just"/>
            <a:r>
              <a:rPr lang="kk-KZ" sz="2000" dirty="0">
                <a:latin typeface="Times New Roman" panose="02020603050405020304" pitchFamily="18" charset="0"/>
                <a:cs typeface="Times New Roman" panose="02020603050405020304" pitchFamily="18" charset="0"/>
              </a:rPr>
              <a:t>Түрік қағанатының ыдырауына бір жағынан, сол кезеңге дейін бытыраңқы болып келген Қытай Суй ( 581-618 ) әулеті тұсында айтарлықтай күшейіп, Түрік қағанатына қысымын арттыра бастаған еді. Екінші жағынан, түрік қоғамындағы билеуші Ашина руының ішінде билікке талас басталған болатын. Ал, 581-583 жылдары Түрік қағанатының әлеуметтік-экономикалық жағдайын тұралатып кеткен зор жұт болды. «Түркілер нанның орнына үгітілген сүйектермен қоректенді», - деген, сол қасіретті кезеңнің куәгерлері. Сонымен бірге, осынау ұлан-ғайыр аумақты ұзақ уақыт басқару да аса қиын болатынды. 603 жылы Түрік қағанаты дербес екі мемлекетке белінді: Шығыс Түрік қағанаты (Орталық Азия аймағында орналасты) және Батыс Түрік қағанаты (Орта Азияда орналасты). Шығыс Түрік қағанаты Қытайға бағынышты болып, саяси дағдарыстың ұзақ кезеңін бастан кешірді. Оның қайта өрлеуі Құтлық-Елтіріс қағанның тұсында басталды. Шығыс Түрік қағанатының едәуір күшейген кезеңі оның ағасы Қапаған қағанның және игілікті істері «мәңгілік тасқа» түсірілген Білге қаған мен Күлтегін билігі тұсында жетті</a:t>
            </a:r>
            <a:r>
              <a:rPr lang="kk-KZ" sz="2000" dirty="0" smtClean="0">
                <a:latin typeface="Times New Roman" panose="02020603050405020304" pitchFamily="18" charset="0"/>
                <a:cs typeface="Times New Roman" panose="02020603050405020304" pitchFamily="18" charset="0"/>
              </a:rPr>
              <a:t>.</a:t>
            </a:r>
          </a:p>
          <a:p>
            <a:pPr algn="just"/>
            <a:r>
              <a:rPr lang="kk-KZ" sz="2000" dirty="0"/>
              <a:t>Батыс Түрік қағанатының ( 603-704 ) негізін «Он ок будун» (Он Оқ елі) құрады. Олар Қаратаудан Жоңғар тауларына дейінгі байырғы үйсіндер жерін, сонымен бірге Шығыс Түркістан мен Орта Азияның отырықшы-егіншілік жазираларын алып жатты. Соғды мен Бұхарада да қағанның уәлилері отырды. Батыс Түрік қағанатының ондағы иелігі Амудария мен Гиндукуштың бастауларына дейін, Исфиджаб пен Шаштан Оңтүстік Ауғанстан мен Солтүстік-батыс Пәкістанға дейін жетті. </a:t>
            </a:r>
            <a:endParaRPr lang="ru-RU" sz="2000" dirty="0"/>
          </a:p>
          <a:p>
            <a:pPr algn="just"/>
            <a:endParaRPr lang="ru-RU" sz="2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887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21684"/>
          </a:xfrm>
        </p:spPr>
        <p:txBody>
          <a:bodyPr>
            <a:normAutofit/>
          </a:bodyPr>
          <a:lstStyle/>
          <a:p>
            <a:pPr algn="ctr"/>
            <a:r>
              <a:rPr lang="kk-KZ" sz="2000" dirty="0" smtClean="0">
                <a:latin typeface="Times New Roman" panose="02020603050405020304" pitchFamily="18" charset="0"/>
                <a:cs typeface="Times New Roman" panose="02020603050405020304" pitchFamily="18" charset="0"/>
              </a:rPr>
              <a:t>5 бет</a:t>
            </a: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786810"/>
            <a:ext cx="10515600" cy="5390153"/>
          </a:xfrm>
        </p:spPr>
        <p:txBody>
          <a:bodyPr>
            <a:normAutofit fontScale="25000" lnSpcReduction="20000"/>
          </a:bodyPr>
          <a:lstStyle/>
          <a:p>
            <a:pPr algn="just"/>
            <a:r>
              <a:rPr lang="kk-KZ" sz="6200" dirty="0">
                <a:latin typeface="Times New Roman" panose="02020603050405020304" pitchFamily="18" charset="0"/>
                <a:cs typeface="Times New Roman" panose="02020603050405020304" pitchFamily="18" charset="0"/>
              </a:rPr>
              <a:t>630-634 жылдары Батыс Түрік қағанаты Сырдариядан батысқа қарай Орта Азиядағы саяси ықпалынан айырылып қалды. Осы кезеңнен бастап мемлекетте дағдарыс кезеңі басталды. Оның басты себебі, сыртқы жаулардың қысымы және тайпалық одақтар арасындағы билік үшін күресі еді.</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Жетісуға қытайлар басып кіріп, 657 жылы Батыс Түрік қағанатының әскері жеңіліске ұшырап, саяси дербестігінен айырыла бастады. Енді қағанатты басқару Қытай әкімшілігінің бақылауымен жүзеге асырыла бастады.</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Батыс Түрік қағанатының құлауының нәтижесінде, оның басқа аймақтарында күшті мемлекеттік бірлестіктер пайда болды. Еділ жағалауында және Солтүстік Кавказда Хазар қағанаты, Сырдария мен Арал жағалауында Оғыз мемлекеті, Жетісуда - Түргеш, Қарлұқ қағанаттары, Орталық, Солтүстік және Шығыс Қазақстанда Қимақ қағанаты құрылды. Ал, Енесей аймағында Қырғыздардың мемлекеттік бірлестігі, Моңғолияда - Ұйғыр (тоғыз оғыз) қағанаты пайда болды. Бұл этникалық-саяси бірлестіктер Түрік қағанатының әлеуметтік, мәдени, әскери, мемлекеттік әкімшілік дәстүрлерін жалғастырды</a:t>
            </a:r>
            <a:r>
              <a:rPr lang="kk-KZ" sz="6200" dirty="0" smtClean="0">
                <a:latin typeface="Times New Roman" panose="02020603050405020304" pitchFamily="18" charset="0"/>
                <a:cs typeface="Times New Roman" panose="02020603050405020304" pitchFamily="18" charset="0"/>
              </a:rPr>
              <a:t>.</a:t>
            </a:r>
          </a:p>
          <a:p>
            <a:pPr algn="just"/>
            <a:r>
              <a:rPr lang="kk-KZ" sz="6200" b="1" dirty="0" smtClean="0">
                <a:latin typeface="Times New Roman" panose="02020603050405020304" pitchFamily="18" charset="0"/>
                <a:cs typeface="Times New Roman" panose="02020603050405020304" pitchFamily="18" charset="0"/>
              </a:rPr>
              <a:t>2</a:t>
            </a:r>
            <a:r>
              <a:rPr lang="kk-KZ" sz="6200" b="1" dirty="0">
                <a:latin typeface="Times New Roman" panose="02020603050405020304" pitchFamily="18" charset="0"/>
                <a:cs typeface="Times New Roman" panose="02020603050405020304" pitchFamily="18" charset="0"/>
              </a:rPr>
              <a:t>. Түргеш, Қарлұқ, Қарахан, Қидан мемлекеттері</a:t>
            </a:r>
            <a:endParaRPr lang="ru-RU" sz="6200" dirty="0">
              <a:latin typeface="Times New Roman" panose="02020603050405020304" pitchFamily="18" charset="0"/>
              <a:cs typeface="Times New Roman" panose="02020603050405020304" pitchFamily="18" charset="0"/>
            </a:endParaRPr>
          </a:p>
          <a:p>
            <a:pPr algn="just"/>
            <a:r>
              <a:rPr lang="kk-KZ" sz="6200" dirty="0">
                <a:latin typeface="Times New Roman" panose="02020603050405020304" pitchFamily="18" charset="0"/>
                <a:cs typeface="Times New Roman" panose="02020603050405020304" pitchFamily="18" charset="0"/>
              </a:rPr>
              <a:t>699 жылы Жетісудағы түргеш тайпаларының көсемі Үшелік Батыс </a:t>
            </a:r>
            <a:r>
              <a:rPr lang="kk-KZ" sz="6200" dirty="0" smtClean="0">
                <a:latin typeface="Times New Roman" panose="02020603050405020304" pitchFamily="18" charset="0"/>
                <a:cs typeface="Times New Roman" panose="02020603050405020304" pitchFamily="18" charset="0"/>
              </a:rPr>
              <a:t>түрік ағанатындағы </a:t>
            </a:r>
            <a:r>
              <a:rPr lang="kk-KZ" sz="6200" dirty="0">
                <a:latin typeface="Times New Roman" panose="02020603050405020304" pitchFamily="18" charset="0"/>
                <a:cs typeface="Times New Roman" panose="02020603050405020304" pitchFamily="18" charset="0"/>
              </a:rPr>
              <a:t>Қытай императорының қолшоқпарын шеттетіп, билікті </a:t>
            </a:r>
            <a:r>
              <a:rPr lang="kk-KZ" sz="6200" dirty="0" smtClean="0">
                <a:latin typeface="Times New Roman" panose="02020603050405020304" pitchFamily="18" charset="0"/>
                <a:cs typeface="Times New Roman" panose="02020603050405020304" pitchFamily="18" charset="0"/>
              </a:rPr>
              <a:t>өзқолына </a:t>
            </a:r>
            <a:r>
              <a:rPr lang="kk-KZ" sz="6200" dirty="0">
                <a:latin typeface="Times New Roman" panose="02020603050405020304" pitchFamily="18" charset="0"/>
                <a:cs typeface="Times New Roman" panose="02020603050405020304" pitchFamily="18" charset="0"/>
              </a:rPr>
              <a:t>алады. Түргештер Шу-Іле өзендерінің арасындағы аумақта, </a:t>
            </a:r>
            <a:r>
              <a:rPr lang="kk-KZ" sz="6200" dirty="0" smtClean="0">
                <a:latin typeface="Times New Roman" panose="02020603050405020304" pitchFamily="18" charset="0"/>
                <a:cs typeface="Times New Roman" panose="02020603050405020304" pitchFamily="18" charset="0"/>
              </a:rPr>
              <a:t>Батыс Түрік </a:t>
            </a:r>
            <a:r>
              <a:rPr lang="kk-KZ" sz="6200" dirty="0">
                <a:latin typeface="Times New Roman" panose="02020603050405020304" pitchFamily="18" charset="0"/>
                <a:cs typeface="Times New Roman" panose="02020603050405020304" pitchFamily="18" charset="0"/>
              </a:rPr>
              <a:t>қағанатының батыс бөлігін мекендеген және Жетісудан өтетін </a:t>
            </a:r>
            <a:r>
              <a:rPr lang="kk-KZ" sz="6200" dirty="0" smtClean="0">
                <a:latin typeface="Times New Roman" panose="02020603050405020304" pitchFamily="18" charset="0"/>
                <a:cs typeface="Times New Roman" panose="02020603050405020304" pitchFamily="18" charset="0"/>
              </a:rPr>
              <a:t>керуен  жолының </a:t>
            </a:r>
            <a:r>
              <a:rPr lang="kk-KZ" sz="6200" dirty="0">
                <a:latin typeface="Times New Roman" panose="02020603050405020304" pitchFamily="18" charset="0"/>
                <a:cs typeface="Times New Roman" panose="02020603050405020304" pitchFamily="18" charset="0"/>
              </a:rPr>
              <a:t>маңызды бөлігін бақылауында ұстаған тайпа еді. Олар іле </a:t>
            </a:r>
            <a:r>
              <a:rPr lang="kk-KZ" sz="6200" dirty="0" smtClean="0">
                <a:latin typeface="Times New Roman" panose="02020603050405020304" pitchFamily="18" charset="0"/>
                <a:cs typeface="Times New Roman" panose="02020603050405020304" pitchFamily="18" charset="0"/>
              </a:rPr>
              <a:t>қара түргештері </a:t>
            </a:r>
            <a:r>
              <a:rPr lang="kk-KZ" sz="6200" dirty="0">
                <a:latin typeface="Times New Roman" panose="02020603050405020304" pitchFamily="18" charset="0"/>
                <a:cs typeface="Times New Roman" panose="02020603050405020304" pitchFamily="18" charset="0"/>
              </a:rPr>
              <a:t>және Шу сары түргештері болып екіге бөлінген</a:t>
            </a:r>
            <a:r>
              <a:rPr lang="kk-KZ" sz="6200" dirty="0" smtClean="0">
                <a:latin typeface="Times New Roman" panose="02020603050405020304" pitchFamily="18" charset="0"/>
                <a:cs typeface="Times New Roman" panose="02020603050405020304" pitchFamily="18" charset="0"/>
              </a:rPr>
              <a:t>.</a:t>
            </a:r>
          </a:p>
          <a:p>
            <a:pPr algn="just"/>
            <a:r>
              <a:rPr lang="kk-KZ" sz="6200" dirty="0">
                <a:latin typeface="Times New Roman" panose="02020603050405020304" pitchFamily="18" charset="0"/>
                <a:cs typeface="Times New Roman" panose="02020603050405020304" pitchFamily="18" charset="0"/>
              </a:rPr>
              <a:t>Үшелік қаған Түргеш қағанатының ( 704-756 ) негізін қалады. </a:t>
            </a:r>
            <a:r>
              <a:rPr lang="ru-RU" sz="6200" dirty="0" err="1">
                <a:latin typeface="Times New Roman" panose="02020603050405020304" pitchFamily="18" charset="0"/>
                <a:cs typeface="Times New Roman" panose="02020603050405020304" pitchFamily="18" charset="0"/>
              </a:rPr>
              <a:t>Оның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астанасы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алғашқыда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Суябта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орналасты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кейін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Таразға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ауысты</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Түргештер</a:t>
            </a:r>
            <a:r>
              <a:rPr lang="ru-RU" sz="6200" dirty="0">
                <a:latin typeface="Times New Roman" panose="02020603050405020304" pitchFamily="18" charset="0"/>
                <a:cs typeface="Times New Roman" panose="02020603050405020304" pitchFamily="18" charset="0"/>
              </a:rPr>
              <a:t> осы </a:t>
            </a:r>
            <a:r>
              <a:rPr lang="ru-RU" sz="6200" dirty="0" err="1">
                <a:latin typeface="Times New Roman" panose="02020603050405020304" pitchFamily="18" charset="0"/>
                <a:cs typeface="Times New Roman" panose="02020603050405020304" pitchFamily="18" charset="0"/>
              </a:rPr>
              <a:t>аймақта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өз</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ықпалын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орнатуға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ұмтылған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қытайлармен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арабтармен</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үздіксіз</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күрес</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жүргізді</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Бұл</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кезеңге</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дейін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a:t>
            </a:r>
            <a:r>
              <a:rPr lang="ru-RU" sz="6200" dirty="0">
                <a:latin typeface="Times New Roman" panose="02020603050405020304" pitchFamily="18" charset="0"/>
                <a:cs typeface="Times New Roman" panose="02020603050405020304" pitchFamily="18" charset="0"/>
              </a:rPr>
              <a:t> Иран, Ирак, Сирия, </a:t>
            </a:r>
            <a:r>
              <a:rPr lang="ru-RU" sz="6200" dirty="0" err="1" smtClean="0">
                <a:latin typeface="Times New Roman" panose="02020603050405020304" pitchFamily="18" charset="0"/>
                <a:cs typeface="Times New Roman" panose="02020603050405020304" pitchFamily="18" charset="0"/>
              </a:rPr>
              <a:t>Палестинаны</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жаулап</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алды</a:t>
            </a:r>
            <a:r>
              <a:rPr lang="ru-RU" sz="6200" dirty="0">
                <a:latin typeface="Times New Roman" panose="02020603050405020304" pitchFamily="18" charset="0"/>
                <a:cs typeface="Times New Roman" panose="02020603050405020304" pitchFamily="18" charset="0"/>
              </a:rPr>
              <a:t> да, </a:t>
            </a:r>
            <a:r>
              <a:rPr lang="ru-RU" sz="6200" dirty="0" err="1">
                <a:latin typeface="Times New Roman" panose="02020603050405020304" pitchFamily="18" charset="0"/>
                <a:cs typeface="Times New Roman" panose="02020603050405020304" pitchFamily="18" charset="0"/>
              </a:rPr>
              <a:t>Батыс</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түрік</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қағанатының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қарсылығын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жеңе</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отырып</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оның</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оңтүстік</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бөлігін</a:t>
            </a:r>
            <a:r>
              <a:rPr lang="ru-RU" sz="6200" dirty="0">
                <a:latin typeface="Times New Roman" panose="02020603050405020304" pitchFamily="18" charset="0"/>
                <a:cs typeface="Times New Roman" panose="02020603050405020304" pitchFamily="18" charset="0"/>
              </a:rPr>
              <a:t> Араб </a:t>
            </a:r>
            <a:r>
              <a:rPr lang="ru-RU" sz="6200" dirty="0" err="1">
                <a:latin typeface="Times New Roman" panose="02020603050405020304" pitchFamily="18" charset="0"/>
                <a:cs typeface="Times New Roman" panose="02020603050405020304" pitchFamily="18" charset="0"/>
              </a:rPr>
              <a:t>халифатының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құрамына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қосып</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алды</a:t>
            </a:r>
            <a:r>
              <a:rPr lang="ru-RU" sz="6200" dirty="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Қағанаттың</a:t>
            </a:r>
            <a:r>
              <a:rPr lang="ru-RU" sz="6200" dirty="0" smtClean="0">
                <a:latin typeface="Times New Roman" panose="02020603050405020304" pitchFamily="18" charset="0"/>
                <a:cs typeface="Times New Roman" panose="02020603050405020304" pitchFamily="18" charset="0"/>
              </a:rPr>
              <a:t> </a:t>
            </a:r>
            <a:r>
              <a:rPr lang="ru-RU" sz="6200" dirty="0" err="1" smtClean="0">
                <a:latin typeface="Times New Roman" panose="02020603050405020304" pitchFamily="18" charset="0"/>
                <a:cs typeface="Times New Roman" panose="02020603050405020304" pitchFamily="18" charset="0"/>
              </a:rPr>
              <a:t>оңтүстік</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аймақтарына</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арабтардың</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енуімен</a:t>
            </a:r>
            <a:r>
              <a:rPr lang="ru-RU" sz="6200" dirty="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бірте-бірте</a:t>
            </a:r>
            <a:r>
              <a:rPr lang="ru-RU" sz="6200" dirty="0">
                <a:latin typeface="Times New Roman" panose="02020603050405020304" pitchFamily="18" charset="0"/>
                <a:cs typeface="Times New Roman" panose="02020603050405020304" pitchFamily="18" charset="0"/>
              </a:rPr>
              <a:t> ислам </a:t>
            </a:r>
            <a:r>
              <a:rPr lang="ru-RU" sz="6200" dirty="0" err="1">
                <a:latin typeface="Times New Roman" panose="02020603050405020304" pitchFamily="18" charset="0"/>
                <a:cs typeface="Times New Roman" panose="02020603050405020304" pitchFamily="18" charset="0"/>
              </a:rPr>
              <a:t>діні</a:t>
            </a:r>
            <a:r>
              <a:rPr lang="ru-RU" sz="6200" dirty="0">
                <a:latin typeface="Times New Roman" panose="02020603050405020304" pitchFamily="18" charset="0"/>
                <a:cs typeface="Times New Roman" panose="02020603050405020304" pitchFamily="18" charset="0"/>
              </a:rPr>
              <a:t> де </a:t>
            </a:r>
            <a:r>
              <a:rPr lang="ru-RU" sz="6200" dirty="0" err="1" smtClean="0">
                <a:latin typeface="Times New Roman" panose="02020603050405020304" pitchFamily="18" charset="0"/>
                <a:cs typeface="Times New Roman" panose="02020603050405020304" pitchFamily="18" charset="0"/>
              </a:rPr>
              <a:t>тарала</a:t>
            </a:r>
            <a:r>
              <a:rPr lang="ru-RU" sz="6200" dirty="0" smtClean="0">
                <a:latin typeface="Times New Roman" panose="02020603050405020304" pitchFamily="18" charset="0"/>
                <a:cs typeface="Times New Roman" panose="02020603050405020304" pitchFamily="18" charset="0"/>
              </a:rPr>
              <a:t> </a:t>
            </a:r>
            <a:r>
              <a:rPr lang="ru-RU" sz="6200" dirty="0" err="1">
                <a:latin typeface="Times New Roman" panose="02020603050405020304" pitchFamily="18" charset="0"/>
                <a:cs typeface="Times New Roman" panose="02020603050405020304" pitchFamily="18" charset="0"/>
              </a:rPr>
              <a:t>бастайды</a:t>
            </a:r>
            <a:r>
              <a:rPr lang="ru-RU" sz="6200" dirty="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3133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72828"/>
          </a:xfrm>
        </p:spPr>
        <p:txBody>
          <a:bodyPr>
            <a:normAutofit fontScale="90000"/>
          </a:bodyPr>
          <a:lstStyle/>
          <a:p>
            <a:pPr algn="ctr"/>
            <a:r>
              <a:rPr lang="kk-KZ" dirty="0" smtClean="0"/>
              <a:t>6 бет</a:t>
            </a:r>
            <a:endParaRPr lang="ru-RU" dirty="0"/>
          </a:p>
        </p:txBody>
      </p:sp>
      <p:sp>
        <p:nvSpPr>
          <p:cNvPr id="3" name="Объект 2"/>
          <p:cNvSpPr>
            <a:spLocks noGrp="1"/>
          </p:cNvSpPr>
          <p:nvPr>
            <p:ph idx="1"/>
          </p:nvPr>
        </p:nvSpPr>
        <p:spPr>
          <a:xfrm>
            <a:off x="838200" y="637954"/>
            <a:ext cx="11134060" cy="5858539"/>
          </a:xfrm>
        </p:spPr>
        <p:txBody>
          <a:bodyPr>
            <a:normAutofit fontScale="92500"/>
          </a:bodyPr>
          <a:lstStyle/>
          <a:p>
            <a:pPr algn="just">
              <a:spcBef>
                <a:spcPts val="0"/>
              </a:spcBef>
            </a:pPr>
            <a:r>
              <a:rPr lang="kk-KZ" sz="2200" dirty="0">
                <a:latin typeface="Times New Roman" panose="02020603050405020304" pitchFamily="18" charset="0"/>
                <a:cs typeface="Times New Roman" panose="02020603050405020304" pitchFamily="18" charset="0"/>
              </a:rPr>
              <a:t>Түргеш қағанаты Іле қара түргештерінің көсемі Сұлық (Сұлу) қағанның билігі тұсында күшейе бастаған. </a:t>
            </a:r>
            <a:r>
              <a:rPr lang="ru-RU" sz="2200" dirty="0" err="1">
                <a:latin typeface="Times New Roman" panose="02020603050405020304" pitchFamily="18" charset="0"/>
                <a:cs typeface="Times New Roman" panose="02020603050405020304" pitchFamily="18" charset="0"/>
              </a:rPr>
              <a:t>Сұлық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дипломатиялық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саясатты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белсенді</a:t>
            </a:r>
            <a:r>
              <a:rPr lang="kk-KZ"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жүргізеді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Түргеш</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одақтас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мемлекеттердің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қатарын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көбейту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мақсатында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Шығыс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Түрік</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қызына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сондай-ақ</a:t>
            </a:r>
            <a:r>
              <a:rPr lang="ru-RU" sz="2200" dirty="0">
                <a:latin typeface="Times New Roman" panose="02020603050405020304" pitchFamily="18" charset="0"/>
                <a:cs typeface="Times New Roman" panose="02020603050405020304" pitchFamily="18" charset="0"/>
              </a:rPr>
              <a:t> Тибет </a:t>
            </a:r>
            <a:r>
              <a:rPr lang="ru-RU" sz="2200" dirty="0" err="1">
                <a:latin typeface="Times New Roman" panose="02020603050405020304" pitchFamily="18" charset="0"/>
                <a:cs typeface="Times New Roman" panose="02020603050405020304" pitchFamily="18" charset="0"/>
              </a:rPr>
              <a:t>патшасының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қызына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үйленеді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Осындай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дипломатиялық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қадамдарының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нәтижесінде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Сұлық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Қытайдың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агрессиясын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уақытша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болса</a:t>
            </a:r>
            <a:r>
              <a:rPr lang="ru-RU" sz="2200" dirty="0">
                <a:latin typeface="Times New Roman" panose="02020603050405020304" pitchFamily="18" charset="0"/>
                <a:cs typeface="Times New Roman" panose="02020603050405020304" pitchFamily="18" charset="0"/>
              </a:rPr>
              <a:t> да </a:t>
            </a:r>
            <a:r>
              <a:rPr lang="ru-RU" sz="2200" dirty="0" err="1">
                <a:latin typeface="Times New Roman" panose="02020603050405020304" pitchFamily="18" charset="0"/>
                <a:cs typeface="Times New Roman" panose="02020603050405020304" pitchFamily="18" charset="0"/>
              </a:rPr>
              <a:t>тоқтатады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Алайда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түргештер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үшін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зор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қауіп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Сұлықты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өздерінің</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ықпалына</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көндіруге</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тырысқан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тарапынан</a:t>
            </a:r>
            <a:r>
              <a:rPr lang="ru-RU" sz="2200" dirty="0">
                <a:latin typeface="Times New Roman" panose="02020603050405020304" pitchFamily="18" charset="0"/>
                <a:cs typeface="Times New Roman" panose="02020603050405020304" pitchFamily="18" charset="0"/>
              </a:rPr>
              <a:t> да </a:t>
            </a:r>
            <a:r>
              <a:rPr lang="ru-RU" sz="2200" dirty="0" err="1">
                <a:latin typeface="Times New Roman" panose="02020603050405020304" pitchFamily="18" charset="0"/>
                <a:cs typeface="Times New Roman" panose="02020603050405020304" pitchFamily="18" charset="0"/>
              </a:rPr>
              <a:t>төне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бастаған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Бірақ</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Сұлық</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қаған</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оларға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қарсы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табанды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күрес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жүргізгендіктен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a:t>
            </a:r>
            <a:r>
              <a:rPr lang="ru-RU" sz="2200" dirty="0">
                <a:latin typeface="Times New Roman" panose="02020603050405020304" pitchFamily="18" charset="0"/>
                <a:cs typeface="Times New Roman" panose="02020603050405020304" pitchFamily="18" charset="0"/>
              </a:rPr>
              <a:t> оны Абу </a:t>
            </a:r>
            <a:r>
              <a:rPr lang="ru-RU" sz="2200" dirty="0" err="1" smtClean="0">
                <a:latin typeface="Times New Roman" panose="02020603050405020304" pitchFamily="18" charset="0"/>
                <a:cs typeface="Times New Roman" panose="02020603050405020304" pitchFamily="18" charset="0"/>
              </a:rPr>
              <a:t>Музахим</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Сүзеген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атады</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algn="just">
              <a:spcBef>
                <a:spcPts val="0"/>
              </a:spcBef>
            </a:pPr>
            <a:r>
              <a:rPr lang="ru-RU" sz="2200" dirty="0">
                <a:latin typeface="Times New Roman" panose="02020603050405020304" pitchFamily="18" charset="0"/>
                <a:cs typeface="Times New Roman" panose="02020603050405020304" pitchFamily="18" charset="0"/>
              </a:rPr>
              <a:t>VI-VIII </a:t>
            </a:r>
            <a:r>
              <a:rPr lang="ru-RU" sz="2200" dirty="0" err="1">
                <a:latin typeface="Times New Roman" panose="02020603050405020304" pitchFamily="18" charset="0"/>
                <a:cs typeface="Times New Roman" panose="02020603050405020304" pitchFamily="18" charset="0"/>
              </a:rPr>
              <a:t>ғасырларда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Жетісу</a:t>
            </a:r>
            <a:r>
              <a:rPr lang="ru-RU" sz="2200" dirty="0">
                <a:latin typeface="Times New Roman" panose="02020603050405020304" pitchFamily="18" charset="0"/>
                <a:cs typeface="Times New Roman" panose="02020603050405020304" pitchFamily="18" charset="0"/>
              </a:rPr>
              <a:t> мен </a:t>
            </a:r>
            <a:r>
              <a:rPr lang="ru-RU" sz="2200" dirty="0" err="1">
                <a:latin typeface="Times New Roman" panose="02020603050405020304" pitchFamily="18" charset="0"/>
                <a:cs typeface="Times New Roman" panose="02020603050405020304" pitchFamily="18" charset="0"/>
              </a:rPr>
              <a:t>Қазақстанның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оңтүстік</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аймақтарына</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аударуы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жүрді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көшіп-қонуы</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халықаралық</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сауданың</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дамуымен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Орта </a:t>
            </a:r>
            <a:r>
              <a:rPr lang="ru-RU" sz="2200" dirty="0" err="1">
                <a:latin typeface="Times New Roman" panose="02020603050405020304" pitchFamily="18" charset="0"/>
                <a:cs typeface="Times New Roman" panose="02020603050405020304" pitchFamily="18" charset="0"/>
              </a:rPr>
              <a:t>Азияда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ықпалының</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күшеюімен</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тығыз</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байланысты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үстемдігіне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кенгісі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келмеген</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соғдылар</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Қазақстан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аумағына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аударып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мұнда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арабтармен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күресте</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түрік</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тайпаларымен</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одақтасады</a:t>
            </a:r>
            <a:r>
              <a:rPr lang="ru-RU" sz="2200" dirty="0">
                <a:latin typeface="Times New Roman" panose="02020603050405020304" pitchFamily="18" charset="0"/>
                <a:cs typeface="Times New Roman" panose="02020603050405020304" pitchFamily="18" charset="0"/>
              </a:rPr>
              <a:t>. </a:t>
            </a:r>
          </a:p>
          <a:p>
            <a:pPr algn="just">
              <a:spcBef>
                <a:spcPts val="0"/>
              </a:spcBef>
            </a:pPr>
            <a:r>
              <a:rPr lang="kk-KZ" sz="2200" dirty="0">
                <a:latin typeface="Times New Roman" panose="02020603050405020304" pitchFamily="18" charset="0"/>
                <a:cs typeface="Times New Roman" panose="02020603050405020304" pitchFamily="18" charset="0"/>
              </a:rPr>
              <a:t>Жетісудағы Түргеш қағанатының орнына Қарлұқ қағанаты келді. </a:t>
            </a:r>
            <a:r>
              <a:rPr lang="ru-RU" sz="2200" dirty="0" err="1">
                <a:latin typeface="Times New Roman" panose="02020603050405020304" pitchFamily="18" charset="0"/>
                <a:cs typeface="Times New Roman" panose="02020603050405020304" pitchFamily="18" charset="0"/>
              </a:rPr>
              <a:t>Қарлұқ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қағанаты</a:t>
            </a:r>
            <a:r>
              <a:rPr lang="ru-RU" sz="2200" dirty="0">
                <a:latin typeface="Times New Roman" panose="02020603050405020304" pitchFamily="18" charset="0"/>
                <a:cs typeface="Times New Roman" panose="02020603050405020304" pitchFamily="18" charset="0"/>
              </a:rPr>
              <a:t> 756-942 </a:t>
            </a:r>
            <a:r>
              <a:rPr lang="ru-RU" sz="2200" dirty="0" err="1">
                <a:latin typeface="Times New Roman" panose="02020603050405020304" pitchFamily="18" charset="0"/>
                <a:cs typeface="Times New Roman" panose="02020603050405020304" pitchFamily="18" charset="0"/>
              </a:rPr>
              <a:t>жылдар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аралығында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тарих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сахнасында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болды</a:t>
            </a:r>
            <a:r>
              <a:rPr lang="ru-RU" sz="2200" dirty="0">
                <a:latin typeface="Times New Roman" panose="02020603050405020304" pitchFamily="18" charset="0"/>
                <a:cs typeface="Times New Roman" panose="02020603050405020304" pitchFamily="18" charset="0"/>
              </a:rPr>
              <a:t>. VIII </a:t>
            </a:r>
            <a:r>
              <a:rPr lang="ru-RU" sz="2200" dirty="0" err="1">
                <a:latin typeface="Times New Roman" panose="02020603050405020304" pitchFamily="18" charset="0"/>
                <a:cs typeface="Times New Roman" panose="02020603050405020304" pitchFamily="18" charset="0"/>
              </a:rPr>
              <a:t>ғасырға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дейін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тайлалары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Батыс</a:t>
            </a:r>
            <a:r>
              <a:rPr lang="ru-RU" sz="2200" dirty="0">
                <a:latin typeface="Times New Roman" panose="02020603050405020304" pitchFamily="18" charset="0"/>
                <a:cs typeface="Times New Roman" panose="02020603050405020304" pitchFamily="18" charset="0"/>
              </a:rPr>
              <a:t> Алтай мен </a:t>
            </a:r>
            <a:r>
              <a:rPr lang="ru-RU" sz="2200" dirty="0" err="1">
                <a:latin typeface="Times New Roman" panose="02020603050405020304" pitchFamily="18" charset="0"/>
                <a:cs typeface="Times New Roman" panose="02020603050405020304" pitchFamily="18" charset="0"/>
              </a:rPr>
              <a:t>Тарбағатай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аймағын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мекендеген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тілдес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болатын</a:t>
            </a:r>
            <a:r>
              <a:rPr lang="ru-RU" sz="2200" dirty="0">
                <a:latin typeface="Times New Roman" panose="02020603050405020304" pitchFamily="18" charset="0"/>
                <a:cs typeface="Times New Roman" panose="02020603050405020304" pitchFamily="18" charset="0"/>
              </a:rPr>
              <a:t>. VIII </a:t>
            </a:r>
            <a:r>
              <a:rPr lang="ru-RU" sz="2200" dirty="0" err="1">
                <a:latin typeface="Times New Roman" panose="02020603050405020304" pitchFamily="18" charset="0"/>
                <a:cs typeface="Times New Roman" panose="02020603050405020304" pitchFamily="18" charset="0"/>
              </a:rPr>
              <a:t>ғасырда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ұйғырлардың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ығыстыруымен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Жетісуға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әрі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батысқа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аударып</a:t>
            </a:r>
            <a:r>
              <a:rPr lang="kk-KZ" sz="2200" dirty="0">
                <a:latin typeface="Times New Roman" panose="02020603050405020304" pitchFamily="18" charset="0"/>
                <a:cs typeface="Times New Roman" panose="02020603050405020304" pitchFamily="18" charset="0"/>
              </a:rPr>
              <a:t>,</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Жоңғар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Алатауынан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Сырдарияның</a:t>
            </a:r>
            <a:r>
              <a:rPr lang="ru-RU" sz="2200" dirty="0">
                <a:latin typeface="Times New Roman" panose="02020603050405020304" pitchFamily="18" charset="0"/>
                <a:cs typeface="Times New Roman" panose="02020603050405020304" pitchFamily="18" charset="0"/>
              </a:rPr>
              <a:t> орта </a:t>
            </a:r>
            <a:r>
              <a:rPr lang="ru-RU" sz="2200" dirty="0" err="1">
                <a:latin typeface="Times New Roman" panose="02020603050405020304" pitchFamily="18" charset="0"/>
                <a:cs typeface="Times New Roman" panose="02020603050405020304" pitchFamily="18" charset="0"/>
              </a:rPr>
              <a:t>ағысына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дейінгі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Балқаш</a:t>
            </a:r>
            <a:r>
              <a:rPr lang="ru-RU" sz="2200" dirty="0">
                <a:latin typeface="Times New Roman" panose="02020603050405020304" pitchFamily="18" charset="0"/>
                <a:cs typeface="Times New Roman" panose="02020603050405020304" pitchFamily="18" charset="0"/>
              </a:rPr>
              <a:t> пен </a:t>
            </a:r>
            <a:r>
              <a:rPr lang="ru-RU" sz="2200" dirty="0" err="1">
                <a:latin typeface="Times New Roman" panose="02020603050405020304" pitchFamily="18" charset="0"/>
                <a:cs typeface="Times New Roman" panose="02020603050405020304" pitchFamily="18" charset="0"/>
              </a:rPr>
              <a:t>Ыстықкөл</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аралығына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қоныстанады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көсемдері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елтебер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жоғарғы</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билеушісі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жабғы</a:t>
            </a:r>
            <a:r>
              <a:rPr lang="ru-RU" sz="2200" dirty="0">
                <a:latin typeface="Times New Roman" panose="02020603050405020304" pitchFamily="18" charset="0"/>
                <a:cs typeface="Times New Roman" panose="02020603050405020304" pitchFamily="18" charset="0"/>
              </a:rPr>
              <a:t>, ал 840 </a:t>
            </a:r>
            <a:r>
              <a:rPr lang="ru-RU" sz="2200" dirty="0" err="1">
                <a:latin typeface="Times New Roman" panose="02020603050405020304" pitchFamily="18" charset="0"/>
                <a:cs typeface="Times New Roman" panose="02020603050405020304" pitchFamily="18" charset="0"/>
              </a:rPr>
              <a:t>жылдан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бастап</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қаған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атағын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иемденді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Қарлұқтардың</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тайпалық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одағына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бірқатар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көшпелі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және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жартылай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көшпелі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тілдес</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тайпалар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сондай-ақ</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түркіленген</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соғдылар</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кірді</a:t>
            </a:r>
            <a:r>
              <a:rPr lang="ru-RU" sz="2200" dirty="0" smtClean="0">
                <a:latin typeface="Times New Roman" panose="02020603050405020304" pitchFamily="18" charset="0"/>
                <a:cs typeface="Times New Roman" panose="02020603050405020304" pitchFamily="18" charset="0"/>
              </a:rPr>
              <a:t>.</a:t>
            </a:r>
          </a:p>
          <a:p>
            <a:pPr algn="just">
              <a:spcBef>
                <a:spcPts val="0"/>
              </a:spcBef>
            </a:pPr>
            <a:endParaRPr lang="kk-KZ" sz="2200" dirty="0">
              <a:latin typeface="Times New Roman" panose="02020603050405020304" pitchFamily="18" charset="0"/>
              <a:cs typeface="Times New Roman" panose="02020603050405020304" pitchFamily="18" charset="0"/>
            </a:endParaRPr>
          </a:p>
          <a:p>
            <a:pPr algn="just">
              <a:spcBef>
                <a:spcPts val="0"/>
              </a:spcBef>
            </a:pPr>
            <a:endParaRPr lang="ru-RU" sz="2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4879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83812"/>
          </a:xfrm>
        </p:spPr>
        <p:txBody>
          <a:bodyPr>
            <a:normAutofit/>
          </a:bodyPr>
          <a:lstStyle/>
          <a:p>
            <a:pPr algn="ctr"/>
            <a:r>
              <a:rPr lang="kk-KZ" sz="2000" dirty="0" smtClean="0"/>
              <a:t>7 бет</a:t>
            </a:r>
            <a:endParaRPr lang="ru-RU" sz="2000" dirty="0"/>
          </a:p>
        </p:txBody>
      </p:sp>
      <p:sp>
        <p:nvSpPr>
          <p:cNvPr id="3" name="Объект 2"/>
          <p:cNvSpPr>
            <a:spLocks noGrp="1"/>
          </p:cNvSpPr>
          <p:nvPr>
            <p:ph idx="1"/>
          </p:nvPr>
        </p:nvSpPr>
        <p:spPr>
          <a:xfrm>
            <a:off x="1125583" y="836022"/>
            <a:ext cx="10515600" cy="5349649"/>
          </a:xfrm>
        </p:spPr>
        <p:txBody>
          <a:bodyPr>
            <a:normAutofit fontScale="92500" lnSpcReduction="20000"/>
          </a:bodyPr>
          <a:lstStyle/>
          <a:p>
            <a:pPr algn="just"/>
            <a:r>
              <a:rPr lang="ru-RU" sz="2000" dirty="0"/>
              <a:t>XII </a:t>
            </a:r>
            <a:r>
              <a:rPr lang="ru-RU" sz="2000" dirty="0" err="1"/>
              <a:t>ғасырда</a:t>
            </a:r>
            <a:r>
              <a:rPr lang="ru-RU" sz="2000" dirty="0"/>
              <a:t> </a:t>
            </a:r>
            <a:r>
              <a:rPr lang="ru-RU" sz="2000" dirty="0" err="1"/>
              <a:t>Қарахан</a:t>
            </a:r>
            <a:r>
              <a:rPr lang="ru-RU" sz="2000" dirty="0"/>
              <a:t> </a:t>
            </a:r>
            <a:r>
              <a:rPr lang="ru-RU" sz="2000" dirty="0" err="1"/>
              <a:t>мемлекеті</a:t>
            </a:r>
            <a:r>
              <a:rPr lang="ru-RU" sz="2000" dirty="0"/>
              <a:t> </a:t>
            </a:r>
            <a:r>
              <a:rPr lang="ru-RU" sz="2000" dirty="0" err="1"/>
              <a:t>саяси</a:t>
            </a:r>
            <a:r>
              <a:rPr lang="ru-RU" sz="2000" dirty="0"/>
              <a:t> </a:t>
            </a:r>
            <a:r>
              <a:rPr lang="ru-RU" sz="2000" dirty="0" err="1"/>
              <a:t>дағдарысты</a:t>
            </a:r>
            <a:r>
              <a:rPr lang="ru-RU" sz="2000" dirty="0"/>
              <a:t> </a:t>
            </a:r>
            <a:r>
              <a:rPr lang="ru-RU" sz="2000" dirty="0" err="1"/>
              <a:t>басынан</a:t>
            </a:r>
            <a:r>
              <a:rPr lang="ru-RU" sz="2000" dirty="0"/>
              <a:t> </a:t>
            </a:r>
            <a:r>
              <a:rPr lang="ru-RU" sz="2000" dirty="0" err="1"/>
              <a:t>кешірді</a:t>
            </a:r>
            <a:r>
              <a:rPr lang="ru-RU" sz="2000" dirty="0"/>
              <a:t>. </a:t>
            </a:r>
            <a:r>
              <a:rPr lang="ru-RU" sz="2000" dirty="0" err="1"/>
              <a:t>Қарахан</a:t>
            </a:r>
            <a:r>
              <a:rPr lang="ru-RU" sz="2000" dirty="0"/>
              <a:t> </a:t>
            </a:r>
            <a:r>
              <a:rPr lang="ru-RU" sz="2000" dirty="0" err="1"/>
              <a:t>билеушілері</a:t>
            </a:r>
            <a:r>
              <a:rPr lang="ru-RU" sz="2000" dirty="0"/>
              <a:t> </a:t>
            </a:r>
            <a:r>
              <a:rPr lang="ru-RU" sz="2000" dirty="0" err="1"/>
              <a:t>Жетісуды</a:t>
            </a:r>
            <a:r>
              <a:rPr lang="ru-RU" sz="2000" dirty="0"/>
              <a:t> </a:t>
            </a:r>
            <a:r>
              <a:rPr lang="ru-RU" sz="2000" dirty="0" err="1"/>
              <a:t>басып</a:t>
            </a:r>
            <a:r>
              <a:rPr lang="ru-RU" sz="2000" dirty="0"/>
              <a:t> </a:t>
            </a:r>
            <a:r>
              <a:rPr lang="ru-RU" sz="2000" dirty="0" err="1"/>
              <a:t>алып</a:t>
            </a:r>
            <a:r>
              <a:rPr lang="ru-RU" sz="2000" dirty="0"/>
              <a:t>, </a:t>
            </a:r>
            <a:r>
              <a:rPr lang="ru-RU" sz="2000" dirty="0" err="1"/>
              <a:t>өз</a:t>
            </a:r>
            <a:r>
              <a:rPr lang="ru-RU" sz="2000" dirty="0"/>
              <a:t> </a:t>
            </a:r>
            <a:r>
              <a:rPr lang="ru-RU" sz="2000" dirty="0" err="1"/>
              <a:t>мемлекетін</a:t>
            </a:r>
            <a:r>
              <a:rPr lang="ru-RU" sz="2000" dirty="0"/>
              <a:t> </a:t>
            </a:r>
            <a:r>
              <a:rPr lang="ru-RU" sz="2000" dirty="0" err="1"/>
              <a:t>құрған</a:t>
            </a:r>
            <a:r>
              <a:rPr lang="ru-RU" sz="2000" dirty="0"/>
              <a:t> </a:t>
            </a:r>
            <a:r>
              <a:rPr lang="ru-RU" sz="2000" dirty="0" err="1"/>
              <a:t>қидандардың</a:t>
            </a:r>
            <a:r>
              <a:rPr lang="ru-RU" sz="2000" dirty="0"/>
              <a:t> </a:t>
            </a:r>
            <a:r>
              <a:rPr lang="ru-RU" sz="2000" dirty="0" err="1"/>
              <a:t>ықпалына</a:t>
            </a:r>
            <a:r>
              <a:rPr lang="ru-RU" sz="2000" dirty="0"/>
              <a:t> </a:t>
            </a:r>
            <a:r>
              <a:rPr lang="ru-RU" sz="2000" dirty="0" err="1"/>
              <a:t>түседі</a:t>
            </a:r>
            <a:r>
              <a:rPr lang="ru-RU" sz="2000" dirty="0"/>
              <a:t>. </a:t>
            </a:r>
            <a:r>
              <a:rPr lang="kk-KZ" sz="2000" dirty="0"/>
              <a:t>Қарахан әулетінің ислам дінін қабылдауы мемлекет тарихындағы ең маңызды оқиғалардың бірі болды. </a:t>
            </a:r>
            <a:r>
              <a:rPr lang="ru-RU" sz="2000" dirty="0"/>
              <a:t>955 </a:t>
            </a:r>
            <a:r>
              <a:rPr lang="ru-RU" sz="2000" dirty="0" err="1"/>
              <a:t>жылы</a:t>
            </a:r>
            <a:r>
              <a:rPr lang="ru-RU" sz="2000" dirty="0"/>
              <a:t> </a:t>
            </a:r>
            <a:r>
              <a:rPr lang="ru-RU" sz="2000" dirty="0" err="1"/>
              <a:t>Сатұқ</a:t>
            </a:r>
            <a:r>
              <a:rPr lang="ru-RU" sz="2000" dirty="0"/>
              <a:t> </a:t>
            </a:r>
            <a:r>
              <a:rPr lang="ru-RU" sz="2000" dirty="0" err="1"/>
              <a:t>Бограхан</a:t>
            </a:r>
            <a:r>
              <a:rPr lang="ru-RU" sz="2000" dirty="0"/>
              <a:t> ислам </a:t>
            </a:r>
            <a:r>
              <a:rPr lang="ru-RU" sz="2000" dirty="0" err="1"/>
              <a:t>дінін</a:t>
            </a:r>
            <a:r>
              <a:rPr lang="ru-RU" sz="2000" dirty="0"/>
              <a:t> </a:t>
            </a:r>
            <a:r>
              <a:rPr lang="ru-RU" sz="2000" dirty="0" err="1"/>
              <a:t>қабылдайтынын</a:t>
            </a:r>
            <a:r>
              <a:rPr lang="ru-RU" sz="2000" dirty="0"/>
              <a:t> </a:t>
            </a:r>
            <a:r>
              <a:rPr lang="ru-RU" sz="2000" dirty="0" err="1"/>
              <a:t>жариялайды</a:t>
            </a:r>
            <a:r>
              <a:rPr lang="ru-RU" sz="2000" dirty="0"/>
              <a:t>. Ал 960 </a:t>
            </a:r>
            <a:r>
              <a:rPr lang="ru-RU" sz="2000" dirty="0" err="1"/>
              <a:t>жылы</a:t>
            </a:r>
            <a:r>
              <a:rPr lang="ru-RU" sz="2000" dirty="0"/>
              <a:t> </a:t>
            </a:r>
            <a:r>
              <a:rPr lang="ru-RU" sz="2000" dirty="0" err="1"/>
              <a:t>Қарахан</a:t>
            </a:r>
            <a:r>
              <a:rPr lang="ru-RU" sz="2000" dirty="0"/>
              <a:t> </a:t>
            </a:r>
            <a:r>
              <a:rPr lang="ru-RU" sz="2000" dirty="0" err="1"/>
              <a:t>мемлекетінің</a:t>
            </a:r>
            <a:r>
              <a:rPr lang="ru-RU" sz="2000" dirty="0"/>
              <a:t> </a:t>
            </a:r>
            <a:r>
              <a:rPr lang="ru-RU" sz="2000" dirty="0" err="1"/>
              <a:t>Жетісу</a:t>
            </a:r>
            <a:r>
              <a:rPr lang="ru-RU" sz="2000" dirty="0"/>
              <a:t> </a:t>
            </a:r>
            <a:r>
              <a:rPr lang="ru-RU" sz="2000" dirty="0" err="1"/>
              <a:t>аймағындағы</a:t>
            </a:r>
            <a:r>
              <a:rPr lang="ru-RU" sz="2000" dirty="0"/>
              <a:t> 200 </a:t>
            </a:r>
            <a:r>
              <a:rPr lang="ru-RU" sz="2000" dirty="0" err="1"/>
              <a:t>мың</a:t>
            </a:r>
            <a:r>
              <a:rPr lang="ru-RU" sz="2000" dirty="0"/>
              <a:t> </a:t>
            </a:r>
            <a:r>
              <a:rPr lang="ru-RU" sz="2000" dirty="0" err="1"/>
              <a:t>отбасы</a:t>
            </a:r>
            <a:r>
              <a:rPr lang="ru-RU" sz="2000" dirty="0"/>
              <a:t> </a:t>
            </a:r>
            <a:r>
              <a:rPr lang="ru-RU" sz="2000" dirty="0" err="1"/>
              <a:t>исламды</a:t>
            </a:r>
            <a:r>
              <a:rPr lang="ru-RU" sz="2000" dirty="0"/>
              <a:t> </a:t>
            </a:r>
            <a:r>
              <a:rPr lang="ru-RU" sz="2000" dirty="0" err="1"/>
              <a:t>қабылдаған</a:t>
            </a:r>
            <a:r>
              <a:rPr lang="ru-RU" sz="2000" dirty="0"/>
              <a:t>. (</a:t>
            </a:r>
            <a:r>
              <a:rPr lang="ru-RU" sz="2000" dirty="0" err="1"/>
              <a:t>Сатұқ</a:t>
            </a:r>
            <a:r>
              <a:rPr lang="ru-RU" sz="2000" dirty="0"/>
              <a:t> </a:t>
            </a:r>
            <a:r>
              <a:rPr lang="ru-RU" sz="2000" dirty="0" err="1"/>
              <a:t>Бограханның</a:t>
            </a:r>
            <a:r>
              <a:rPr lang="ru-RU" sz="2000" dirty="0"/>
              <a:t> </a:t>
            </a:r>
            <a:r>
              <a:rPr lang="ru-RU" sz="2000" dirty="0" err="1"/>
              <a:t>арабша</a:t>
            </a:r>
            <a:r>
              <a:rPr lang="ru-RU" sz="2000" dirty="0"/>
              <a:t> </a:t>
            </a:r>
            <a:r>
              <a:rPr lang="ru-RU" sz="2000" dirty="0" err="1"/>
              <a:t>аты</a:t>
            </a:r>
            <a:r>
              <a:rPr lang="ru-RU" sz="2000" dirty="0"/>
              <a:t> - </a:t>
            </a:r>
            <a:r>
              <a:rPr lang="ru-RU" sz="2000" dirty="0" err="1"/>
              <a:t>Абд</a:t>
            </a:r>
            <a:r>
              <a:rPr lang="ru-RU" sz="2000" dirty="0"/>
              <a:t>-</a:t>
            </a:r>
            <a:r>
              <a:rPr lang="ru-RU" sz="2000" dirty="0" err="1"/>
              <a:t>әл</a:t>
            </a:r>
            <a:r>
              <a:rPr lang="ru-RU" sz="2000" dirty="0"/>
              <a:t>-Керим). </a:t>
            </a:r>
            <a:r>
              <a:rPr lang="ru-RU" sz="2000" dirty="0" err="1"/>
              <a:t>Осыған</a:t>
            </a:r>
            <a:r>
              <a:rPr lang="ru-RU" sz="2000" dirty="0"/>
              <a:t> </a:t>
            </a:r>
            <a:r>
              <a:rPr lang="ru-RU" sz="2000" dirty="0" err="1"/>
              <a:t>байланысты</a:t>
            </a:r>
            <a:r>
              <a:rPr lang="ru-RU" sz="2000" dirty="0"/>
              <a:t> </a:t>
            </a:r>
            <a:r>
              <a:rPr lang="ru-RU" sz="2000" dirty="0" err="1"/>
              <a:t>Қарахан</a:t>
            </a:r>
            <a:r>
              <a:rPr lang="ru-RU" sz="2000" dirty="0"/>
              <a:t> </a:t>
            </a:r>
            <a:r>
              <a:rPr lang="ru-RU" sz="2000" dirty="0" err="1"/>
              <a:t>мемлекеті</a:t>
            </a:r>
            <a:r>
              <a:rPr lang="ru-RU" sz="2000" dirty="0"/>
              <a:t> </a:t>
            </a:r>
            <a:r>
              <a:rPr lang="ru-RU" sz="2000" dirty="0" err="1"/>
              <a:t>кезінде</a:t>
            </a:r>
            <a:r>
              <a:rPr lang="ru-RU" sz="2000" dirty="0"/>
              <a:t> </a:t>
            </a:r>
            <a:r>
              <a:rPr lang="ru-RU" sz="2000" dirty="0" err="1"/>
              <a:t>мұсылмандық</a:t>
            </a:r>
            <a:r>
              <a:rPr lang="ru-RU" sz="2000" dirty="0"/>
              <a:t> </a:t>
            </a:r>
            <a:r>
              <a:rPr lang="ru-RU" sz="2000" dirty="0" err="1"/>
              <a:t>мәдениет</a:t>
            </a:r>
            <a:r>
              <a:rPr lang="ru-RU" sz="2000" dirty="0"/>
              <a:t> </a:t>
            </a:r>
            <a:r>
              <a:rPr lang="ru-RU" sz="2000" dirty="0" err="1"/>
              <a:t>қанат</a:t>
            </a:r>
            <a:r>
              <a:rPr lang="ru-RU" sz="2000" dirty="0"/>
              <a:t> </a:t>
            </a:r>
            <a:r>
              <a:rPr lang="ru-RU" sz="2000" dirty="0" err="1"/>
              <a:t>жая</a:t>
            </a:r>
            <a:r>
              <a:rPr lang="ru-RU" sz="2000" dirty="0"/>
              <a:t> </a:t>
            </a:r>
            <a:r>
              <a:rPr lang="ru-RU" sz="2000" dirty="0" err="1"/>
              <a:t>бастады</a:t>
            </a:r>
            <a:r>
              <a:rPr lang="ru-RU" sz="2000" dirty="0"/>
              <a:t>. </a:t>
            </a:r>
            <a:r>
              <a:rPr lang="ru-RU" sz="2000" dirty="0" err="1"/>
              <a:t>Дінмен</a:t>
            </a:r>
            <a:r>
              <a:rPr lang="ru-RU" sz="2000" dirty="0"/>
              <a:t> </a:t>
            </a:r>
            <a:r>
              <a:rPr lang="ru-RU" sz="2000" dirty="0" err="1"/>
              <a:t>бірге</a:t>
            </a:r>
            <a:r>
              <a:rPr lang="ru-RU" sz="2000" dirty="0"/>
              <a:t> араб </a:t>
            </a:r>
            <a:r>
              <a:rPr lang="ru-RU" sz="2000" dirty="0" err="1"/>
              <a:t>жазуы</a:t>
            </a:r>
            <a:r>
              <a:rPr lang="ru-RU" sz="2000" dirty="0"/>
              <a:t>, </a:t>
            </a:r>
            <a:r>
              <a:rPr lang="ru-RU" sz="2000" dirty="0" err="1"/>
              <a:t>ғылым</a:t>
            </a:r>
            <a:r>
              <a:rPr lang="ru-RU" sz="2000" dirty="0"/>
              <a:t>, </a:t>
            </a:r>
            <a:r>
              <a:rPr lang="ru-RU" sz="2000" dirty="0" err="1"/>
              <a:t>мұсылмандық</a:t>
            </a:r>
            <a:r>
              <a:rPr lang="ru-RU" sz="2000" dirty="0"/>
              <a:t> </a:t>
            </a:r>
            <a:r>
              <a:rPr lang="ru-RU" sz="2000" dirty="0" err="1"/>
              <a:t>білім</a:t>
            </a:r>
            <a:r>
              <a:rPr lang="ru-RU" sz="2000" dirty="0"/>
              <a:t> беру </a:t>
            </a:r>
            <a:r>
              <a:rPr lang="ru-RU" sz="2000" dirty="0" err="1"/>
              <a:t>жүйесі</a:t>
            </a:r>
            <a:r>
              <a:rPr lang="ru-RU" sz="2000" dirty="0"/>
              <a:t>, </a:t>
            </a:r>
            <a:r>
              <a:rPr lang="ru-RU" sz="2000" dirty="0" err="1"/>
              <a:t>сәулет</a:t>
            </a:r>
            <a:r>
              <a:rPr lang="ru-RU" sz="2000" dirty="0"/>
              <a:t> </a:t>
            </a:r>
            <a:r>
              <a:rPr lang="ru-RU" sz="2000" dirty="0" err="1"/>
              <a:t>өнеріндегі</a:t>
            </a:r>
            <a:r>
              <a:rPr lang="ru-RU" sz="2000" dirty="0"/>
              <a:t> </a:t>
            </a:r>
            <a:r>
              <a:rPr lang="ru-RU" sz="2000" dirty="0" err="1"/>
              <a:t>мұсылмандық</a:t>
            </a:r>
            <a:r>
              <a:rPr lang="ru-RU" sz="2000" dirty="0"/>
              <a:t> стиль </a:t>
            </a:r>
            <a:r>
              <a:rPr lang="ru-RU" sz="2000" dirty="0" err="1"/>
              <a:t>кең</a:t>
            </a:r>
            <a:r>
              <a:rPr lang="ru-RU" sz="2000" dirty="0"/>
              <a:t> </a:t>
            </a:r>
            <a:r>
              <a:rPr lang="ru-RU" sz="2000" dirty="0" err="1"/>
              <a:t>тарады</a:t>
            </a:r>
            <a:r>
              <a:rPr lang="ru-RU" sz="2000" dirty="0"/>
              <a:t>.</a:t>
            </a:r>
          </a:p>
          <a:p>
            <a:pPr algn="just"/>
            <a:r>
              <a:rPr lang="ru-RU" sz="2000" dirty="0"/>
              <a:t>XI </a:t>
            </a:r>
            <a:r>
              <a:rPr lang="ru-RU" sz="2000" dirty="0" err="1"/>
              <a:t>ғасырдың</a:t>
            </a:r>
            <a:r>
              <a:rPr lang="ru-RU" sz="2000" dirty="0"/>
              <a:t> </a:t>
            </a:r>
            <a:r>
              <a:rPr lang="ru-RU" sz="2000" dirty="0" err="1"/>
              <a:t>басында</a:t>
            </a:r>
            <a:r>
              <a:rPr lang="ru-RU" sz="2000" dirty="0"/>
              <a:t> </a:t>
            </a:r>
            <a:r>
              <a:rPr lang="ru-RU" sz="2000" dirty="0" err="1"/>
              <a:t>Жетісуда</a:t>
            </a:r>
            <a:r>
              <a:rPr lang="ru-RU" sz="2000" dirty="0"/>
              <a:t> </a:t>
            </a:r>
            <a:r>
              <a:rPr lang="ru-RU" sz="2000" dirty="0" err="1"/>
              <a:t>Қарақытай</a:t>
            </a:r>
            <a:r>
              <a:rPr lang="ru-RU" sz="2000" dirty="0"/>
              <a:t> (</a:t>
            </a:r>
            <a:r>
              <a:rPr lang="ru-RU" sz="2000" dirty="0" err="1"/>
              <a:t>қидан</a:t>
            </a:r>
            <a:r>
              <a:rPr lang="ru-RU" sz="2000" dirty="0"/>
              <a:t>) </a:t>
            </a:r>
            <a:r>
              <a:rPr lang="ru-RU" sz="2000" dirty="0" err="1"/>
              <a:t>мемлекеті</a:t>
            </a:r>
            <a:r>
              <a:rPr lang="ru-RU" sz="2000" dirty="0"/>
              <a:t> (1128-1213) </a:t>
            </a:r>
            <a:r>
              <a:rPr lang="ru-RU" sz="2000" dirty="0" err="1"/>
              <a:t>орнады</a:t>
            </a:r>
            <a:r>
              <a:rPr lang="ru-RU" sz="2000" dirty="0"/>
              <a:t>. 916 </a:t>
            </a:r>
            <a:r>
              <a:rPr lang="ru-RU" sz="2000" dirty="0" err="1"/>
              <a:t>жылдың</a:t>
            </a:r>
            <a:r>
              <a:rPr lang="ru-RU" sz="2000" dirty="0"/>
              <a:t> </a:t>
            </a:r>
            <a:r>
              <a:rPr lang="ru-RU" sz="2000" dirty="0" err="1"/>
              <a:t>өзінде-ақ</a:t>
            </a:r>
            <a:r>
              <a:rPr lang="ru-RU" sz="2000" dirty="0"/>
              <a:t> </a:t>
            </a:r>
            <a:r>
              <a:rPr lang="ru-RU" sz="2000" dirty="0" err="1"/>
              <a:t>қидан</a:t>
            </a:r>
            <a:r>
              <a:rPr lang="ru-RU" sz="2000" dirty="0"/>
              <a:t> </a:t>
            </a:r>
            <a:r>
              <a:rPr lang="ru-RU" sz="2000" dirty="0" err="1"/>
              <a:t>билеушісі</a:t>
            </a:r>
            <a:r>
              <a:rPr lang="ru-RU" sz="2000" dirty="0"/>
              <a:t> </a:t>
            </a:r>
            <a:r>
              <a:rPr lang="ru-RU" sz="2000" dirty="0" err="1"/>
              <a:t>өзін</a:t>
            </a:r>
            <a:r>
              <a:rPr lang="ru-RU" sz="2000" dirty="0"/>
              <a:t> </a:t>
            </a:r>
            <a:r>
              <a:rPr lang="ru-RU" sz="2000" dirty="0" err="1"/>
              <a:t>Ұлы</a:t>
            </a:r>
            <a:r>
              <a:rPr lang="ru-RU" sz="2000" dirty="0"/>
              <a:t> </a:t>
            </a:r>
            <a:r>
              <a:rPr lang="ru-RU" sz="2000" dirty="0" err="1"/>
              <a:t>ханмын</a:t>
            </a:r>
            <a:r>
              <a:rPr lang="ru-RU" sz="2000" dirty="0"/>
              <a:t> </a:t>
            </a:r>
            <a:r>
              <a:rPr lang="ru-RU" sz="2000" dirty="0" err="1"/>
              <a:t>деп</a:t>
            </a:r>
            <a:r>
              <a:rPr lang="ru-RU" sz="2000" dirty="0"/>
              <a:t> </a:t>
            </a:r>
            <a:r>
              <a:rPr lang="ru-RU" sz="2000" dirty="0" err="1"/>
              <a:t>жариялап</a:t>
            </a:r>
            <a:r>
              <a:rPr lang="ru-RU" sz="2000" dirty="0"/>
              <a:t>, </a:t>
            </a:r>
            <a:r>
              <a:rPr lang="ru-RU" sz="2000" dirty="0" err="1"/>
              <a:t>Қашғардан</a:t>
            </a:r>
            <a:r>
              <a:rPr lang="ru-RU" sz="2000" dirty="0"/>
              <a:t> </a:t>
            </a:r>
            <a:r>
              <a:rPr lang="ru-RU" sz="2000" dirty="0" err="1"/>
              <a:t>Ұлы</a:t>
            </a:r>
            <a:r>
              <a:rPr lang="ru-RU" sz="2000" dirty="0"/>
              <a:t> </a:t>
            </a:r>
            <a:r>
              <a:rPr lang="ru-RU" sz="2000" dirty="0" err="1"/>
              <a:t>Қытай</a:t>
            </a:r>
            <a:r>
              <a:rPr lang="ru-RU" sz="2000" dirty="0"/>
              <a:t> </a:t>
            </a:r>
            <a:r>
              <a:rPr lang="ru-RU" sz="2000" dirty="0" err="1"/>
              <a:t>қорғанына</a:t>
            </a:r>
            <a:r>
              <a:rPr lang="ru-RU" sz="2000" dirty="0"/>
              <a:t> </a:t>
            </a:r>
            <a:r>
              <a:rPr lang="ru-RU" sz="2000" dirty="0" err="1"/>
              <a:t>дейін</a:t>
            </a:r>
            <a:r>
              <a:rPr lang="ru-RU" sz="2000" dirty="0"/>
              <a:t>, ал </a:t>
            </a:r>
            <a:r>
              <a:rPr lang="ru-RU" sz="2000" dirty="0" err="1"/>
              <a:t>кейін</a:t>
            </a:r>
            <a:r>
              <a:rPr lang="ru-RU" sz="2000" dirty="0"/>
              <a:t> </a:t>
            </a:r>
            <a:r>
              <a:rPr lang="ru-RU" sz="2000" dirty="0" err="1"/>
              <a:t>бүкіл</a:t>
            </a:r>
            <a:r>
              <a:rPr lang="ru-RU" sz="2000" dirty="0"/>
              <a:t> </a:t>
            </a:r>
            <a:r>
              <a:rPr lang="ru-RU" sz="2000" dirty="0" err="1"/>
              <a:t>солтүстік</a:t>
            </a:r>
            <a:r>
              <a:rPr lang="ru-RU" sz="2000" dirty="0"/>
              <a:t> </a:t>
            </a:r>
            <a:r>
              <a:rPr lang="ru-RU" sz="2000" dirty="0" err="1"/>
              <a:t>Қытайды</a:t>
            </a:r>
            <a:r>
              <a:rPr lang="ru-RU" sz="2000" dirty="0"/>
              <a:t> </a:t>
            </a:r>
            <a:r>
              <a:rPr lang="ru-RU" sz="2000" dirty="0" err="1"/>
              <a:t>жаулап</a:t>
            </a:r>
            <a:r>
              <a:rPr lang="ru-RU" sz="2000" dirty="0"/>
              <a:t> </a:t>
            </a:r>
            <a:r>
              <a:rPr lang="ru-RU" sz="2000" dirty="0" err="1"/>
              <a:t>алып</a:t>
            </a:r>
            <a:r>
              <a:rPr lang="ru-RU" sz="2000" dirty="0"/>
              <a:t>, </a:t>
            </a:r>
            <a:r>
              <a:rPr lang="ru-RU" sz="2000" dirty="0" err="1"/>
              <a:t>Ляо</a:t>
            </a:r>
            <a:r>
              <a:rPr lang="ru-RU" sz="2000" dirty="0"/>
              <a:t> (</a:t>
            </a:r>
            <a:r>
              <a:rPr lang="ru-RU" sz="2000" dirty="0" err="1"/>
              <a:t>темір</a:t>
            </a:r>
            <a:r>
              <a:rPr lang="ru-RU" sz="2000" dirty="0"/>
              <a:t>) </a:t>
            </a:r>
            <a:r>
              <a:rPr lang="ru-RU" sz="2000" dirty="0" err="1"/>
              <a:t>империясын</a:t>
            </a:r>
            <a:r>
              <a:rPr lang="ru-RU" sz="2000" dirty="0"/>
              <a:t> </a:t>
            </a:r>
            <a:r>
              <a:rPr lang="ru-RU" sz="2000" dirty="0" err="1"/>
              <a:t>құрған</a:t>
            </a:r>
            <a:r>
              <a:rPr lang="ru-RU" sz="2000" dirty="0"/>
              <a:t> </a:t>
            </a:r>
            <a:r>
              <a:rPr lang="ru-RU" sz="2000" dirty="0" err="1"/>
              <a:t>еді</a:t>
            </a:r>
            <a:r>
              <a:rPr lang="ru-RU" sz="2000" dirty="0"/>
              <a:t>. </a:t>
            </a:r>
            <a:r>
              <a:rPr lang="ru-RU" sz="2000" dirty="0" err="1"/>
              <a:t>Бірақ</a:t>
            </a:r>
            <a:r>
              <a:rPr lang="ru-RU" sz="2000" dirty="0"/>
              <a:t>, </a:t>
            </a:r>
            <a:r>
              <a:rPr lang="ru-RU" sz="2000" dirty="0" err="1"/>
              <a:t>кейіннен</a:t>
            </a:r>
            <a:r>
              <a:rPr lang="ru-RU" sz="2000" dirty="0"/>
              <a:t> Амур </a:t>
            </a:r>
            <a:r>
              <a:rPr lang="ru-RU" sz="2000" dirty="0" err="1"/>
              <a:t>бойынан</a:t>
            </a:r>
            <a:r>
              <a:rPr lang="ru-RU" sz="2000" dirty="0"/>
              <a:t> </a:t>
            </a:r>
            <a:r>
              <a:rPr lang="ru-RU" sz="2000" dirty="0" err="1"/>
              <a:t>көшпенділердің</a:t>
            </a:r>
            <a:r>
              <a:rPr lang="ru-RU" sz="2000" dirty="0"/>
              <a:t> аса </a:t>
            </a:r>
            <a:r>
              <a:rPr lang="ru-RU" sz="2000" dirty="0" err="1"/>
              <a:t>күшті</a:t>
            </a:r>
            <a:r>
              <a:rPr lang="ru-RU" sz="2000" dirty="0"/>
              <a:t> </a:t>
            </a:r>
            <a:r>
              <a:rPr lang="ru-RU" sz="2000" dirty="0" err="1"/>
              <a:t>тайпалары</a:t>
            </a:r>
            <a:r>
              <a:rPr lang="ru-RU" sz="2000" dirty="0"/>
              <a:t> </a:t>
            </a:r>
            <a:r>
              <a:rPr lang="ru-RU" sz="2000" dirty="0" err="1"/>
              <a:t>келіп</a:t>
            </a:r>
            <a:r>
              <a:rPr lang="ru-RU" sz="2000" dirty="0"/>
              <a:t>, </a:t>
            </a:r>
            <a:r>
              <a:rPr lang="ru-RU" sz="2000" dirty="0" err="1"/>
              <a:t>қидандарды</a:t>
            </a:r>
            <a:r>
              <a:rPr lang="ru-RU" sz="2000" dirty="0"/>
              <a:t> </a:t>
            </a:r>
            <a:r>
              <a:rPr lang="ru-RU" sz="2000" dirty="0" err="1"/>
              <a:t>батысқа</a:t>
            </a:r>
            <a:r>
              <a:rPr lang="ru-RU" sz="2000" dirty="0"/>
              <a:t> </a:t>
            </a:r>
            <a:r>
              <a:rPr lang="ru-RU" sz="2000" dirty="0" err="1"/>
              <a:t>қарай</a:t>
            </a:r>
            <a:r>
              <a:rPr lang="ru-RU" sz="2000" dirty="0"/>
              <a:t> </a:t>
            </a:r>
            <a:r>
              <a:rPr lang="ru-RU" sz="2000" dirty="0" err="1"/>
              <a:t>ығыстыра</a:t>
            </a:r>
            <a:r>
              <a:rPr lang="ru-RU" sz="2000" dirty="0"/>
              <a:t> </a:t>
            </a:r>
            <a:r>
              <a:rPr lang="ru-RU" sz="2000" dirty="0" err="1"/>
              <a:t>бастады</a:t>
            </a:r>
            <a:r>
              <a:rPr lang="ru-RU" sz="2000" dirty="0"/>
              <a:t>. </a:t>
            </a:r>
            <a:r>
              <a:rPr lang="ru-RU" sz="2000" dirty="0" err="1"/>
              <a:t>Сөйтіп</a:t>
            </a:r>
            <a:r>
              <a:rPr lang="ru-RU" sz="2000" dirty="0"/>
              <a:t> </a:t>
            </a:r>
            <a:r>
              <a:rPr lang="ru-RU" sz="2000" dirty="0" err="1"/>
              <a:t>Қазақстан</a:t>
            </a:r>
            <a:r>
              <a:rPr lang="ru-RU" sz="2000" dirty="0"/>
              <a:t> мен Орта Азия </a:t>
            </a:r>
            <a:r>
              <a:rPr lang="ru-RU" sz="2000" dirty="0" err="1"/>
              <a:t>жерінде</a:t>
            </a:r>
            <a:r>
              <a:rPr lang="ru-RU" sz="2000" dirty="0"/>
              <a:t> </a:t>
            </a:r>
            <a:r>
              <a:rPr lang="ru-RU" sz="2000" dirty="0" err="1"/>
              <a:t>Қарақытай</a:t>
            </a:r>
            <a:r>
              <a:rPr lang="ru-RU" sz="2000" dirty="0"/>
              <a:t> (</a:t>
            </a:r>
            <a:r>
              <a:rPr lang="ru-RU" sz="2000" dirty="0" err="1"/>
              <a:t>Қидан</a:t>
            </a:r>
            <a:r>
              <a:rPr lang="ru-RU" sz="2000" dirty="0"/>
              <a:t>) </a:t>
            </a:r>
            <a:r>
              <a:rPr lang="ru-RU" sz="2000" dirty="0" err="1"/>
              <a:t>мемлекеті</a:t>
            </a:r>
            <a:r>
              <a:rPr lang="ru-RU" sz="2000" dirty="0"/>
              <a:t> </a:t>
            </a:r>
            <a:r>
              <a:rPr lang="ru-RU" sz="2000" dirty="0" err="1"/>
              <a:t>пайда</a:t>
            </a:r>
            <a:r>
              <a:rPr lang="ru-RU" sz="2000" dirty="0"/>
              <a:t> </a:t>
            </a:r>
            <a:r>
              <a:rPr lang="ru-RU" sz="2000" dirty="0" err="1"/>
              <a:t>болды</a:t>
            </a:r>
            <a:r>
              <a:rPr lang="ru-RU" sz="2000" dirty="0"/>
              <a:t>. </a:t>
            </a:r>
            <a:r>
              <a:rPr lang="ru-RU" sz="2000" dirty="0" err="1"/>
              <a:t>Қарақытай</a:t>
            </a:r>
            <a:r>
              <a:rPr lang="ru-RU" sz="2000" dirty="0"/>
              <a:t> </a:t>
            </a:r>
            <a:r>
              <a:rPr lang="ru-RU" sz="2000" dirty="0" err="1"/>
              <a:t>мемлекетінің</a:t>
            </a:r>
            <a:r>
              <a:rPr lang="ru-RU" sz="2000" dirty="0"/>
              <a:t> </a:t>
            </a:r>
            <a:r>
              <a:rPr lang="ru-RU" sz="2000" dirty="0" err="1"/>
              <a:t>билеушісін</a:t>
            </a:r>
            <a:r>
              <a:rPr lang="ru-RU" sz="2000" dirty="0"/>
              <a:t> </a:t>
            </a:r>
            <a:r>
              <a:rPr lang="ru-RU" sz="2000" dirty="0" err="1"/>
              <a:t>урхан</a:t>
            </a:r>
            <a:r>
              <a:rPr lang="ru-RU" sz="2000" dirty="0"/>
              <a:t> </a:t>
            </a:r>
            <a:r>
              <a:rPr lang="ru-RU" sz="2000" dirty="0" err="1"/>
              <a:t>деп</a:t>
            </a:r>
            <a:r>
              <a:rPr lang="ru-RU" sz="2000" dirty="0"/>
              <a:t> </a:t>
            </a:r>
            <a:r>
              <a:rPr lang="ru-RU" sz="2000" dirty="0" err="1"/>
              <a:t>атаған</a:t>
            </a:r>
            <a:r>
              <a:rPr lang="ru-RU" sz="2000" dirty="0"/>
              <a:t>. </a:t>
            </a:r>
            <a:r>
              <a:rPr lang="ru-RU" sz="2000" dirty="0" err="1"/>
              <a:t>Олардың</a:t>
            </a:r>
            <a:r>
              <a:rPr lang="ru-RU" sz="2000" dirty="0"/>
              <a:t> </a:t>
            </a:r>
            <a:r>
              <a:rPr lang="ru-RU" sz="2000" dirty="0" err="1"/>
              <a:t>ордасы</a:t>
            </a:r>
            <a:r>
              <a:rPr lang="ru-RU" sz="2000" dirty="0"/>
              <a:t> </a:t>
            </a:r>
            <a:r>
              <a:rPr lang="ru-RU" sz="2000" dirty="0" err="1"/>
              <a:t>Баласағұнда</a:t>
            </a:r>
            <a:r>
              <a:rPr lang="ru-RU" sz="2000" dirty="0"/>
              <a:t> </a:t>
            </a:r>
            <a:r>
              <a:rPr lang="ru-RU" sz="2000" dirty="0" err="1"/>
              <a:t>орналасты</a:t>
            </a:r>
            <a:r>
              <a:rPr lang="ru-RU" sz="2000" dirty="0"/>
              <a:t>. </a:t>
            </a:r>
            <a:r>
              <a:rPr lang="ru-RU" sz="2000" dirty="0" err="1"/>
              <a:t>Жетісумен</a:t>
            </a:r>
            <a:r>
              <a:rPr lang="ru-RU" sz="2000" dirty="0"/>
              <a:t> </a:t>
            </a:r>
            <a:r>
              <a:rPr lang="ru-RU" sz="2000" dirty="0" err="1"/>
              <a:t>бірге</a:t>
            </a:r>
            <a:r>
              <a:rPr lang="ru-RU" sz="2000" dirty="0"/>
              <a:t> </a:t>
            </a:r>
            <a:r>
              <a:rPr lang="ru-RU" sz="2000" dirty="0" err="1"/>
              <a:t>қарақытайлар</a:t>
            </a:r>
            <a:r>
              <a:rPr lang="ru-RU" sz="2000" dirty="0"/>
              <a:t> </a:t>
            </a:r>
            <a:r>
              <a:rPr lang="ru-RU" sz="2000" dirty="0" err="1"/>
              <a:t>өз</a:t>
            </a:r>
            <a:r>
              <a:rPr lang="ru-RU" sz="2000" dirty="0"/>
              <a:t> </a:t>
            </a:r>
            <a:r>
              <a:rPr lang="ru-RU" sz="2000" dirty="0" err="1"/>
              <a:t>иеліктерін</a:t>
            </a:r>
            <a:r>
              <a:rPr lang="ru-RU" sz="2000" dirty="0"/>
              <a:t> </a:t>
            </a:r>
            <a:r>
              <a:rPr lang="ru-RU" sz="2000" dirty="0" err="1"/>
              <a:t>Оңтүстік</a:t>
            </a:r>
            <a:r>
              <a:rPr lang="ru-RU" sz="2000" dirty="0"/>
              <a:t> </a:t>
            </a:r>
            <a:r>
              <a:rPr lang="ru-RU" sz="2000" dirty="0" err="1"/>
              <a:t>Қазақстан</a:t>
            </a:r>
            <a:r>
              <a:rPr lang="ru-RU" sz="2000" dirty="0"/>
              <a:t> мен </a:t>
            </a:r>
            <a:r>
              <a:rPr lang="ru-RU" sz="2000" dirty="0" err="1"/>
              <a:t>Мауераннахрға</a:t>
            </a:r>
            <a:r>
              <a:rPr lang="ru-RU" sz="2000" dirty="0"/>
              <a:t> </a:t>
            </a:r>
            <a:r>
              <a:rPr lang="ru-RU" sz="2000" dirty="0" err="1"/>
              <a:t>дейін</a:t>
            </a:r>
            <a:r>
              <a:rPr lang="ru-RU" sz="2000" dirty="0"/>
              <a:t> </a:t>
            </a:r>
            <a:r>
              <a:rPr lang="ru-RU" sz="2000" dirty="0" err="1"/>
              <a:t>жеткізді</a:t>
            </a:r>
            <a:r>
              <a:rPr lang="ru-RU" sz="2000" dirty="0"/>
              <a:t>. XII </a:t>
            </a:r>
            <a:r>
              <a:rPr lang="ru-RU" sz="2000" dirty="0" err="1"/>
              <a:t>ғасырдың</a:t>
            </a:r>
            <a:r>
              <a:rPr lang="ru-RU" sz="2000" dirty="0"/>
              <a:t> </a:t>
            </a:r>
            <a:r>
              <a:rPr lang="ru-RU" sz="2000" dirty="0" err="1"/>
              <a:t>аяғында</a:t>
            </a:r>
            <a:r>
              <a:rPr lang="ru-RU" sz="2000" dirty="0"/>
              <a:t> </a:t>
            </a:r>
            <a:r>
              <a:rPr lang="ru-RU" sz="2000" dirty="0" err="1"/>
              <a:t>Қидан</a:t>
            </a:r>
            <a:r>
              <a:rPr lang="ru-RU" sz="2000" dirty="0"/>
              <a:t> </a:t>
            </a:r>
            <a:r>
              <a:rPr lang="ru-RU" sz="2000" dirty="0" err="1"/>
              <a:t>мемлекеті</a:t>
            </a:r>
            <a:r>
              <a:rPr lang="ru-RU" sz="2000" dirty="0"/>
              <a:t> </a:t>
            </a:r>
            <a:r>
              <a:rPr lang="ru-RU" sz="2000" dirty="0" err="1"/>
              <a:t>Орталық</a:t>
            </a:r>
            <a:r>
              <a:rPr lang="ru-RU" sz="2000" dirty="0"/>
              <a:t> </a:t>
            </a:r>
            <a:r>
              <a:rPr lang="ru-RU" sz="2000" dirty="0" err="1"/>
              <a:t>Азиядағы</a:t>
            </a:r>
            <a:r>
              <a:rPr lang="ru-RU" sz="2000" dirty="0"/>
              <a:t> </a:t>
            </a:r>
            <a:r>
              <a:rPr lang="ru-RU" sz="2000" dirty="0" err="1"/>
              <a:t>ең</a:t>
            </a:r>
            <a:r>
              <a:rPr lang="ru-RU" sz="2000" dirty="0"/>
              <a:t> </a:t>
            </a:r>
            <a:r>
              <a:rPr lang="ru-RU" sz="2000" dirty="0" err="1"/>
              <a:t>қуатты</a:t>
            </a:r>
            <a:r>
              <a:rPr lang="ru-RU" sz="2000" dirty="0"/>
              <a:t> </a:t>
            </a:r>
            <a:r>
              <a:rPr lang="ru-RU" sz="2000" dirty="0" err="1"/>
              <a:t>мемлекеттердің</a:t>
            </a:r>
            <a:r>
              <a:rPr lang="ru-RU" sz="2000" dirty="0"/>
              <a:t> </a:t>
            </a:r>
            <a:r>
              <a:rPr lang="ru-RU" sz="2000" dirty="0" err="1"/>
              <a:t>бірі</a:t>
            </a:r>
            <a:r>
              <a:rPr lang="ru-RU" sz="2000" dirty="0"/>
              <a:t> </a:t>
            </a:r>
            <a:r>
              <a:rPr lang="ru-RU" sz="2000" dirty="0" err="1"/>
              <a:t>болды</a:t>
            </a:r>
            <a:r>
              <a:rPr lang="ru-RU" sz="2000" dirty="0"/>
              <a:t>. </a:t>
            </a:r>
            <a:r>
              <a:rPr lang="ru-RU" sz="2000" dirty="0" err="1"/>
              <a:t>Оған</a:t>
            </a:r>
            <a:r>
              <a:rPr lang="ru-RU" sz="2000" dirty="0"/>
              <a:t> </a:t>
            </a:r>
            <a:r>
              <a:rPr lang="ru-RU" sz="2000" dirty="0" err="1"/>
              <a:t>Ертіс</a:t>
            </a:r>
            <a:r>
              <a:rPr lang="ru-RU" sz="2000" dirty="0"/>
              <a:t> пен </a:t>
            </a:r>
            <a:r>
              <a:rPr lang="ru-RU" sz="2000" dirty="0" err="1"/>
              <a:t>Амудария</a:t>
            </a:r>
            <a:r>
              <a:rPr lang="ru-RU" sz="2000" dirty="0"/>
              <a:t> </a:t>
            </a:r>
            <a:r>
              <a:rPr lang="ru-RU" sz="2000" dirty="0" err="1"/>
              <a:t>аралығындағы</a:t>
            </a:r>
            <a:r>
              <a:rPr lang="ru-RU" sz="2000" dirty="0"/>
              <a:t> </a:t>
            </a:r>
            <a:r>
              <a:rPr lang="ru-RU" sz="2000" dirty="0" err="1"/>
              <a:t>жерлер</a:t>
            </a:r>
            <a:r>
              <a:rPr lang="ru-RU" sz="2000" dirty="0"/>
              <a:t> </a:t>
            </a:r>
            <a:r>
              <a:rPr lang="ru-RU" sz="2000" dirty="0" err="1"/>
              <a:t>кіріп</a:t>
            </a:r>
            <a:r>
              <a:rPr lang="ru-RU" sz="2000" dirty="0"/>
              <a:t>, </a:t>
            </a:r>
            <a:r>
              <a:rPr lang="ru-RU" sz="2000" dirty="0" err="1"/>
              <a:t>Ферғана</a:t>
            </a:r>
            <a:r>
              <a:rPr lang="ru-RU" sz="2000" dirty="0"/>
              <a:t> мен </a:t>
            </a:r>
            <a:r>
              <a:rPr lang="ru-RU" sz="2000" dirty="0" err="1"/>
              <a:t>Самарқанд</a:t>
            </a:r>
            <a:r>
              <a:rPr lang="ru-RU" sz="2000" dirty="0"/>
              <a:t> </a:t>
            </a:r>
            <a:r>
              <a:rPr lang="ru-RU" sz="2000" dirty="0" err="1"/>
              <a:t>билеушілері</a:t>
            </a:r>
            <a:r>
              <a:rPr lang="ru-RU" sz="2000" dirty="0"/>
              <a:t> алым-</a:t>
            </a:r>
            <a:r>
              <a:rPr lang="ru-RU" sz="2000" dirty="0" err="1"/>
              <a:t>салық</a:t>
            </a:r>
            <a:r>
              <a:rPr lang="ru-RU" sz="2000" dirty="0"/>
              <a:t> </a:t>
            </a:r>
            <a:r>
              <a:rPr lang="ru-RU" sz="2000" dirty="0" err="1"/>
              <a:t>төлеп</a:t>
            </a:r>
            <a:r>
              <a:rPr lang="ru-RU" sz="2000" dirty="0"/>
              <a:t> </a:t>
            </a:r>
            <a:r>
              <a:rPr lang="ru-RU" sz="2000" dirty="0" err="1"/>
              <a:t>тұрды</a:t>
            </a:r>
            <a:r>
              <a:rPr lang="ru-RU" sz="2000" dirty="0"/>
              <a:t>. </a:t>
            </a:r>
            <a:r>
              <a:rPr lang="ru-RU" sz="2000" dirty="0" err="1"/>
              <a:t>Бұл</a:t>
            </a:r>
            <a:r>
              <a:rPr lang="ru-RU" sz="2000" dirty="0"/>
              <a:t> </a:t>
            </a:r>
            <a:r>
              <a:rPr lang="ru-RU" sz="2000" dirty="0" err="1"/>
              <a:t>аумақтағы</a:t>
            </a:r>
            <a:r>
              <a:rPr lang="ru-RU" sz="2000" dirty="0"/>
              <a:t> </a:t>
            </a:r>
            <a:r>
              <a:rPr lang="ru-RU" sz="2000" dirty="0" err="1"/>
              <a:t>түбегейлі</a:t>
            </a:r>
            <a:r>
              <a:rPr lang="ru-RU" sz="2000" dirty="0"/>
              <a:t> </a:t>
            </a:r>
            <a:r>
              <a:rPr lang="ru-RU" sz="2000" dirty="0" err="1"/>
              <a:t>өзгерістер</a:t>
            </a:r>
            <a:r>
              <a:rPr lang="ru-RU" sz="2000" dirty="0"/>
              <a:t> </a:t>
            </a:r>
            <a:r>
              <a:rPr lang="ru-RU" sz="2000" dirty="0" err="1"/>
              <a:t>қидандардың</a:t>
            </a:r>
            <a:r>
              <a:rPr lang="ru-RU" sz="2000" dirty="0"/>
              <a:t> </a:t>
            </a:r>
            <a:r>
              <a:rPr lang="ru-RU" sz="2000" dirty="0" err="1"/>
              <a:t>соңғы</a:t>
            </a:r>
            <a:r>
              <a:rPr lang="ru-RU" sz="2000" dirty="0"/>
              <a:t> </a:t>
            </a:r>
            <a:r>
              <a:rPr lang="ru-RU" sz="2000" dirty="0" err="1"/>
              <a:t>гурханы</a:t>
            </a:r>
            <a:r>
              <a:rPr lang="ru-RU" sz="2000" dirty="0"/>
              <a:t> </a:t>
            </a:r>
            <a:r>
              <a:rPr lang="ru-RU" sz="2000" dirty="0" err="1"/>
              <a:t>Чжилугудің</a:t>
            </a:r>
            <a:r>
              <a:rPr lang="ru-RU" sz="2000" dirty="0"/>
              <a:t> (</a:t>
            </a:r>
            <a:r>
              <a:rPr lang="ru-RU" sz="2000" dirty="0" err="1"/>
              <a:t>Чжулху</a:t>
            </a:r>
            <a:r>
              <a:rPr lang="ru-RU" sz="2000" dirty="0"/>
              <a:t>, 1169-1203ж (</a:t>
            </a:r>
            <a:r>
              <a:rPr lang="ru-RU" sz="2000" dirty="0" err="1"/>
              <a:t>немесе</a:t>
            </a:r>
            <a:r>
              <a:rPr lang="ru-RU" sz="2000" dirty="0"/>
              <a:t> 1214 </a:t>
            </a:r>
            <a:r>
              <a:rPr lang="ru-RU" sz="2000" dirty="0" err="1"/>
              <a:t>жыл</a:t>
            </a:r>
            <a:r>
              <a:rPr lang="ru-RU" sz="2000" dirty="0"/>
              <a:t>)) </a:t>
            </a:r>
            <a:r>
              <a:rPr lang="ru-RU" sz="2000" dirty="0" err="1"/>
              <a:t>билігі</a:t>
            </a:r>
            <a:r>
              <a:rPr lang="ru-RU" sz="2000" dirty="0"/>
              <a:t> </a:t>
            </a:r>
            <a:r>
              <a:rPr lang="ru-RU" sz="2000" dirty="0" err="1"/>
              <a:t>кезінде</a:t>
            </a:r>
            <a:r>
              <a:rPr lang="ru-RU" sz="2000" dirty="0"/>
              <a:t> </a:t>
            </a:r>
            <a:r>
              <a:rPr lang="ru-RU" sz="2000" dirty="0" err="1"/>
              <a:t>болды</a:t>
            </a:r>
            <a:r>
              <a:rPr lang="ru-RU" sz="2000" dirty="0"/>
              <a:t>. </a:t>
            </a:r>
            <a:r>
              <a:rPr lang="ru-RU" sz="2000" dirty="0" err="1"/>
              <a:t>Себебі</a:t>
            </a:r>
            <a:r>
              <a:rPr lang="ru-RU" sz="2000" dirty="0"/>
              <a:t>, XIII </a:t>
            </a:r>
            <a:r>
              <a:rPr lang="ru-RU" sz="2000" dirty="0" err="1"/>
              <a:t>ғасырдың</a:t>
            </a:r>
            <a:r>
              <a:rPr lang="ru-RU" sz="2000" dirty="0"/>
              <a:t> </a:t>
            </a:r>
            <a:r>
              <a:rPr lang="ru-RU" sz="2000" dirty="0" err="1"/>
              <a:t>басында</a:t>
            </a:r>
            <a:r>
              <a:rPr lang="ru-RU" sz="2000" dirty="0"/>
              <a:t> </a:t>
            </a:r>
            <a:r>
              <a:rPr lang="ru-RU" sz="2000" dirty="0" err="1"/>
              <a:t>Шығыс</a:t>
            </a:r>
            <a:r>
              <a:rPr lang="ru-RU" sz="2000" dirty="0"/>
              <a:t> </a:t>
            </a:r>
            <a:r>
              <a:rPr lang="ru-RU" sz="2000" dirty="0" err="1"/>
              <a:t>Қазақстан</a:t>
            </a:r>
            <a:r>
              <a:rPr lang="ru-RU" sz="2000" dirty="0"/>
              <a:t> мен </a:t>
            </a:r>
            <a:r>
              <a:rPr lang="ru-RU" sz="2000" dirty="0" err="1"/>
              <a:t>Моңғолия</a:t>
            </a:r>
            <a:r>
              <a:rPr lang="ru-RU" sz="2000" dirty="0"/>
              <a:t> </a:t>
            </a:r>
            <a:r>
              <a:rPr lang="ru-RU" sz="2000" dirty="0" err="1"/>
              <a:t>аймағынан</a:t>
            </a:r>
            <a:r>
              <a:rPr lang="ru-RU" sz="2000" dirty="0"/>
              <a:t> </a:t>
            </a:r>
            <a:r>
              <a:rPr lang="ru-RU" sz="2000" dirty="0" err="1"/>
              <a:t>Күшлік</a:t>
            </a:r>
            <a:r>
              <a:rPr lang="ru-RU" sz="2000" dirty="0"/>
              <a:t> хан </a:t>
            </a:r>
            <a:r>
              <a:rPr lang="ru-RU" sz="2000" dirty="0" err="1"/>
              <a:t>бастаған</a:t>
            </a:r>
            <a:r>
              <a:rPr lang="ru-RU" sz="2000" dirty="0"/>
              <a:t> </a:t>
            </a:r>
            <a:r>
              <a:rPr lang="ru-RU" sz="2000" dirty="0" err="1"/>
              <a:t>наймандарды</a:t>
            </a:r>
            <a:r>
              <a:rPr lang="ru-RU" sz="2000" dirty="0"/>
              <a:t> </a:t>
            </a:r>
            <a:r>
              <a:rPr lang="ru-RU" sz="2000" dirty="0" err="1"/>
              <a:t>моңғолдар</a:t>
            </a:r>
            <a:r>
              <a:rPr lang="ru-RU" sz="2000" dirty="0"/>
              <a:t> </a:t>
            </a:r>
            <a:r>
              <a:rPr lang="ru-RU" sz="2000" dirty="0" err="1"/>
              <a:t>ығыстырып</a:t>
            </a:r>
            <a:r>
              <a:rPr lang="ru-RU" sz="2000" dirty="0"/>
              <a:t>, </a:t>
            </a:r>
            <a:r>
              <a:rPr lang="ru-RU" sz="2000" dirty="0" err="1"/>
              <a:t>олар</a:t>
            </a:r>
            <a:r>
              <a:rPr lang="ru-RU" sz="2000" dirty="0"/>
              <a:t> </a:t>
            </a:r>
            <a:r>
              <a:rPr lang="ru-RU" sz="2000" dirty="0" err="1"/>
              <a:t>Жетісуға</a:t>
            </a:r>
            <a:r>
              <a:rPr lang="ru-RU" sz="2000" dirty="0"/>
              <a:t> </a:t>
            </a:r>
            <a:r>
              <a:rPr lang="ru-RU" sz="2000" dirty="0" err="1"/>
              <a:t>келі</a:t>
            </a:r>
            <a:r>
              <a:rPr lang="kk-KZ" sz="2000" dirty="0"/>
              <a:t>п</a:t>
            </a:r>
            <a:r>
              <a:rPr lang="ru-RU" sz="2000" dirty="0"/>
              <a:t> </a:t>
            </a:r>
            <a:r>
              <a:rPr lang="ru-RU" sz="2000" dirty="0" err="1"/>
              <a:t>орналасу</a:t>
            </a:r>
            <a:r>
              <a:rPr lang="ru-RU" sz="2000" dirty="0"/>
              <a:t> </a:t>
            </a:r>
            <a:r>
              <a:rPr lang="ru-RU" sz="2000" dirty="0" err="1"/>
              <a:t>үшін</a:t>
            </a:r>
            <a:r>
              <a:rPr lang="ru-RU" sz="2000" dirty="0"/>
              <a:t> </a:t>
            </a:r>
            <a:r>
              <a:rPr lang="ru-RU" sz="2000" dirty="0" err="1"/>
              <a:t>күрес</a:t>
            </a:r>
            <a:r>
              <a:rPr lang="ru-RU" sz="2000" dirty="0"/>
              <a:t> </a:t>
            </a:r>
            <a:r>
              <a:rPr lang="ru-RU" sz="2000" dirty="0" err="1"/>
              <a:t>жүргізген</a:t>
            </a:r>
            <a:r>
              <a:rPr lang="ru-RU" sz="2000" dirty="0"/>
              <a:t> </a:t>
            </a:r>
            <a:r>
              <a:rPr lang="ru-RU" sz="2000" dirty="0" err="1"/>
              <a:t>еді</a:t>
            </a:r>
            <a:r>
              <a:rPr lang="ru-RU" sz="2000" dirty="0"/>
              <a:t>. </a:t>
            </a:r>
            <a:r>
              <a:rPr lang="ru-RU" sz="2000" dirty="0" err="1"/>
              <a:t>Найман</a:t>
            </a:r>
            <a:r>
              <a:rPr lang="ru-RU" sz="2000" dirty="0"/>
              <a:t> ханы </a:t>
            </a:r>
            <a:r>
              <a:rPr lang="ru-RU" sz="2000" dirty="0" err="1"/>
              <a:t>Күшлік</a:t>
            </a:r>
            <a:r>
              <a:rPr lang="ru-RU" sz="2000" dirty="0"/>
              <a:t> </a:t>
            </a:r>
            <a:r>
              <a:rPr lang="ru-RU" sz="2000" dirty="0" err="1"/>
              <a:t>бір</a:t>
            </a:r>
            <a:r>
              <a:rPr lang="ru-RU" sz="2000" dirty="0"/>
              <a:t> </a:t>
            </a:r>
            <a:r>
              <a:rPr lang="ru-RU" sz="2000" dirty="0" err="1"/>
              <a:t>жағынан</a:t>
            </a:r>
            <a:r>
              <a:rPr lang="ru-RU" sz="2000" dirty="0"/>
              <a:t>, хорезмшах Ала-</a:t>
            </a:r>
            <a:r>
              <a:rPr lang="ru-RU" sz="2000" dirty="0" err="1"/>
              <a:t>әд</a:t>
            </a:r>
            <a:r>
              <a:rPr lang="kk-KZ" sz="2000" dirty="0"/>
              <a:t>-</a:t>
            </a:r>
            <a:r>
              <a:rPr lang="ru-RU" sz="2000" dirty="0"/>
              <a:t>Дин </a:t>
            </a:r>
            <a:r>
              <a:rPr lang="ru-RU" sz="2000" dirty="0" err="1"/>
              <a:t>Мұхамедке</a:t>
            </a:r>
            <a:r>
              <a:rPr lang="ru-RU" sz="2000" dirty="0"/>
              <a:t>, </a:t>
            </a:r>
            <a:r>
              <a:rPr lang="ru-RU" sz="2000" dirty="0" err="1"/>
              <a:t>екінші</a:t>
            </a:r>
            <a:r>
              <a:rPr lang="ru-RU" sz="2000" dirty="0"/>
              <a:t> </a:t>
            </a:r>
            <a:r>
              <a:rPr lang="ru-RU" sz="2000" dirty="0" err="1"/>
              <a:t>жағынан</a:t>
            </a:r>
            <a:r>
              <a:rPr lang="ru-RU" sz="2000" dirty="0"/>
              <a:t>, </a:t>
            </a:r>
            <a:r>
              <a:rPr lang="ru-RU" sz="2000" dirty="0" err="1"/>
              <a:t>қарақытайларға</a:t>
            </a:r>
            <a:r>
              <a:rPr lang="ru-RU" sz="2000" dirty="0"/>
              <a:t> </a:t>
            </a:r>
            <a:r>
              <a:rPr lang="ru-RU" sz="2000" dirty="0" err="1"/>
              <a:t>ойсырата</a:t>
            </a:r>
            <a:r>
              <a:rPr lang="ru-RU" sz="2000" dirty="0"/>
              <a:t> </a:t>
            </a:r>
            <a:r>
              <a:rPr lang="ru-RU" sz="2000" dirty="0" err="1"/>
              <a:t>соққы</a:t>
            </a:r>
            <a:r>
              <a:rPr lang="ru-RU" sz="2000" dirty="0"/>
              <a:t> </a:t>
            </a:r>
            <a:r>
              <a:rPr lang="ru-RU" sz="2000" dirty="0" err="1"/>
              <a:t>беріп</a:t>
            </a:r>
            <a:r>
              <a:rPr lang="ru-RU" sz="2000" dirty="0"/>
              <a:t>, </a:t>
            </a:r>
            <a:r>
              <a:rPr lang="ru-RU" sz="2000" dirty="0" err="1"/>
              <a:t>олардың</a:t>
            </a:r>
            <a:r>
              <a:rPr lang="ru-RU" sz="2000" dirty="0"/>
              <a:t> </a:t>
            </a:r>
            <a:r>
              <a:rPr lang="ru-RU" sz="2000" dirty="0" err="1"/>
              <a:t>Жетісудағы</a:t>
            </a:r>
            <a:r>
              <a:rPr lang="ru-RU" sz="2000" dirty="0"/>
              <a:t> </a:t>
            </a:r>
            <a:r>
              <a:rPr lang="ru-RU" sz="2000" dirty="0" err="1"/>
              <a:t>иелігін</a:t>
            </a:r>
            <a:r>
              <a:rPr lang="ru-RU" sz="2000" dirty="0"/>
              <a:t> </a:t>
            </a:r>
            <a:r>
              <a:rPr lang="ru-RU" sz="2000" dirty="0" err="1"/>
              <a:t>өзіне</a:t>
            </a:r>
            <a:r>
              <a:rPr lang="ru-RU" sz="2000" dirty="0"/>
              <a:t> </a:t>
            </a:r>
            <a:r>
              <a:rPr lang="ru-RU" sz="2000" dirty="0" err="1"/>
              <a:t>қаратып</a:t>
            </a:r>
            <a:r>
              <a:rPr lang="ru-RU" sz="2000" dirty="0"/>
              <a:t> </a:t>
            </a:r>
            <a:r>
              <a:rPr lang="ru-RU" sz="2000" dirty="0" err="1"/>
              <a:t>алды</a:t>
            </a:r>
            <a:r>
              <a:rPr lang="ru-RU" sz="2000"/>
              <a:t>.</a:t>
            </a:r>
          </a:p>
          <a:p>
            <a:pPr algn="just"/>
            <a:endParaRPr lang="ru-RU" sz="2000"/>
          </a:p>
          <a:p>
            <a:pPr algn="just"/>
            <a:endParaRPr lang="ru-RU" sz="2000" dirty="0"/>
          </a:p>
        </p:txBody>
      </p:sp>
    </p:spTree>
    <p:extLst>
      <p:ext uri="{BB962C8B-B14F-4D97-AF65-F5344CB8AC3E}">
        <p14:creationId xmlns:p14="http://schemas.microsoft.com/office/powerpoint/2010/main" val="31304217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1622</Words>
  <Application>Microsoft Office PowerPoint</Application>
  <PresentationFormat>Широкоэкранный</PresentationFormat>
  <Paragraphs>33</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2 –лекция 2.1. Tүрік және Батыс Tүрік қағанаттары</vt:lpstr>
      <vt:lpstr>2 бет</vt:lpstr>
      <vt:lpstr>3 бет</vt:lpstr>
      <vt:lpstr>4 бет</vt:lpstr>
      <vt:lpstr>5 бет</vt:lpstr>
      <vt:lpstr>6 бет</vt:lpstr>
      <vt:lpstr>7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–лекция 2.1. Tүрік және Батыс Tүрік қағанаттары</dc:title>
  <dc:creator>Апа</dc:creator>
  <cp:lastModifiedBy>Апа</cp:lastModifiedBy>
  <cp:revision>4</cp:revision>
  <dcterms:created xsi:type="dcterms:W3CDTF">2022-09-05T17:54:59Z</dcterms:created>
  <dcterms:modified xsi:type="dcterms:W3CDTF">2022-09-05T18:20:34Z</dcterms:modified>
</cp:coreProperties>
</file>