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0" r:id="rId5"/>
    <p:sldId id="267" r:id="rId6"/>
    <p:sldId id="262" r:id="rId7"/>
    <p:sldId id="266" r:id="rId8"/>
    <p:sldId id="270" r:id="rId9"/>
    <p:sldId id="269" r:id="rId10"/>
    <p:sldId id="261" r:id="rId11"/>
    <p:sldId id="264" r:id="rId12"/>
    <p:sldId id="263" r:id="rId13"/>
    <p:sldId id="265" r:id="rId14"/>
    <p:sldId id="257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Противоречия и последствия советских реформ в Казахстане во второй половине ХХ века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НТР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Реформа 1965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Развитие республики в 70-х – 80-х гг.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24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Состояние экономики СССР и </a:t>
            </a:r>
            <a:r>
              <a:rPr lang="ru-RU" dirty="0" err="1" smtClean="0"/>
              <a:t>КазССР</a:t>
            </a:r>
            <a:r>
              <a:rPr lang="ru-RU" dirty="0" smtClean="0"/>
              <a:t> во второй половине 60-х - 70-х годах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Выросли показатели среднего роста промышленности и сельскохозяйственного производства.</a:t>
            </a:r>
          </a:p>
          <a:p>
            <a:r>
              <a:rPr lang="ru-RU" dirty="0" smtClean="0"/>
              <a:t>В 1966-1970 гг. народнохозяйственный комплекс достиг наивысших индексов роста со времен введения плановой экономики.</a:t>
            </a:r>
          </a:p>
          <a:p>
            <a:r>
              <a:rPr lang="ru-RU" dirty="0" smtClean="0"/>
              <a:t>За 1965-1985 гг. Республика превратилась в один из крупнейших, промышленных регионов СССР. </a:t>
            </a:r>
          </a:p>
          <a:p>
            <a:r>
              <a:rPr lang="ru-RU" dirty="0" smtClean="0"/>
              <a:t>К началу девятой пятилетки промышленность занимала ведущее место в экономике республики.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615475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валовой общественный продукт</a:t>
            </a:r>
            <a:r>
              <a:rPr lang="ru-RU" dirty="0" smtClean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(ВОП)</a:t>
            </a:r>
            <a:r>
              <a:rPr lang="ru-RU" dirty="0" smtClean="0"/>
              <a:t>— Совокупная стоимость конечных товаров и услуг, произведенных в данной стране, в рыночных ценах, в отличие от </a:t>
            </a:r>
            <a:r>
              <a:rPr lang="ru-RU" b="1" dirty="0" smtClean="0">
                <a:solidFill>
                  <a:srgbClr val="FF0000"/>
                </a:solidFill>
              </a:rPr>
              <a:t>валового внутреннего продукта (ВВП)</a:t>
            </a:r>
            <a:r>
              <a:rPr lang="ru-RU" dirty="0" smtClean="0"/>
              <a:t>, включает и сумму чистых доходов из за границы.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 СССР 1970-х годов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928802"/>
            <a:ext cx="1571636" cy="41434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ВЕСЬ СОЮЗ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4480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100 %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86380" y="3929066"/>
            <a:ext cx="1571636" cy="21431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КазССР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321468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48 %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1970—1985 гг. нарастание индустриального потенциала республики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Было введено в строй около 1000 новых промышленных предприятий и цехов. </a:t>
            </a:r>
          </a:p>
          <a:p>
            <a:r>
              <a:rPr lang="ru-RU" dirty="0" smtClean="0"/>
              <a:t>Казахский газоперерабатывающий завод, </a:t>
            </a:r>
          </a:p>
          <a:p>
            <a:r>
              <a:rPr lang="ru-RU" dirty="0" smtClean="0"/>
              <a:t>Шевченковский завод пластмасс, </a:t>
            </a:r>
          </a:p>
          <a:p>
            <a:r>
              <a:rPr lang="ru-RU" dirty="0" smtClean="0"/>
              <a:t>Карагандинский завод резинотехнических изделий,</a:t>
            </a:r>
          </a:p>
          <a:p>
            <a:r>
              <a:rPr lang="ru-RU" dirty="0" smtClean="0"/>
              <a:t>Павлодарский и Чимкентский нефтеперерабатывающие заводы, </a:t>
            </a:r>
          </a:p>
          <a:p>
            <a:r>
              <a:rPr lang="ru-RU" dirty="0" err="1" smtClean="0"/>
              <a:t>Экибастузская</a:t>
            </a:r>
            <a:r>
              <a:rPr lang="ru-RU" dirty="0" smtClean="0"/>
              <a:t> и Ермаковская ГРЭС, </a:t>
            </a:r>
            <a:r>
              <a:rPr lang="ru-RU" dirty="0" err="1" smtClean="0"/>
              <a:t>Капчагайская</a:t>
            </a:r>
            <a:r>
              <a:rPr lang="ru-RU" dirty="0" smtClean="0"/>
              <a:t> ГЭС,</a:t>
            </a:r>
          </a:p>
          <a:p>
            <a:r>
              <a:rPr lang="ru-RU" dirty="0" smtClean="0"/>
              <a:t>Чимкентский и </a:t>
            </a:r>
            <a:r>
              <a:rPr lang="ru-RU" dirty="0" err="1" smtClean="0"/>
              <a:t>Джамбулский</a:t>
            </a:r>
            <a:r>
              <a:rPr lang="ru-RU" dirty="0" smtClean="0"/>
              <a:t> фосфорные заводы,</a:t>
            </a:r>
          </a:p>
          <a:p>
            <a:r>
              <a:rPr lang="ru-RU" dirty="0" err="1" smtClean="0"/>
              <a:t>Жайремский</a:t>
            </a:r>
            <a:r>
              <a:rPr lang="ru-RU" dirty="0" smtClean="0"/>
              <a:t> горно-обогатительный комбинат и др. </a:t>
            </a:r>
          </a:p>
          <a:p>
            <a:r>
              <a:rPr lang="ru-RU" dirty="0" smtClean="0"/>
              <a:t>По объему промышленного производства Казахстан занимал третье место в СССР (после РСФСР и Украины).</a:t>
            </a:r>
          </a:p>
          <a:p>
            <a:r>
              <a:rPr lang="ru-RU" dirty="0" smtClean="0"/>
              <a:t>Сформировались территориально- производственные комплексы—Мангышлакский, </a:t>
            </a:r>
            <a:r>
              <a:rPr lang="ru-RU" dirty="0" err="1" smtClean="0"/>
              <a:t>Каратау-Джамбулский</a:t>
            </a:r>
            <a:r>
              <a:rPr lang="ru-RU" dirty="0" smtClean="0"/>
              <a:t> и Павлодар-Экибастузский.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385"/>
            <a:ext cx="8229600" cy="1143000"/>
          </a:xfrm>
        </p:spPr>
        <p:txBody>
          <a:bodyPr/>
          <a:lstStyle/>
          <a:p>
            <a:r>
              <a:rPr lang="ru-RU" dirty="0" smtClean="0"/>
              <a:t>Аграрный сектор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93652" cy="53755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Рост капитальных вложений в сельское хозяйство</a:t>
            </a:r>
          </a:p>
          <a:p>
            <a:r>
              <a:rPr lang="ru-RU" dirty="0" smtClean="0"/>
              <a:t>Двукратный рост энергетических мощностей </a:t>
            </a:r>
            <a:r>
              <a:rPr lang="ru-RU" dirty="0" err="1" smtClean="0"/>
              <a:t>с\х</a:t>
            </a:r>
            <a:endParaRPr lang="ru-RU" dirty="0" smtClean="0"/>
          </a:p>
          <a:p>
            <a:r>
              <a:rPr lang="ru-RU" dirty="0" smtClean="0"/>
              <a:t>Объемы валовой продукции не только не возрастали, но, напротив обнаруживали устойчивую тенденцию к убывании).</a:t>
            </a:r>
          </a:p>
          <a:p>
            <a:r>
              <a:rPr lang="ru-RU" dirty="0" smtClean="0"/>
              <a:t>Располагая на своей территории 2/3 мировых черноземов, занимая 1 место в мире по площади сельхозугодий, являясь абсолютным лидером по поголовью крупного рогатого скота, овец, свиней и птицы, обладая стадом товаров, в 10 раз большим, чем Великобритания и 40 с лишним раз, чем Дания, страна оставалась крупнейшим импортером продовольствия.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475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Снижение показателей в 60-80-е годы</a:t>
            </a:r>
            <a:endParaRPr lang="ru-RU" dirty="0"/>
          </a:p>
        </p:txBody>
      </p:sp>
      <p:pic>
        <p:nvPicPr>
          <p:cNvPr id="5" name="Рисунок 4" descr="Экономическое развитие СССР 1965-198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40768"/>
            <a:ext cx="9144000" cy="5517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639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43504" y="214290"/>
            <a:ext cx="4000496" cy="40719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Брежнев Л.И. Генеральный секретарь ЦК КПСС с 8 апреля 1966 года по 10 ноября 1982 года</a:t>
            </a:r>
            <a:endParaRPr lang="ru-RU" dirty="0"/>
          </a:p>
        </p:txBody>
      </p:sp>
      <p:pic>
        <p:nvPicPr>
          <p:cNvPr id="5" name="Picture 2" descr="Картинки по запросу фото брежне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42" y="0"/>
            <a:ext cx="49034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50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571480"/>
            <a:ext cx="4143404" cy="51435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Косыгин А.Н.</a:t>
            </a:r>
            <a:br>
              <a:rPr lang="ru-RU" dirty="0" smtClean="0"/>
            </a:br>
            <a:r>
              <a:rPr lang="ru-RU" dirty="0" smtClean="0"/>
              <a:t>Председатель Совета Министров СССР</a:t>
            </a:r>
            <a:br>
              <a:rPr lang="ru-RU" dirty="0" smtClean="0"/>
            </a:br>
            <a:r>
              <a:rPr lang="ru-RU" dirty="0" smtClean="0"/>
              <a:t>с 15 октября 1964 года по 23 октября 1980 года </a:t>
            </a:r>
            <a:endParaRPr lang="ru-RU" dirty="0"/>
          </a:p>
        </p:txBody>
      </p:sp>
      <p:pic>
        <p:nvPicPr>
          <p:cNvPr id="2050" name="Picture 2" descr="Алексей Косыг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7" y="428604"/>
            <a:ext cx="4484070" cy="5857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5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4429124" cy="522606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Кунаев</a:t>
            </a:r>
            <a:r>
              <a:rPr lang="ru-RU" dirty="0" smtClean="0"/>
              <a:t> Д.А.</a:t>
            </a:r>
            <a:br>
              <a:rPr lang="ru-RU" dirty="0" smtClean="0"/>
            </a:br>
            <a:r>
              <a:rPr lang="ru-RU" dirty="0" smtClean="0"/>
              <a:t>Первый секретарь ЦК КП Казахстана</a:t>
            </a:r>
            <a:br>
              <a:rPr lang="ru-RU" dirty="0" smtClean="0"/>
            </a:br>
            <a:r>
              <a:rPr lang="ru-RU" dirty="0" smtClean="0"/>
              <a:t>с 7 декабря 1964 года по 16 декабря 1986 года</a:t>
            </a:r>
            <a:endParaRPr lang="ru-RU" dirty="0"/>
          </a:p>
        </p:txBody>
      </p:sp>
      <p:pic>
        <p:nvPicPr>
          <p:cNvPr id="4098" name="Picture 2" descr="Картинки по запросу динмухамед кунаев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0"/>
            <a:ext cx="4442276" cy="683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14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14744" y="1196752"/>
            <a:ext cx="1500198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Политбюро  ЦК КПСС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0834" y="1988840"/>
            <a:ext cx="3857652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ЦК КПСС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21703" y="2924944"/>
            <a:ext cx="50006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2924944"/>
            <a:ext cx="50006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924944"/>
            <a:ext cx="50006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2924944"/>
            <a:ext cx="50006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38453" y="2924944"/>
            <a:ext cx="50006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7538" y="3418939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ЦК Союзных республик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26034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83554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55058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26562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69042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40546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12050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97538" y="4857797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3224" y="4929235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Областные комитеты партии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-1" y="-3"/>
          <a:ext cx="9144000" cy="6811705"/>
        </p:xfrm>
        <a:graphic>
          <a:graphicData uri="http://schemas.openxmlformats.org/drawingml/2006/table">
            <a:tbl>
              <a:tblPr/>
              <a:tblGrid>
                <a:gridCol w="1818544"/>
                <a:gridCol w="1818544"/>
                <a:gridCol w="5506912"/>
              </a:tblGrid>
              <a:tr h="634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 съезд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ВКПб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1928 – 1932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Первая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i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r>
                        <a:rPr lang="ru-RU" sz="1400" b="0" i="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съезд </a:t>
                      </a:r>
                      <a:r>
                        <a:rPr lang="ru-RU" sz="1400" b="0" i="0" u="non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ВКПб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1933-1937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7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r>
                        <a:rPr lang="ru-RU" sz="1400" b="0" i="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съезд </a:t>
                      </a:r>
                      <a:r>
                        <a:rPr lang="ru-RU" sz="1400" b="0" i="0" u="non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ВКПб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1938-1942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Третья пятилетка.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Третий пятилетний план не был выполнена из-за начала Великой Отечественной Войны. В 1941-1945 годах советская экономика была переведена на военные рельсы.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Сессия ВС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СССР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1946-1950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Четвертая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1951-1955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Пятая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1956-1960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Шестая пятилетка.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Шестой пятилетний план не был выполнен из-за непродуманных реформ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Н.С. Хрущева. В результате оставшиеся годы шестой пятилетки и седьмая пятилетка были соединении в семилетний план развития народного хозяйства СССР.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1959-1965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Семилетка.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1966-1970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Восьмая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1971-1975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Девятая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1976-1980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Десятая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1981-1985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Одиннадцатая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 съезд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КПСС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1986-1990 гг.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Двенадцатая пятилетка.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съезд народных депутатов 1989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1991-1995 гг.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Тринадцатая пятилетка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Реформа 1965 года в аграрном секторе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85000" lnSpcReduction="10000"/>
          </a:bodyPr>
          <a:lstStyle/>
          <a:p>
            <a:pPr fontAlgn="t"/>
            <a:r>
              <a:rPr lang="ru-RU" dirty="0" smtClean="0"/>
              <a:t>Государство повысило закупочные цены для совхозов и колхозов.</a:t>
            </a:r>
          </a:p>
          <a:p>
            <a:pPr fontAlgn="t"/>
            <a:r>
              <a:rPr lang="ru-RU" dirty="0" smtClean="0"/>
              <a:t>За перевыполнение плана выращивания сельхоз продукции государство устанавливало надбавку к закупочной стоимости +50%.</a:t>
            </a:r>
          </a:p>
          <a:p>
            <a:pPr fontAlgn="t"/>
            <a:r>
              <a:rPr lang="ru-RU" dirty="0" smtClean="0"/>
              <a:t>Закупочные цены утверждались на 10 лет, что давало аграриям гарантии.</a:t>
            </a:r>
          </a:p>
          <a:p>
            <a:pPr fontAlgn="t"/>
            <a:r>
              <a:rPr lang="ru-RU" dirty="0" smtClean="0"/>
              <a:t>Колхозникам теперь выплачивалось гарантированное жалование, а не трудодни, как то было раньше.</a:t>
            </a:r>
          </a:p>
          <a:p>
            <a:pPr fontAlgn="t"/>
            <a:r>
              <a:rPr lang="ru-RU" dirty="0" smtClean="0"/>
              <a:t>Государство направляло большие суммы денег на оснащение колхозов и совхозов материально-технической базой.</a:t>
            </a:r>
          </a:p>
          <a:p>
            <a:pPr fontAlgn="t"/>
            <a:r>
              <a:rPr lang="ru-RU" dirty="0" smtClean="0"/>
              <a:t>Снятие всех ограничений на ведение подсобного хозяйства.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4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02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Отрицательное в аграрной реформе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5446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фиксированная </a:t>
            </a:r>
            <a:r>
              <a:rPr lang="ru-RU" dirty="0"/>
              <a:t>оплата труда колхозникам. Раньше колхозник получал деньги за трудодни, а также имел доплаты за выполнение плана производства (выращивания). Например, человеку было нужно отработать 20 дней, собрать 250 килограмм картошки, а государство за это ему платило 50 рублей (цифры приведены только для примера). </a:t>
            </a:r>
            <a:endParaRPr lang="ru-RU" dirty="0" smtClean="0"/>
          </a:p>
          <a:p>
            <a:r>
              <a:rPr lang="ru-RU" dirty="0" smtClean="0"/>
              <a:t>Теперь </a:t>
            </a:r>
            <a:r>
              <a:rPr lang="ru-RU" dirty="0"/>
              <a:t>же картина менялась. Человек получал свои 50 рублей вне зависимости от того сколько он соберет картошки за 20 дней работы. Даже если он соберет не 250 килограмм, а 10 – он в любом случае получит свои 50 рублей.  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одной стороны это давало гарантии и социальную обеспеченность колхозникам, но с другой стороны это напрочь убивало мотивацию работать и добиваться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376726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r>
              <a:rPr lang="ru-RU" dirty="0" smtClean="0"/>
              <a:t>Реформа 1965 года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dirty="0" smtClean="0"/>
              <a:t>Поощрение предприятий. Для этого часть прибыли оставлялась на развитие самому предприятию. При этом деньги делились в 3 фонда: материальное стимулирование (выплата премий), социально-культурное развитие (путевки рабочим, билеты и так далее) и бытовое развитие (строительство жилья, объектов досуга).</a:t>
            </a:r>
          </a:p>
          <a:p>
            <a:pPr fontAlgn="t"/>
            <a:r>
              <a:rPr lang="ru-RU" dirty="0" smtClean="0"/>
              <a:t>Совнархозы заменены Министерствами. Решения в экономике должны были принимать отраслевые министерства. Они создавали планы, которые предприятия могли корректировать под свои возможности.</a:t>
            </a:r>
          </a:p>
          <a:p>
            <a:pPr fontAlgn="t"/>
            <a:r>
              <a:rPr lang="ru-RU" dirty="0" smtClean="0"/>
              <a:t>Изменение системы планирования. </a:t>
            </a:r>
          </a:p>
          <a:p>
            <a:pPr fontAlgn="t"/>
            <a:r>
              <a:rPr lang="ru-RU" dirty="0" smtClean="0"/>
              <a:t>Во-первых, было существенно сокращено количество плановых показателей. </a:t>
            </a:r>
          </a:p>
          <a:p>
            <a:pPr fontAlgn="t"/>
            <a:r>
              <a:rPr lang="ru-RU" dirty="0" smtClean="0"/>
              <a:t>Во-вторых, результат работы теперь мерялся не по производимой продукции, а по реализованной. То есть количество заменялось качеством.</a:t>
            </a:r>
          </a:p>
          <a:p>
            <a:pPr fontAlgn="t"/>
            <a:r>
              <a:rPr lang="ru-RU" dirty="0" smtClean="0"/>
              <a:t>Предприятия наделялись элементами самостоятельности. Кроме того, что им оставляли часть доходов, предприятия получали право производить хозрасчет между собой.</a:t>
            </a:r>
          </a:p>
          <a:p>
            <a:pPr fontAlgn="t"/>
            <a:r>
              <a:rPr lang="ru-RU" dirty="0" smtClean="0"/>
              <a:t>Увеличение премий работникам. Предприятия финансово мотивировали сотрудников увеличивать результаты.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4756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797</Words>
  <Application>Microsoft Office PowerPoint</Application>
  <PresentationFormat>Экран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Противоречия и последствия советских реформ в Казахстане во второй половине ХХ века </vt:lpstr>
      <vt:lpstr> Брежнев Л.И. Генеральный секретарь ЦК КПСС с 8 апреля 1966 года по 10 ноября 1982 года</vt:lpstr>
      <vt:lpstr>Косыгин А.Н. Председатель Совета Министров СССР с 15 октября 1964 года по 23 октября 1980 года </vt:lpstr>
      <vt:lpstr>Кунаев Д.А. Первый секретарь ЦК КП Казахстана с 7 декабря 1964 года по 16 декабря 1986 года</vt:lpstr>
      <vt:lpstr>Презентация PowerPoint</vt:lpstr>
      <vt:lpstr>Презентация PowerPoint</vt:lpstr>
      <vt:lpstr>Реформа 1965 года в аграрном секторе</vt:lpstr>
      <vt:lpstr>Отрицательное в аграрной реформе</vt:lpstr>
      <vt:lpstr>Реформа 1965 года</vt:lpstr>
      <vt:lpstr>Состояние экономики СССР и КазССР во второй половине 60-х - 70-х годах</vt:lpstr>
      <vt:lpstr>валовой общественный продукт (ВОП)— Совокупная стоимость конечных товаров и услуг, произведенных в данной стране, в рыночных ценах, в отличие от валового внутреннего продукта (ВВП), включает и сумму чистых доходов из за границы.</vt:lpstr>
      <vt:lpstr>ВОП СССР 1970-х годов</vt:lpstr>
      <vt:lpstr>В 1970—1985 гг. нарастание индустриального потенциала республики </vt:lpstr>
      <vt:lpstr>Аграрный сектор</vt:lpstr>
      <vt:lpstr>Снижение показателей в 60-80-е годы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2017-10-15T15:29:51Z</dcterms:created>
  <dcterms:modified xsi:type="dcterms:W3CDTF">2019-09-30T06:20:00Z</dcterms:modified>
</cp:coreProperties>
</file>