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3"/>
    <p:sldId id="259" r:id="rId4"/>
    <p:sldId id="261" r:id="rId5"/>
    <p:sldId id="263" r:id="rId6"/>
    <p:sldId id="264" r:id="rId7"/>
    <p:sldId id="265" r:id="rId8"/>
    <p:sldId id="267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latin typeface="Calibri" panose="020F0502020204030204" charset="0"/>
                <a:cs typeface="Calibri" panose="020F0502020204030204" charset="0"/>
              </a:rPr>
              <a:t>Risks and Retuns</a:t>
            </a:r>
            <a:endParaRPr lang="en-US"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US" sz="2800" b="1">
                <a:latin typeface="Calibri" panose="020F0502020204030204" charset="0"/>
                <a:cs typeface="Calibri" panose="020F0502020204030204" charset="0"/>
              </a:rPr>
              <a:t>Returns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  <a:p>
            <a:r>
              <a:rPr sz="2800">
                <a:latin typeface="Calibri" panose="020F0502020204030204" charset="0"/>
                <a:cs typeface="Calibri" panose="020F0502020204030204" charset="0"/>
              </a:rPr>
              <a:t>Gain or loss from an investment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r>
              <a:rPr sz="2800">
                <a:latin typeface="Calibri" panose="020F0502020204030204" charset="0"/>
                <a:cs typeface="Calibri" panose="020F0502020204030204" charset="0"/>
              </a:rPr>
              <a:t>Expressed as a percentage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r>
              <a:rPr lang="en-US" sz="2800" b="1">
                <a:sym typeface="+mn-ea"/>
              </a:rPr>
              <a:t>Types of Return:</a:t>
            </a:r>
            <a:r>
              <a:rPr sz="2800" b="1">
                <a:sym typeface="+mn-ea"/>
              </a:rPr>
              <a:t> </a:t>
            </a:r>
            <a:endParaRPr sz="2800">
              <a:sym typeface="+mn-ea"/>
            </a:endParaRPr>
          </a:p>
          <a:p>
            <a:r>
              <a:rPr sz="2800" i="1">
                <a:sym typeface="+mn-ea"/>
              </a:rPr>
              <a:t>Expected return</a:t>
            </a:r>
            <a:r>
              <a:rPr lang="en-US" sz="2800">
                <a:sym typeface="+mn-ea"/>
              </a:rPr>
              <a:t>: The reuturn you expec to get from an investment</a:t>
            </a:r>
            <a:endParaRPr sz="2800">
              <a:sym typeface="+mn-ea"/>
            </a:endParaRPr>
          </a:p>
          <a:p>
            <a:pPr marL="0" indent="0">
              <a:buNone/>
            </a:pPr>
            <a:r>
              <a:rPr sz="2800">
                <a:sym typeface="+mn-ea"/>
              </a:rPr>
              <a:t>• </a:t>
            </a:r>
            <a:r>
              <a:rPr sz="2800" i="1">
                <a:sym typeface="+mn-ea"/>
              </a:rPr>
              <a:t>Actual (realized) return</a:t>
            </a:r>
            <a:r>
              <a:rPr lang="en-US" sz="2800">
                <a:sym typeface="+mn-ea"/>
              </a:rPr>
              <a:t>: What you actually received from an investment. </a:t>
            </a:r>
            <a:endParaRPr lang="en-US" sz="2800">
              <a:sym typeface="+mn-ea"/>
            </a:endParaRPr>
          </a:p>
          <a:p>
            <a:pPr marL="0" indent="0">
              <a:buNone/>
            </a:pPr>
            <a:r>
              <a:rPr lang="en-US" sz="2800">
                <a:sym typeface="+mn-ea"/>
              </a:rPr>
              <a:t>For example, you invested $1,000 and you received $1,100.</a:t>
            </a:r>
            <a:endParaRPr lang="en-US" sz="2800">
              <a:sym typeface="+mn-ea"/>
            </a:endParaRPr>
          </a:p>
          <a:p>
            <a:pPr marL="0" indent="0">
              <a:buNone/>
            </a:pPr>
            <a:r>
              <a:rPr lang="en-US" sz="2800" i="1">
                <a:sym typeface="+mn-ea"/>
              </a:rPr>
              <a:t>Actual return</a:t>
            </a:r>
            <a:r>
              <a:rPr lang="en-US" sz="2800">
                <a:sym typeface="+mn-ea"/>
              </a:rPr>
              <a:t> = 1,100-1,000 = $100 </a:t>
            </a:r>
            <a:endParaRPr sz="2800">
              <a:sym typeface="+mn-ea"/>
            </a:endParaRPr>
          </a:p>
          <a:p>
            <a:pPr marL="0" indent="0">
              <a:buNone/>
            </a:pPr>
            <a:endParaRPr sz="28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360" y="274638"/>
            <a:ext cx="8229600" cy="1143000"/>
          </a:xfrm>
        </p:spPr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Types of Return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i="1">
                <a:latin typeface="Calibri" panose="020F0502020204030204" charset="0"/>
                <a:cs typeface="Calibri" panose="020F0502020204030204" charset="0"/>
                <a:sym typeface="+mn-ea"/>
              </a:rPr>
              <a:t>Required </a:t>
            </a:r>
            <a:r>
              <a:rPr i="1">
                <a:sym typeface="+mn-ea"/>
              </a:rPr>
              <a:t>return</a:t>
            </a:r>
            <a:r>
              <a:rPr lang="en-US" i="1">
                <a:sym typeface="+mn-ea"/>
              </a:rPr>
              <a:t>: </a:t>
            </a:r>
            <a:r>
              <a:rPr lang="en-US">
                <a:sym typeface="+mn-ea"/>
              </a:rPr>
              <a:t>The amount of return you must have in order to make an investment</a:t>
            </a:r>
            <a:endParaRPr>
              <a:sym typeface="+mn-ea"/>
            </a:endParaRPr>
          </a:p>
          <a:p>
            <a:r>
              <a:rPr lang="en-US" sz="2800" i="1">
                <a:sym typeface="+mn-ea"/>
              </a:rPr>
              <a:t>Percentage r</a:t>
            </a:r>
            <a:r>
              <a:rPr sz="2800" i="1">
                <a:sym typeface="+mn-ea"/>
              </a:rPr>
              <a:t>eturn</a:t>
            </a:r>
            <a:r>
              <a:rPr sz="2800">
                <a:sym typeface="+mn-ea"/>
              </a:rPr>
              <a:t> = (Ending Value − Beginning Value + Income) / Beginning Value</a:t>
            </a:r>
            <a:endParaRPr sz="2800">
              <a:sym typeface="+mn-ea"/>
            </a:endParaRPr>
          </a:p>
          <a:p>
            <a:pPr marL="0" indent="0">
              <a:buNone/>
            </a:pPr>
            <a:endParaRPr sz="2800"/>
          </a:p>
          <a:p>
            <a:pPr marL="0" indent="0">
              <a:buNone/>
            </a:pPr>
            <a:r>
              <a:rPr lang="en-US" sz="2800" b="1">
                <a:sym typeface="+mn-ea"/>
              </a:rPr>
              <a:t>Example:</a:t>
            </a:r>
            <a:endParaRPr lang="en-US" sz="2800" b="1"/>
          </a:p>
          <a:p>
            <a:pPr marL="0" indent="0">
              <a:buNone/>
            </a:pPr>
            <a:r>
              <a:rPr lang="en-US" sz="2800">
                <a:sym typeface="+mn-ea"/>
              </a:rPr>
              <a:t>($1,100 - $1,00) /$1,000 = $100/$1000 = 0.10 = 10%</a:t>
            </a:r>
            <a:endParaRPr lang="en-US" sz="2800"/>
          </a:p>
          <a:p>
            <a:pPr marL="0" indent="0">
              <a:buNone/>
            </a:pPr>
            <a:endParaRPr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What is Risk?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i="1"/>
              <a:t>Uncertainty of returns</a:t>
            </a:r>
            <a:r>
              <a:rPr lang="en-US" sz="2800" i="1"/>
              <a:t>:</a:t>
            </a:r>
            <a:r>
              <a:rPr lang="en-US" sz="2800"/>
              <a:t> You are not sure of the return you will get</a:t>
            </a:r>
            <a:endParaRPr lang="en-US" sz="2800"/>
          </a:p>
          <a:p>
            <a:r>
              <a:rPr sz="2800" i="1"/>
              <a:t>Possibility of loss</a:t>
            </a:r>
            <a:r>
              <a:rPr lang="en-US" sz="2800"/>
              <a:t>: It is possible you will loose your investment</a:t>
            </a:r>
            <a:endParaRPr lang="en-US" sz="2800"/>
          </a:p>
          <a:p>
            <a:pPr marL="0" indent="0">
              <a:buNone/>
            </a:pPr>
            <a:r>
              <a:rPr lang="en-US" sz="2800" b="1"/>
              <a:t>Types of risk:</a:t>
            </a:r>
            <a:endParaRPr lang="en-US" sz="2800" b="1"/>
          </a:p>
          <a:p>
            <a:r>
              <a:rPr sz="2800" i="1">
                <a:sym typeface="+mn-ea"/>
              </a:rPr>
              <a:t>Systematic (market) risk</a:t>
            </a:r>
            <a:r>
              <a:rPr lang="en-US" sz="2800">
                <a:sym typeface="+mn-ea"/>
              </a:rPr>
              <a:t>: Risk that is in the system. no one can control it. E.g. inflation, war, recession.</a:t>
            </a:r>
            <a:endParaRPr sz="2800" i="1">
              <a:sym typeface="+mn-ea"/>
            </a:endParaRPr>
          </a:p>
          <a:p>
            <a:pPr marL="0" indent="0">
              <a:buNone/>
            </a:pPr>
            <a:endParaRPr sz="2800" i="1"/>
          </a:p>
          <a:p>
            <a:pPr marL="0" indent="0">
              <a:buNone/>
            </a:pPr>
            <a:endParaRPr sz="2800"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Systematic Risk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>
                <a:sym typeface="+mn-ea"/>
              </a:rPr>
              <a:t>Types of risk:</a:t>
            </a:r>
            <a:endParaRPr lang="en-US" sz="2800" b="1"/>
          </a:p>
          <a:p>
            <a:r>
              <a:rPr sz="2800" i="1">
                <a:sym typeface="+mn-ea"/>
              </a:rPr>
              <a:t>Systematic (market) risk</a:t>
            </a:r>
            <a:r>
              <a:rPr lang="en-US" sz="2800">
                <a:sym typeface="+mn-ea"/>
              </a:rPr>
              <a:t>: Risk that is in the system. no one can control it. E.g. inflation, war, recession.</a:t>
            </a:r>
            <a:endParaRPr sz="2800"/>
          </a:p>
          <a:p>
            <a:r>
              <a:rPr sz="2800"/>
              <a:t> Affects entire market</a:t>
            </a:r>
            <a:endParaRPr sz="2800"/>
          </a:p>
          <a:p>
            <a:r>
              <a:rPr sz="2800"/>
              <a:t>Examples: inflation, interest rates, recession</a:t>
            </a:r>
            <a:endParaRPr sz="2800"/>
          </a:p>
          <a:p>
            <a:r>
              <a:rPr sz="2800"/>
              <a:t>Cannot be diversified away</a:t>
            </a:r>
            <a:endParaRPr sz="2800"/>
          </a:p>
          <a:p>
            <a:r>
              <a:rPr sz="2800">
                <a:sym typeface="+mn-ea"/>
              </a:rPr>
              <a:t>Firm or industry-specific</a:t>
            </a:r>
            <a:endParaRPr sz="2800">
              <a:sym typeface="+mn-ea"/>
            </a:endParaRPr>
          </a:p>
          <a:p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/>
              <a:t>Nonsystematic Risk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en-US" i="1">
                <a:sym typeface="+mn-ea"/>
              </a:rPr>
              <a:t>Non</a:t>
            </a:r>
            <a:r>
              <a:rPr i="1">
                <a:sym typeface="+mn-ea"/>
              </a:rPr>
              <a:t>systematic (specific) risk</a:t>
            </a:r>
            <a:r>
              <a:rPr lang="en-US">
                <a:sym typeface="+mn-ea"/>
              </a:rPr>
              <a:t>: Risk that is not in the system. also called </a:t>
            </a:r>
            <a:r>
              <a:rPr lang="en-US" i="1">
                <a:sym typeface="+mn-ea"/>
              </a:rPr>
              <a:t>Diversifiable risk </a:t>
            </a:r>
            <a:r>
              <a:rPr lang="en-US">
                <a:sym typeface="+mn-ea"/>
              </a:rPr>
              <a:t>because it can be controlled or reduce by management. c</a:t>
            </a:r>
            <a:r>
              <a:rPr>
                <a:sym typeface="+mn-ea"/>
              </a:rPr>
              <a:t>an be reduced by diversification</a:t>
            </a:r>
            <a:endParaRPr>
              <a:sym typeface="+mn-ea"/>
            </a:endParaRPr>
          </a:p>
          <a:p>
            <a:pPr marL="0" indent="0">
              <a:buNone/>
            </a:pPr>
            <a:endParaRPr lang="en-US">
              <a:sym typeface="+mn-ea"/>
            </a:endParaRPr>
          </a:p>
          <a:p>
            <a:pPr marL="0" indent="0">
              <a:buNone/>
            </a:pPr>
            <a:r>
              <a:rPr lang="en-US" b="1">
                <a:sym typeface="+mn-ea"/>
              </a:rPr>
              <a:t>Example:</a:t>
            </a:r>
            <a:r>
              <a:rPr lang="en-US">
                <a:sym typeface="+mn-ea"/>
              </a:rPr>
              <a:t> 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poor product quality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 employee complaints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 customer complaints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 </a:t>
            </a:r>
            <a:r>
              <a:rPr>
                <a:sym typeface="+mn-ea"/>
              </a:rPr>
              <a:t>strikes</a:t>
            </a:r>
            <a:endParaRPr>
              <a:sym typeface="+mn-ea"/>
            </a:endParaRPr>
          </a:p>
          <a:p>
            <a:endParaRPr i="1">
              <a:sym typeface="+mn-ea"/>
            </a:endParaRPr>
          </a:p>
          <a:p/>
          <a:p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Risk–Return Trade-Off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/>
              <a:t>Higher risk → higher expected return</a:t>
            </a:r>
            <a:endParaRPr sz="2800"/>
          </a:p>
          <a:p>
            <a:r>
              <a:rPr sz="2800"/>
              <a:t>Investors demand compensation for risk</a:t>
            </a:r>
            <a:endParaRPr sz="2800"/>
          </a:p>
          <a:p>
            <a:pPr marL="0" indent="0">
              <a:buNone/>
            </a:pPr>
            <a:r>
              <a:rPr lang="en-US" sz="2800" b="1"/>
              <a:t>Tools used to Measure Risk </a:t>
            </a:r>
            <a:endParaRPr sz="2800">
              <a:sym typeface="+mn-ea"/>
            </a:endParaRPr>
          </a:p>
          <a:p>
            <a:r>
              <a:rPr sz="2800">
                <a:sym typeface="+mn-ea"/>
              </a:rPr>
              <a:t>Standard deviation</a:t>
            </a:r>
            <a:endParaRPr sz="2800">
              <a:sym typeface="+mn-ea"/>
            </a:endParaRPr>
          </a:p>
          <a:p>
            <a:r>
              <a:rPr sz="2800">
                <a:sym typeface="+mn-ea"/>
              </a:rPr>
              <a:t>Beta (market risk)</a:t>
            </a:r>
            <a:endParaRPr sz="2800">
              <a:sym typeface="+mn-ea"/>
            </a:endParaRPr>
          </a:p>
          <a:p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sz="2800" b="1">
                <a:sym typeface="+mn-ea"/>
              </a:rPr>
              <a:t>Standard Deviation</a:t>
            </a:r>
            <a:endParaRPr sz="2800" b="1"/>
          </a:p>
          <a:p>
            <a:r>
              <a:rPr sz="2800" b="1"/>
              <a:t> </a:t>
            </a:r>
            <a:r>
              <a:rPr sz="2800"/>
              <a:t>Measures volatility of returns</a:t>
            </a:r>
            <a:endParaRPr sz="2800"/>
          </a:p>
          <a:p>
            <a:r>
              <a:rPr sz="2800"/>
              <a:t>Higher SD = higher risk</a:t>
            </a:r>
            <a:endParaRPr sz="2800"/>
          </a:p>
          <a:p>
            <a:pPr marL="0" indent="0">
              <a:buNone/>
            </a:pPr>
            <a:r>
              <a:rPr sz="2800" b="1">
                <a:sym typeface="+mn-ea"/>
              </a:rPr>
              <a:t>Beta (β)</a:t>
            </a:r>
            <a:endParaRPr sz="2800" b="1">
              <a:sym typeface="+mn-ea"/>
            </a:endParaRPr>
          </a:p>
          <a:p>
            <a:pPr marL="0" indent="0">
              <a:buNone/>
            </a:pPr>
            <a:r>
              <a:rPr sz="2800">
                <a:sym typeface="+mn-ea"/>
              </a:rPr>
              <a:t> Measures sensitivity to market movements</a:t>
            </a:r>
            <a:endParaRPr sz="2800">
              <a:sym typeface="+mn-ea"/>
            </a:endParaRPr>
          </a:p>
          <a:p>
            <a:pPr marL="0" indent="0">
              <a:buNone/>
            </a:pPr>
            <a:r>
              <a:rPr sz="2800">
                <a:sym typeface="+mn-ea"/>
              </a:rPr>
              <a:t>• β = 1 → moves with market</a:t>
            </a:r>
            <a:endParaRPr sz="2800">
              <a:sym typeface="+mn-ea"/>
            </a:endParaRPr>
          </a:p>
          <a:p>
            <a:pPr marL="0" indent="0">
              <a:buNone/>
            </a:pPr>
            <a:endParaRPr sz="28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/>
              <a:t>Diversification</a:t>
            </a:r>
            <a:endParaRPr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 </a:t>
            </a:r>
            <a:r>
              <a:rPr sz="2800"/>
              <a:t>Holding multiple assets</a:t>
            </a:r>
            <a:endParaRPr sz="2800"/>
          </a:p>
          <a:p>
            <a:r>
              <a:rPr sz="2800"/>
              <a:t>Reduces unsystematic risk</a:t>
            </a:r>
            <a:endParaRPr sz="2800"/>
          </a:p>
          <a:p>
            <a:pPr marL="0" indent="0">
              <a:buNone/>
            </a:pPr>
            <a:endParaRPr lang="en-US" sz="2800"/>
          </a:p>
          <a:p>
            <a:pPr marL="0" indent="0">
              <a:buNone/>
            </a:pPr>
            <a:r>
              <a:rPr lang="en-US" sz="2800" b="1"/>
              <a:t>Risk Preferences</a:t>
            </a:r>
            <a:endParaRPr lang="en-US" sz="2800" b="1"/>
          </a:p>
          <a:p>
            <a:pPr marL="0" indent="0">
              <a:buNone/>
            </a:pPr>
            <a:r>
              <a:rPr sz="2800" i="1">
                <a:sym typeface="+mn-ea"/>
              </a:rPr>
              <a:t>Risk-averse</a:t>
            </a:r>
            <a:r>
              <a:rPr lang="en-US" sz="2800">
                <a:sym typeface="+mn-ea"/>
              </a:rPr>
              <a:t>: Reluctant to take risks</a:t>
            </a:r>
            <a:endParaRPr sz="2800"/>
          </a:p>
          <a:p>
            <a:pPr marL="0" indent="0">
              <a:buNone/>
            </a:pPr>
            <a:r>
              <a:rPr sz="2800" i="1">
                <a:sym typeface="+mn-ea"/>
              </a:rPr>
              <a:t>Risk-neutral</a:t>
            </a:r>
            <a:r>
              <a:rPr lang="en-US" sz="2800" i="1">
                <a:sym typeface="+mn-ea"/>
              </a:rPr>
              <a:t>: </a:t>
            </a:r>
            <a:r>
              <a:rPr lang="en-US" sz="2800">
                <a:sym typeface="+mn-ea"/>
              </a:rPr>
              <a:t>Does not consider potential risks with an investment when making decisions</a:t>
            </a:r>
            <a:endParaRPr sz="2800"/>
          </a:p>
          <a:p>
            <a:pPr marL="0" indent="0">
              <a:buNone/>
            </a:pPr>
            <a:r>
              <a:rPr sz="2800" i="1">
                <a:sym typeface="+mn-ea"/>
              </a:rPr>
              <a:t>Risk-seeking</a:t>
            </a:r>
            <a:r>
              <a:rPr lang="en-US" sz="2800" i="1">
                <a:sym typeface="+mn-ea"/>
              </a:rPr>
              <a:t>: </a:t>
            </a:r>
            <a:r>
              <a:rPr lang="en-US" sz="2800">
                <a:sym typeface="+mn-ea"/>
              </a:rPr>
              <a:t>Willing to accept greater economic uncertainty in exchange for greater returns</a:t>
            </a:r>
            <a:endParaRPr lang="en-US" sz="2800"/>
          </a:p>
          <a:p>
            <a:pPr marL="0" indent="0">
              <a:buNone/>
            </a:pPr>
            <a:endParaRPr lang="en-US" sz="2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1963</Words>
  <Application>WPS Presentation</Application>
  <PresentationFormat>On-screen Show (4:3)</PresentationFormat>
  <Paragraphs>82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What is Return?</vt:lpstr>
      <vt:lpstr>Types of Return</vt:lpstr>
      <vt:lpstr>What is Risk?</vt:lpstr>
      <vt:lpstr>Systematic Risk</vt:lpstr>
      <vt:lpstr>Unsystematic Risk</vt:lpstr>
      <vt:lpstr>Risk–Return Trade-Off</vt:lpstr>
      <vt:lpstr>Standard Deviation</vt:lpstr>
      <vt:lpstr>Diversification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Famagoh</cp:lastModifiedBy>
  <cp:revision>6</cp:revision>
  <dcterms:created xsi:type="dcterms:W3CDTF">2013-01-27T09:14:00Z</dcterms:created>
  <dcterms:modified xsi:type="dcterms:W3CDTF">2026-02-09T10:28:00Z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2544599EB4094707A9C7EE005E3859E4_13</vt:lpwstr>
  </property>
  <property fmtid="{D5CDD505-2E9C-101B-9397-08002B2CF9AE}" pid="3" name="KSOProductBuildVer">
    <vt:lpwstr>1033-12.2.0.23196</vt:lpwstr>
  </property>
</Properties>
</file>