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FF545A18-BB4D-47DF-9B71-20132465817B}"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FF545A18-BB4D-47DF-9B71-20132465817B}"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FF545A18-BB4D-47DF-9B71-20132465817B}"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FF545A18-BB4D-47DF-9B71-20132465817B}"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F545A18-BB4D-47DF-9B71-20132465817B}"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FF545A18-BB4D-47DF-9B71-20132465817B}"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FF545A18-BB4D-47DF-9B71-20132465817B}"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FF545A18-BB4D-47DF-9B71-20132465817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545A18-BB4D-47DF-9B71-20132465817B}"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F545A18-BB4D-47DF-9B71-20132465817B}"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F545A18-BB4D-47DF-9B71-20132465817B}"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09BCE-40EC-46CA-94AA-418B1A61EE37}"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45A18-BB4D-47DF-9B71-20132465817B}" type="datetimeFigureOut">
              <a:rPr lang="en-US" smtClean="0"/>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09BCE-40EC-46CA-94AA-418B1A61EE37}"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Corporate Valuation, Value-based Management, Corporate Governance</a:t>
            </a:r>
            <a:endParaRPr lang="en-US" sz="3200" b="1" dirty="0">
              <a:latin typeface="+mn-lt"/>
            </a:endParaRPr>
          </a:p>
        </p:txBody>
      </p:sp>
      <p:sp>
        <p:nvSpPr>
          <p:cNvPr id="3" name="Content Placeholder 2"/>
          <p:cNvSpPr>
            <a:spLocks noGrp="1"/>
          </p:cNvSpPr>
          <p:nvPr>
            <p:ph idx="1"/>
          </p:nvPr>
        </p:nvSpPr>
        <p:spPr/>
        <p:txBody>
          <a:bodyPr>
            <a:normAutofit/>
          </a:bodyPr>
          <a:lstStyle/>
          <a:p>
            <a:pPr marL="0" indent="0">
              <a:buNone/>
            </a:pPr>
            <a:r>
              <a:rPr lang="en-US" sz="3200" b="1" dirty="0"/>
              <a:t>1.</a:t>
            </a:r>
            <a:r>
              <a:rPr lang="en-US" sz="3200" dirty="0"/>
              <a:t> </a:t>
            </a:r>
            <a:r>
              <a:rPr lang="en-US" sz="3200" b="1" dirty="0"/>
              <a:t>Corporate Valuation: </a:t>
            </a:r>
            <a:r>
              <a:rPr lang="en-US" sz="3200" dirty="0"/>
              <a:t>Evaluating the effects of different strategies in maximizing a firm’s value,</a:t>
            </a:r>
            <a:endParaRPr lang="en-US" sz="3200" dirty="0"/>
          </a:p>
          <a:p>
            <a:pPr marL="0" indent="0">
              <a:buNone/>
            </a:pPr>
            <a:r>
              <a:rPr lang="en-US" sz="3200" b="1" dirty="0"/>
              <a:t>2. Corporate Valuation Model: </a:t>
            </a:r>
            <a:r>
              <a:rPr lang="en-US" sz="3200" dirty="0"/>
              <a:t>Present value of expected future free cash flows discounted at the expected weighted average cost of capital (WACC).</a:t>
            </a:r>
            <a:endParaRPr lang="en-US" sz="3200" dirty="0"/>
          </a:p>
          <a:p>
            <a:pPr marL="0" indent="0">
              <a:buNone/>
            </a:pPr>
            <a:r>
              <a:rPr lang="en-US" sz="3200" b="1" dirty="0"/>
              <a:t>3. </a:t>
            </a:r>
            <a:r>
              <a:rPr lang="en-US" sz="3200" dirty="0"/>
              <a:t>This means forecasting financial statements under different alternative strategies, finding the present value of each strategy’s cash flow stream, and then choosing the strategy that maximizes value.</a:t>
            </a:r>
            <a:endParaRPr 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Types of Corporate Assets: </a:t>
            </a:r>
            <a:r>
              <a:rPr lang="en-US" sz="3200" dirty="0"/>
              <a:t>Corporate assets are of two types: </a:t>
            </a:r>
            <a:r>
              <a:rPr lang="en-US" sz="3200" b="1" dirty="0"/>
              <a:t>operating assets</a:t>
            </a:r>
            <a:r>
              <a:rPr lang="en-US" sz="3200" dirty="0"/>
              <a:t>, and </a:t>
            </a:r>
            <a:r>
              <a:rPr lang="en-US" sz="3200" b="1" dirty="0"/>
              <a:t>non-operating assets.</a:t>
            </a:r>
            <a:endParaRPr lang="en-US" sz="3200" b="1" dirty="0"/>
          </a:p>
          <a:p>
            <a:pPr marL="0" indent="0">
              <a:buNone/>
            </a:pPr>
            <a:endParaRPr lang="en-US" sz="3200" b="1" dirty="0"/>
          </a:p>
          <a:p>
            <a:pPr marL="514350" indent="-514350">
              <a:buAutoNum type="arabicPeriod"/>
            </a:pPr>
            <a:r>
              <a:rPr lang="en-US" sz="3200" b="1" dirty="0"/>
              <a:t>Operating Assets: </a:t>
            </a:r>
            <a:r>
              <a:rPr lang="en-US" sz="3200" dirty="0"/>
              <a:t>Consists of:</a:t>
            </a:r>
            <a:endParaRPr lang="en-US" sz="3200" dirty="0"/>
          </a:p>
          <a:p>
            <a:pPr marL="0" indent="0">
              <a:buNone/>
            </a:pPr>
            <a:r>
              <a:rPr lang="en-US" sz="3200" b="1" dirty="0"/>
              <a:t>           A. Assets-in-place: </a:t>
            </a:r>
            <a:r>
              <a:rPr lang="en-US" sz="3200" dirty="0"/>
              <a:t>Tangible assets such as land, buildings, inventories, and intangible assets (such as patents, customer lists, reputation, etc.)</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800" b="1" dirty="0"/>
              <a:t>    </a:t>
            </a:r>
            <a:r>
              <a:rPr lang="en-US" sz="3200" b="1" dirty="0"/>
              <a:t>B. Growth options: </a:t>
            </a:r>
            <a:r>
              <a:rPr lang="en-US" sz="3200" dirty="0"/>
              <a:t>Opportunities that arise from the firm’s current operating knowledge, experience, and other resources. For example, Walmart owns stores, inventory, and other tangible assets. It also has intangible assets such as well-known reputation and business know-how.</a:t>
            </a:r>
            <a:endParaRPr lang="en-US" sz="3200" dirty="0"/>
          </a:p>
          <a:p>
            <a:pPr marL="0" indent="0">
              <a:buNone/>
            </a:pPr>
            <a:endParaRPr lang="en-US" sz="3200" dirty="0"/>
          </a:p>
          <a:p>
            <a:pPr marL="0" indent="0">
              <a:buNone/>
            </a:pPr>
            <a:r>
              <a:rPr lang="en-US" sz="3200" dirty="0"/>
              <a:t>These assets provide current sales and cash flows, and opportunities for new investments that will produce additional cash flows in the future.</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2. Non-operating Assets: </a:t>
            </a:r>
            <a:r>
              <a:rPr lang="en-US" sz="3200" dirty="0"/>
              <a:t>These are cash, and other marketable securities above what is needed to operate the </a:t>
            </a:r>
            <a:r>
              <a:rPr lang="en-US" sz="3200" dirty="0" err="1"/>
              <a:t>budiness</a:t>
            </a:r>
            <a:r>
              <a:rPr lang="en-US" sz="3200" dirty="0"/>
              <a:t>.</a:t>
            </a:r>
            <a:endParaRPr lang="en-US" sz="3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Corporate Governance:</a:t>
            </a:r>
            <a:endParaRPr lang="en-US" sz="3200" b="1" dirty="0"/>
          </a:p>
          <a:p>
            <a:pPr marL="0" indent="0">
              <a:buNone/>
            </a:pPr>
            <a:r>
              <a:rPr lang="en-US" sz="3200" dirty="0"/>
              <a:t>The set of rules and procedures that ensure that managers use the principle of value-based management to ensure that a firm’s value is maximized. These measures consist of:</a:t>
            </a:r>
            <a:endParaRPr lang="en-US" sz="3200" dirty="0"/>
          </a:p>
          <a:p>
            <a:pPr marL="0" indent="0">
              <a:buNone/>
            </a:pPr>
            <a:r>
              <a:rPr lang="en-US" sz="3200" dirty="0"/>
              <a:t>   1. Threat of a hostile takeover by competing firms</a:t>
            </a:r>
            <a:endParaRPr lang="en-US" sz="3200" dirty="0"/>
          </a:p>
          <a:p>
            <a:pPr marL="0" indent="0">
              <a:buNone/>
            </a:pPr>
            <a:r>
              <a:rPr lang="en-US" sz="3200" dirty="0"/>
              <a:t>   2. Effective monitoring by a strong board of directors</a:t>
            </a:r>
            <a:endParaRPr lang="en-US" sz="3200" dirty="0"/>
          </a:p>
          <a:p>
            <a:pPr marL="0" indent="0">
              <a:buNone/>
            </a:pPr>
            <a:r>
              <a:rPr lang="en-US" sz="3200" dirty="0"/>
              <a:t>   3. Generous managerial compensation</a:t>
            </a:r>
            <a:endParaRPr lang="en-US" sz="3200" dirty="0"/>
          </a:p>
          <a:p>
            <a:pPr marL="0" indent="0">
              <a:buNone/>
            </a:pPr>
            <a:r>
              <a:rPr lang="en-US" sz="3200" dirty="0"/>
              <a:t>   4. Threat of firing.</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1711</Words>
  <Application>WPS Presentation</Application>
  <PresentationFormat>Widescreen</PresentationFormat>
  <Paragraphs>24</Paragraphs>
  <Slides>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vt:i4>
      </vt:variant>
    </vt:vector>
  </HeadingPairs>
  <TitlesOfParts>
    <vt:vector size="13" baseType="lpstr">
      <vt:lpstr>Arial</vt:lpstr>
      <vt:lpstr>SimSun</vt:lpstr>
      <vt:lpstr>Wingdings</vt:lpstr>
      <vt:lpstr>Calibri</vt:lpstr>
      <vt:lpstr>Microsoft YaHei</vt:lpstr>
      <vt:lpstr>Arial Unicode MS</vt:lpstr>
      <vt:lpstr>Calibri Light</vt:lpstr>
      <vt:lpstr>Office Theme</vt:lpstr>
      <vt:lpstr>Corporate Valuation, Value-based Management, Corporate Governance</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Valuation, Value-based Management, Corporate Governance</dc:title>
  <dc:creator>HP</dc:creator>
  <cp:lastModifiedBy>Famagoh</cp:lastModifiedBy>
  <cp:revision>9</cp:revision>
  <dcterms:created xsi:type="dcterms:W3CDTF">2026-03-15T15:32:00Z</dcterms:created>
  <dcterms:modified xsi:type="dcterms:W3CDTF">2026-03-16T08:28:25Z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E3A4EFB8E0B04DA687F164CF5D881CD1_13</vt:lpwstr>
  </property>
  <property fmtid="{D5CDD505-2E9C-101B-9397-08002B2CF9AE}" pid="3" name="KSOProductBuildVer">
    <vt:lpwstr>1033-12.2.0.23196</vt:lpwstr>
  </property>
</Properties>
</file>