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25" d="100"/>
          <a:sy n="12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20-Sep-18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Ethics</a:t>
            </a:r>
            <a:endParaRPr lang="en-US" dirty="0"/>
          </a:p>
        </p:txBody>
      </p:sp>
      <p:sp>
        <p:nvSpPr>
          <p:cNvPr id="3" name="Subtitle 2"/>
          <p:cNvSpPr>
            <a:spLocks noGrp="1"/>
          </p:cNvSpPr>
          <p:nvPr>
            <p:ph type="subTitle" idx="1"/>
          </p:nvPr>
        </p:nvSpPr>
        <p:spPr/>
        <p:txBody>
          <a:bodyPr/>
          <a:lstStyle/>
          <a:p>
            <a:r>
              <a:rPr lang="en-US" dirty="0" smtClean="0"/>
              <a:t>Week 3</a:t>
            </a:r>
            <a:endParaRPr lang="en-US" dirty="0"/>
          </a:p>
        </p:txBody>
      </p:sp>
    </p:spTree>
    <p:extLst>
      <p:ext uri="{BB962C8B-B14F-4D97-AF65-F5344CB8AC3E}">
        <p14:creationId xmlns:p14="http://schemas.microsoft.com/office/powerpoint/2010/main" val="153733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‘Tearoom Trade’ Case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02" y="1649783"/>
            <a:ext cx="2468208" cy="3539838"/>
          </a:xfrm>
          <a:prstGeom prst="rect">
            <a:avLst/>
          </a:prstGeom>
        </p:spPr>
      </p:pic>
      <p:sp>
        <p:nvSpPr>
          <p:cNvPr id="4" name="Content Placeholder 3"/>
          <p:cNvSpPr>
            <a:spLocks noGrp="1"/>
          </p:cNvSpPr>
          <p:nvPr>
            <p:ph idx="1"/>
          </p:nvPr>
        </p:nvSpPr>
        <p:spPr>
          <a:xfrm>
            <a:off x="3649562" y="1649783"/>
            <a:ext cx="7396998" cy="3777622"/>
          </a:xfrm>
        </p:spPr>
        <p:txBody>
          <a:bodyPr/>
          <a:lstStyle/>
          <a:p>
            <a:r>
              <a:rPr lang="en-US" dirty="0" smtClean="0"/>
              <a:t>A research about homosexuals by Laud Humphreys in end of 1960s</a:t>
            </a:r>
          </a:p>
          <a:p>
            <a:r>
              <a:rPr lang="en-US" dirty="0"/>
              <a:t>Had </a:t>
            </a:r>
            <a:r>
              <a:rPr lang="en-US" dirty="0" err="1"/>
              <a:t>Humphreys’s</a:t>
            </a:r>
            <a:r>
              <a:rPr lang="en-US" dirty="0"/>
              <a:t> field research been ethical</a:t>
            </a:r>
            <a:r>
              <a:rPr lang="en-US" dirty="0" smtClean="0"/>
              <a:t>?</a:t>
            </a:r>
          </a:p>
          <a:p>
            <a:r>
              <a:rPr lang="en-US" dirty="0"/>
              <a:t>“Social scientists have not only a right but an obligation to study controversial and politically-sensitive subjects, including homosexuality, even if it brings down the wrath of the public and government officials. But this obligation does not carry with it the right to deceive, exploit, or  manipulate people.” (Warwick, 1975)</a:t>
            </a:r>
          </a:p>
          <a:p>
            <a:endParaRPr lang="en-US" dirty="0" smtClean="0"/>
          </a:p>
          <a:p>
            <a:endParaRPr lang="en-US" dirty="0"/>
          </a:p>
        </p:txBody>
      </p:sp>
    </p:spTree>
    <p:extLst>
      <p:ext uri="{BB962C8B-B14F-4D97-AF65-F5344CB8AC3E}">
        <p14:creationId xmlns:p14="http://schemas.microsoft.com/office/powerpoint/2010/main" val="67278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b="1" dirty="0"/>
              <a:t>Ethics </a:t>
            </a:r>
            <a:r>
              <a:rPr lang="en-US" dirty="0"/>
              <a:t>are the standards of conduct of a </a:t>
            </a:r>
            <a:r>
              <a:rPr lang="en-US" dirty="0" smtClean="0"/>
              <a:t>given profession </a:t>
            </a:r>
            <a:r>
              <a:rPr lang="en-US" dirty="0"/>
              <a:t>or group.</a:t>
            </a:r>
            <a:endParaRPr lang="en-US" dirty="0" smtClean="0"/>
          </a:p>
          <a:p>
            <a:r>
              <a:rPr lang="en-US" dirty="0"/>
              <a:t>Experiments on human beings for ‘scientific’ purposes in Nazi Germany and Japan</a:t>
            </a:r>
          </a:p>
          <a:p>
            <a:pPr lvl="1"/>
            <a:r>
              <a:rPr lang="en-US" dirty="0"/>
              <a:t>Gasoline injections, castration, amputations, irradiation</a:t>
            </a:r>
          </a:p>
          <a:p>
            <a:r>
              <a:rPr lang="en-US" dirty="0" smtClean="0"/>
              <a:t>Ethical standards were developed in late 1970s to stipulate role </a:t>
            </a:r>
            <a:r>
              <a:rPr lang="en-US" dirty="0"/>
              <a:t>of humans in scientific research </a:t>
            </a:r>
            <a:endParaRPr lang="en-US" dirty="0" smtClean="0"/>
          </a:p>
          <a:p>
            <a:pPr lvl="1"/>
            <a:r>
              <a:rPr lang="en-US" dirty="0" smtClean="0"/>
              <a:t>National </a:t>
            </a:r>
            <a:r>
              <a:rPr lang="en-US" dirty="0"/>
              <a:t>Research Act of </a:t>
            </a:r>
            <a:r>
              <a:rPr lang="en-US" dirty="0" smtClean="0"/>
              <a:t>1974 (USA)</a:t>
            </a:r>
          </a:p>
          <a:p>
            <a:pPr lvl="1"/>
            <a:r>
              <a:rPr lang="en-US" dirty="0" smtClean="0"/>
              <a:t>U.S. Department of </a:t>
            </a:r>
            <a:r>
              <a:rPr lang="en-US" dirty="0"/>
              <a:t>Health and Human Services’ Office of Human Research </a:t>
            </a:r>
            <a:r>
              <a:rPr lang="en-US" dirty="0" smtClean="0"/>
              <a:t>Protections</a:t>
            </a:r>
          </a:p>
          <a:p>
            <a:pPr lvl="1"/>
            <a:r>
              <a:rPr lang="en-US" dirty="0" smtClean="0"/>
              <a:t>Institutional Review Boards (IRBs) in universities, research organizations, etc.</a:t>
            </a:r>
          </a:p>
        </p:txBody>
      </p:sp>
    </p:spTree>
    <p:extLst>
      <p:ext uri="{BB962C8B-B14F-4D97-AF65-F5344CB8AC3E}">
        <p14:creationId xmlns:p14="http://schemas.microsoft.com/office/powerpoint/2010/main" val="340058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032" y="136357"/>
            <a:ext cx="8967511" cy="6376738"/>
          </a:xfrm>
        </p:spPr>
      </p:pic>
    </p:spTree>
    <p:extLst>
      <p:ext uri="{BB962C8B-B14F-4D97-AF65-F5344CB8AC3E}">
        <p14:creationId xmlns:p14="http://schemas.microsoft.com/office/powerpoint/2010/main" val="137663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1979 Belmont Report</a:t>
            </a:r>
            <a:endParaRPr lang="en-US" dirty="0"/>
          </a:p>
        </p:txBody>
      </p:sp>
      <p:sp>
        <p:nvSpPr>
          <p:cNvPr id="3" name="Content Placeholder 2"/>
          <p:cNvSpPr>
            <a:spLocks noGrp="1"/>
          </p:cNvSpPr>
          <p:nvPr>
            <p:ph idx="1"/>
          </p:nvPr>
        </p:nvSpPr>
        <p:spPr/>
        <p:txBody>
          <a:bodyPr/>
          <a:lstStyle/>
          <a:p>
            <a:r>
              <a:rPr lang="en-US" dirty="0" smtClean="0"/>
              <a:t>Identifies three principles essential for human research:</a:t>
            </a:r>
          </a:p>
          <a:p>
            <a:pPr lvl="1"/>
            <a:r>
              <a:rPr lang="en-US" dirty="0" smtClean="0"/>
              <a:t>Respect for persons: </a:t>
            </a:r>
            <a:r>
              <a:rPr lang="en-US" dirty="0"/>
              <a:t>Research should be voluntary, and researchers have </a:t>
            </a:r>
            <a:r>
              <a:rPr lang="en-US" dirty="0" smtClean="0"/>
              <a:t>the responsibility </a:t>
            </a:r>
            <a:r>
              <a:rPr lang="en-US" dirty="0"/>
              <a:t>to provide potential subjects with adequate information so that the </a:t>
            </a:r>
            <a:r>
              <a:rPr lang="en-US" dirty="0" smtClean="0"/>
              <a:t>subjects can </a:t>
            </a:r>
            <a:r>
              <a:rPr lang="en-US" dirty="0"/>
              <a:t>make an informed decision on whether or not they want to </a:t>
            </a:r>
            <a:r>
              <a:rPr lang="en-US" dirty="0" smtClean="0"/>
              <a:t>participate (informed consent)</a:t>
            </a:r>
          </a:p>
          <a:p>
            <a:pPr lvl="1"/>
            <a:r>
              <a:rPr lang="en-US" dirty="0" smtClean="0"/>
              <a:t>Beneficence: researchers have </a:t>
            </a:r>
            <a:r>
              <a:rPr lang="en-US" dirty="0"/>
              <a:t>an obligation to secure the well-being </a:t>
            </a:r>
            <a:r>
              <a:rPr lang="en-US" dirty="0" smtClean="0"/>
              <a:t>(physical, psychological, economic, legal) of </a:t>
            </a:r>
            <a:r>
              <a:rPr lang="en-US" dirty="0"/>
              <a:t>research </a:t>
            </a:r>
            <a:r>
              <a:rPr lang="en-US" dirty="0" smtClean="0"/>
              <a:t>participants </a:t>
            </a:r>
          </a:p>
          <a:p>
            <a:pPr lvl="1"/>
            <a:r>
              <a:rPr lang="en-US" dirty="0" smtClean="0"/>
              <a:t>Justice: </a:t>
            </a:r>
            <a:r>
              <a:rPr lang="en-US" dirty="0"/>
              <a:t>moral requirements </a:t>
            </a:r>
            <a:r>
              <a:rPr lang="en-US" dirty="0" smtClean="0"/>
              <a:t>for research</a:t>
            </a:r>
            <a:r>
              <a:rPr lang="en-US" dirty="0"/>
              <a:t>; that is, are the procedures fair, are the individuals or groups treated </a:t>
            </a:r>
            <a:r>
              <a:rPr lang="en-US" dirty="0" smtClean="0"/>
              <a:t>fairly—in effect</a:t>
            </a:r>
            <a:r>
              <a:rPr lang="en-US" dirty="0"/>
              <a:t>, is the research and how the subjects are treated just?</a:t>
            </a:r>
          </a:p>
        </p:txBody>
      </p:sp>
    </p:spTree>
    <p:extLst>
      <p:ext uri="{BB962C8B-B14F-4D97-AF65-F5344CB8AC3E}">
        <p14:creationId xmlns:p14="http://schemas.microsoft.com/office/powerpoint/2010/main" val="219308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Prison Experiment (1971)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806" y="1385216"/>
            <a:ext cx="4497752" cy="252905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751" y="1385216"/>
            <a:ext cx="3497438" cy="4935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805" y="4138863"/>
            <a:ext cx="2741141" cy="2183975"/>
          </a:xfrm>
          <a:prstGeom prst="rect">
            <a:avLst/>
          </a:prstGeom>
        </p:spPr>
      </p:pic>
      <p:sp>
        <p:nvSpPr>
          <p:cNvPr id="7" name="TextBox 6"/>
          <p:cNvSpPr txBox="1"/>
          <p:nvPr/>
        </p:nvSpPr>
        <p:spPr>
          <a:xfrm>
            <a:off x="8767011" y="6320453"/>
            <a:ext cx="3641558" cy="369332"/>
          </a:xfrm>
          <a:prstGeom prst="rect">
            <a:avLst/>
          </a:prstGeom>
          <a:noFill/>
        </p:spPr>
        <p:txBody>
          <a:bodyPr wrap="square" rtlCol="0">
            <a:spAutoFit/>
          </a:bodyPr>
          <a:lstStyle/>
          <a:p>
            <a:r>
              <a:rPr lang="en-US" dirty="0"/>
              <a:t>http://www.prisonexp.org/</a:t>
            </a:r>
          </a:p>
        </p:txBody>
      </p:sp>
    </p:spTree>
    <p:extLst>
      <p:ext uri="{BB962C8B-B14F-4D97-AF65-F5344CB8AC3E}">
        <p14:creationId xmlns:p14="http://schemas.microsoft.com/office/powerpoint/2010/main" val="144206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922421" y="248652"/>
            <a:ext cx="11173326" cy="6454082"/>
          </a:xfrm>
        </p:spPr>
      </p:pic>
    </p:spTree>
    <p:extLst>
      <p:ext uri="{BB962C8B-B14F-4D97-AF65-F5344CB8AC3E}">
        <p14:creationId xmlns:p14="http://schemas.microsoft.com/office/powerpoint/2010/main" val="234638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660356" y="168441"/>
            <a:ext cx="10106527" cy="6515212"/>
          </a:xfrm>
        </p:spPr>
      </p:pic>
    </p:spTree>
    <p:extLst>
      <p:ext uri="{BB962C8B-B14F-4D97-AF65-F5344CB8AC3E}">
        <p14:creationId xmlns:p14="http://schemas.microsoft.com/office/powerpoint/2010/main" val="74003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assignment</a:t>
            </a:r>
            <a:endParaRPr lang="en-US" dirty="0"/>
          </a:p>
        </p:txBody>
      </p:sp>
      <p:sp>
        <p:nvSpPr>
          <p:cNvPr id="3" name="Content Placeholder 2"/>
          <p:cNvSpPr>
            <a:spLocks noGrp="1"/>
          </p:cNvSpPr>
          <p:nvPr>
            <p:ph idx="1"/>
          </p:nvPr>
        </p:nvSpPr>
        <p:spPr/>
        <p:txBody>
          <a:bodyPr/>
          <a:lstStyle/>
          <a:p>
            <a:r>
              <a:rPr lang="en-US" dirty="0" smtClean="0"/>
              <a:t>Pick one of the four ethical case scenarios provided by </a:t>
            </a:r>
            <a:r>
              <a:rPr lang="en-US" i="1" dirty="0" smtClean="0"/>
              <a:t>The Ethicist </a:t>
            </a:r>
            <a:r>
              <a:rPr lang="en-US" dirty="0" smtClean="0"/>
              <a:t>found in the Week 3 slides folder on the L: drive. Answer the questions related to </a:t>
            </a:r>
            <a:r>
              <a:rPr lang="en-US" smtClean="0"/>
              <a:t>that scenario. </a:t>
            </a:r>
            <a:r>
              <a:rPr lang="en-US" i="1" smtClean="0"/>
              <a:t> </a:t>
            </a:r>
            <a:endParaRPr lang="en-US" dirty="0"/>
          </a:p>
        </p:txBody>
      </p:sp>
    </p:spTree>
    <p:extLst>
      <p:ext uri="{BB962C8B-B14F-4D97-AF65-F5344CB8AC3E}">
        <p14:creationId xmlns:p14="http://schemas.microsoft.com/office/powerpoint/2010/main" val="241676320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487</TotalTime>
  <Words>328</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Research Ethics</vt:lpstr>
      <vt:lpstr>‘Tearoom Trade’ Case</vt:lpstr>
      <vt:lpstr>Ethics</vt:lpstr>
      <vt:lpstr>PowerPoint Presentation</vt:lpstr>
      <vt:lpstr>1979 Belmont Report</vt:lpstr>
      <vt:lpstr>Stanford Prison Experiment (1971)</vt:lpstr>
      <vt:lpstr>PowerPoint Presentation</vt:lpstr>
      <vt:lpstr>PowerPoint Presentation</vt:lpstr>
      <vt:lpstr>Home assignment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Approach</dc:title>
  <dc:creator>Niyazbekov Nurseit</dc:creator>
  <cp:lastModifiedBy>Niyazbekov Nurseit</cp:lastModifiedBy>
  <cp:revision>47</cp:revision>
  <dcterms:created xsi:type="dcterms:W3CDTF">2018-09-03T06:38:52Z</dcterms:created>
  <dcterms:modified xsi:type="dcterms:W3CDTF">2018-09-20T09:26:38Z</dcterms:modified>
</cp:coreProperties>
</file>