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3"/>
  </p:notesMasterIdLst>
  <p:sldIdLst>
    <p:sldId id="256" r:id="rId2"/>
    <p:sldId id="27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Napolitano" initials="" lastIdx="5" clrIdx="0"/>
  <p:cmAuthor id="1" name="Skaalrud, Andr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8DE72B9-0697-074A-898D-2138FB04F059}" type="datetime1">
              <a:rPr lang="en-US"/>
              <a:pPr>
                <a:defRPr/>
              </a:pPr>
              <a:t>12/1/2017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25BC8633-F978-D748-BA21-505098806D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232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124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71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083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4253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20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513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29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785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892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54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03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14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56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8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003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3990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885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4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76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9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2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5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5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8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0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70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216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598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15-</a:t>
            </a:r>
            <a:fld id="{DAB17C29-FDB8-044F-9365-AD934E3B81D9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295900" y="2057400"/>
            <a:ext cx="3543300" cy="29718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15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Finance and Fiscal Policy </a:t>
            </a:r>
            <a:r>
              <a:rPr lang="en-US" sz="2800"/>
              <a:t>for </a:t>
            </a:r>
            <a:r>
              <a:rPr lang="en-US" sz="2800" smtClean="0"/>
              <a:t>Development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15.4 </a:t>
            </a:r>
            <a:r>
              <a:rPr lang="en-US" sz="2800" dirty="0" smtClean="0"/>
              <a:t>Formal Financial Systems and Reforms</a:t>
            </a:r>
            <a:endParaRPr lang="en-US" sz="2800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Financial liberalization, real interest rates, savings, and investment</a:t>
            </a:r>
          </a:p>
          <a:p>
            <a:pPr lvl="1" eaLnBrk="1" hangingPunct="1"/>
            <a:r>
              <a:rPr lang="en-US" dirty="0"/>
              <a:t>Rationing</a:t>
            </a:r>
          </a:p>
          <a:p>
            <a:pPr lvl="1" eaLnBrk="1" hangingPunct="1"/>
            <a:r>
              <a:rPr lang="en-US" dirty="0"/>
              <a:t>Financial repression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15.1  </a:t>
            </a:r>
            <a:r>
              <a:rPr lang="en-US" sz="2800" b="0" dirty="0"/>
              <a:t>The Effects of Interest-Rate Ceilings on Credit Allocation</a:t>
            </a:r>
            <a:endParaRPr lang="en-US" sz="2800" dirty="0"/>
          </a:p>
        </p:txBody>
      </p:sp>
      <p:pic>
        <p:nvPicPr>
          <p:cNvPr id="2" name="Picture 1" descr="fig15_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676400"/>
            <a:ext cx="6375400" cy="431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Financial policy and the role of the state</a:t>
            </a:r>
          </a:p>
          <a:p>
            <a:pPr lvl="1" eaLnBrk="1" hangingPunct="1"/>
            <a:r>
              <a:rPr lang="en-US" dirty="0"/>
              <a:t>Stiglitz: seven financial market failures:</a:t>
            </a:r>
          </a:p>
          <a:p>
            <a:pPr lvl="2" eaLnBrk="1" hangingPunct="1"/>
            <a:r>
              <a:rPr lang="en-US" dirty="0"/>
              <a:t>The </a:t>
            </a:r>
            <a:r>
              <a:rPr lang="ja-JP" altLang="en-US" dirty="0"/>
              <a:t>“</a:t>
            </a:r>
            <a:r>
              <a:rPr lang="en-US" dirty="0"/>
              <a:t>public good</a:t>
            </a:r>
            <a:r>
              <a:rPr lang="ja-JP" altLang="en-US" dirty="0"/>
              <a:t>”</a:t>
            </a:r>
            <a:r>
              <a:rPr lang="en-US" dirty="0"/>
              <a:t> nature of monitoring financial institutions</a:t>
            </a:r>
          </a:p>
          <a:p>
            <a:pPr lvl="2" eaLnBrk="1" hangingPunct="1"/>
            <a:r>
              <a:rPr lang="en-US" dirty="0"/>
              <a:t>Externalities of monitoring, selection, and lending</a:t>
            </a:r>
          </a:p>
          <a:p>
            <a:pPr lvl="2" eaLnBrk="1" hangingPunct="1"/>
            <a:r>
              <a:rPr lang="en-US" dirty="0"/>
              <a:t>Externalities of financial disruption</a:t>
            </a:r>
          </a:p>
          <a:p>
            <a:pPr lvl="2" eaLnBrk="1" hangingPunct="1"/>
            <a:r>
              <a:rPr lang="en-US" dirty="0"/>
              <a:t>Missing and incomplete </a:t>
            </a:r>
            <a:r>
              <a:rPr lang="en-US" dirty="0" smtClean="0"/>
              <a:t>markets</a:t>
            </a:r>
          </a:p>
          <a:p>
            <a:pPr lvl="2"/>
            <a:r>
              <a:rPr lang="en-US" dirty="0"/>
              <a:t>Imperfect competition</a:t>
            </a:r>
          </a:p>
          <a:p>
            <a:pPr lvl="2"/>
            <a:r>
              <a:rPr lang="en-US" dirty="0"/>
              <a:t>Inefficiency of competitive markets in the financial sector</a:t>
            </a:r>
          </a:p>
          <a:p>
            <a:pPr lvl="2"/>
            <a:r>
              <a:rPr lang="en-US" dirty="0"/>
              <a:t>Uninformed </a:t>
            </a:r>
            <a:r>
              <a:rPr lang="en-US" dirty="0" smtClean="0"/>
              <a:t>investors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15.4 Formal Financial Systems and Reforms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 smtClean="0"/>
              <a:t>Debate </a:t>
            </a:r>
            <a:r>
              <a:rPr lang="en-US" sz="2400" dirty="0"/>
              <a:t>on the role of stock markets</a:t>
            </a:r>
          </a:p>
          <a:p>
            <a:pPr eaLnBrk="1" hangingPunct="1"/>
            <a:endParaRPr lang="en-US" sz="2400" dirty="0"/>
          </a:p>
          <a:p>
            <a:pPr lvl="2" eaLnBrk="1" hangingPunct="1">
              <a:buFontTx/>
              <a:buNone/>
            </a:pPr>
            <a:endParaRPr lang="en-US" sz="18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15.4 Formal Financial Systems and Reforms (cont’d)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15.5 Fiscal Policy for Development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Macrostability and resource mobilization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Taxation: direct and indirect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Five factors of the taxation potential of a country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Level of per capita real income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Degree of inequality in the distribution of that income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Industrial structure of the economy and the importance of different types of economic activity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Social, political, and institutional setting and the relative power of different groups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Administrative competence, honesty, and integrity of the tax-gathering branches of government</a:t>
            </a:r>
          </a:p>
          <a:p>
            <a:pPr lvl="2" eaLnBrk="1" hangingPunct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Table 15.2  </a:t>
            </a:r>
            <a:r>
              <a:rPr lang="en-US" sz="2400" b="0" dirty="0"/>
              <a:t>Comparative Average Levels of Tax Revenue, 1985–1997, as a Percentage of GDP</a:t>
            </a:r>
            <a:endParaRPr lang="en-US" sz="2400" dirty="0"/>
          </a:p>
        </p:txBody>
      </p:sp>
      <p:pic>
        <p:nvPicPr>
          <p:cNvPr id="3" name="Picture 2" descr="tbl15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8458200" cy="427397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Table 15.3  </a:t>
            </a:r>
            <a:r>
              <a:rPr lang="en-US" sz="2400" b="0" dirty="0"/>
              <a:t>Comparative Composition of Tax Revenue, 1985–1997, as a Percentage of GDP</a:t>
            </a:r>
            <a:endParaRPr lang="en-US" sz="2400" dirty="0"/>
          </a:p>
        </p:txBody>
      </p:sp>
      <p:pic>
        <p:nvPicPr>
          <p:cNvPr id="2" name="Picture 1" descr="tbl15_03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8610600" cy="31352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15.5 Fiscal Policy for Development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Personal income and property taxes</a:t>
            </a:r>
          </a:p>
          <a:p>
            <a:pPr eaLnBrk="1" hangingPunct="1"/>
            <a:r>
              <a:rPr lang="en-US" dirty="0"/>
              <a:t>Corporate income taxes</a:t>
            </a:r>
          </a:p>
          <a:p>
            <a:pPr eaLnBrk="1" hangingPunct="1"/>
            <a:r>
              <a:rPr lang="en-US" dirty="0"/>
              <a:t>Indirect taxes on commodities</a:t>
            </a:r>
          </a:p>
          <a:p>
            <a:pPr eaLnBrk="1" hangingPunct="1"/>
            <a:r>
              <a:rPr lang="en-US" dirty="0"/>
              <a:t>Problems of tax administration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15.6 State-Owned Enterprise and Privatization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State-owned enterprises (SOEs)—public corporations and parastatal agencies owned and operated by the government.</a:t>
            </a:r>
          </a:p>
          <a:p>
            <a:pPr eaLnBrk="1" hangingPunct="1"/>
            <a:r>
              <a:rPr lang="en-US" dirty="0"/>
              <a:t>Improving the performance of SOEs</a:t>
            </a:r>
          </a:p>
          <a:p>
            <a:pPr eaLnBrk="1" hangingPunct="1"/>
            <a:r>
              <a:rPr lang="en-US" dirty="0"/>
              <a:t>Privatization: theory and experience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15.7 Public Administration: The Scarcest Resource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r>
              <a:rPr lang="en-US" dirty="0"/>
              <a:t>Administrative capability is a scarce public resource in the developing world</a:t>
            </a:r>
          </a:p>
          <a:p>
            <a:r>
              <a:rPr lang="en-US" dirty="0"/>
              <a:t>The administrative component of economic development should not be underestimated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31749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The Role of the Financial System</a:t>
            </a:r>
          </a:p>
          <a:p>
            <a:r>
              <a:rPr lang="en-US" dirty="0" smtClean="0"/>
              <a:t>The Bumpy Road to Macroeconomic Stability</a:t>
            </a:r>
          </a:p>
          <a:p>
            <a:r>
              <a:rPr lang="en-US" dirty="0" smtClean="0"/>
              <a:t>Microfinance Institutions</a:t>
            </a:r>
          </a:p>
          <a:p>
            <a:r>
              <a:rPr lang="en-US" dirty="0" smtClean="0"/>
              <a:t>Reforming Financial Systems</a:t>
            </a:r>
          </a:p>
          <a:p>
            <a:r>
              <a:rPr lang="en-US" dirty="0" smtClean="0"/>
              <a:t>Fiscal Policy for Development</a:t>
            </a:r>
          </a:p>
          <a:p>
            <a:r>
              <a:rPr lang="en-US" dirty="0" smtClean="0"/>
              <a:t>State-Owned Enterprises (SOEs)</a:t>
            </a:r>
          </a:p>
          <a:p>
            <a:r>
              <a:rPr lang="en-US" dirty="0" smtClean="0"/>
              <a:t>Public Administration: The Scarcest Resource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</a:t>
            </a:r>
          </a:p>
        </p:txBody>
      </p:sp>
      <p:sp>
        <p:nvSpPr>
          <p:cNvPr id="3379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Central bank</a:t>
            </a:r>
          </a:p>
          <a:p>
            <a:pPr eaLnBrk="1" hangingPunct="1"/>
            <a:r>
              <a:rPr lang="en-US" sz="2000" dirty="0"/>
              <a:t>Commercialization</a:t>
            </a:r>
          </a:p>
          <a:p>
            <a:pPr eaLnBrk="1" hangingPunct="1"/>
            <a:r>
              <a:rPr lang="en-US" sz="2000" dirty="0"/>
              <a:t>Currency board</a:t>
            </a:r>
          </a:p>
          <a:p>
            <a:pPr eaLnBrk="1" hangingPunct="1"/>
            <a:r>
              <a:rPr lang="en-US" sz="2000" dirty="0"/>
              <a:t>Currency substitution</a:t>
            </a:r>
          </a:p>
          <a:p>
            <a:pPr eaLnBrk="1" hangingPunct="1"/>
            <a:r>
              <a:rPr lang="en-US" sz="2000" dirty="0"/>
              <a:t>Development banks</a:t>
            </a:r>
          </a:p>
          <a:p>
            <a:pPr eaLnBrk="1" hangingPunct="1"/>
            <a:r>
              <a:rPr lang="en-US" sz="2000" dirty="0"/>
              <a:t>Direct taxes</a:t>
            </a:r>
          </a:p>
          <a:p>
            <a:pPr eaLnBrk="1" hangingPunct="1"/>
            <a:r>
              <a:rPr lang="en-US" sz="2000" dirty="0"/>
              <a:t>Financial liberalization</a:t>
            </a:r>
          </a:p>
          <a:p>
            <a:pPr eaLnBrk="1" hangingPunct="1"/>
            <a:r>
              <a:rPr lang="en-US" sz="2000" dirty="0"/>
              <a:t>Financial repression</a:t>
            </a:r>
          </a:p>
          <a:p>
            <a:pPr eaLnBrk="1" hangingPunct="1"/>
            <a:endParaRPr lang="en-US" sz="2000" dirty="0"/>
          </a:p>
        </p:txBody>
      </p:sp>
      <p:sp>
        <p:nvSpPr>
          <p:cNvPr id="33798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Group lending schemes </a:t>
            </a:r>
          </a:p>
          <a:p>
            <a:pPr eaLnBrk="1" hangingPunct="1"/>
            <a:r>
              <a:rPr lang="en-US" sz="2000" dirty="0"/>
              <a:t>Indirect taxes</a:t>
            </a:r>
          </a:p>
          <a:p>
            <a:pPr eaLnBrk="1" hangingPunct="1"/>
            <a:r>
              <a:rPr lang="en-US" sz="2000" dirty="0"/>
              <a:t>Informal finance</a:t>
            </a:r>
          </a:p>
          <a:p>
            <a:pPr eaLnBrk="1" hangingPunct="1"/>
            <a:r>
              <a:rPr lang="en-US" sz="2000" dirty="0"/>
              <a:t>Microfinance</a:t>
            </a:r>
          </a:p>
          <a:p>
            <a:pPr eaLnBrk="1" hangingPunct="1"/>
            <a:r>
              <a:rPr lang="en-US" sz="2000" dirty="0"/>
              <a:t>Monetary policy</a:t>
            </a:r>
          </a:p>
          <a:p>
            <a:pPr eaLnBrk="1" hangingPunct="1"/>
            <a:r>
              <a:rPr lang="en-US" sz="2000" dirty="0"/>
              <a:t>Money supply</a:t>
            </a:r>
          </a:p>
          <a:p>
            <a:pPr eaLnBrk="1" hangingPunct="1"/>
            <a:r>
              <a:rPr lang="en-US" sz="2000" dirty="0"/>
              <a:t>Organized money markets</a:t>
            </a:r>
          </a:p>
          <a:p>
            <a:pPr eaLnBrk="1" hangingPunct="1">
              <a:buFontTx/>
              <a:buNone/>
            </a:pPr>
            <a:endParaRPr lang="en-US" sz="2000" dirty="0"/>
          </a:p>
          <a:p>
            <a:pPr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Privatization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Rationing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Rotating savings and credit associations (ROSCA)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State-owned enterprises  (SOEs)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Transparency (financial)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Unorganized money market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15.1 The Role of the Financial System in Economic Development</a:t>
            </a:r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Six major functions of the financial system</a:t>
            </a:r>
          </a:p>
          <a:p>
            <a:pPr lvl="1" eaLnBrk="1" hangingPunct="1"/>
            <a:r>
              <a:rPr lang="en-US" dirty="0"/>
              <a:t>Providing payment services</a:t>
            </a:r>
          </a:p>
          <a:p>
            <a:pPr lvl="1" eaLnBrk="1" hangingPunct="1"/>
            <a:r>
              <a:rPr lang="en-US" dirty="0"/>
              <a:t>Matching savers and investors</a:t>
            </a:r>
          </a:p>
          <a:p>
            <a:pPr lvl="1" eaLnBrk="1" hangingPunct="1"/>
            <a:r>
              <a:rPr lang="en-US" dirty="0"/>
              <a:t>Generating/distributing information</a:t>
            </a:r>
          </a:p>
          <a:p>
            <a:pPr lvl="1" eaLnBrk="1" hangingPunct="1"/>
            <a:r>
              <a:rPr lang="en-US" dirty="0"/>
              <a:t>Allocating credit efficiently</a:t>
            </a:r>
          </a:p>
          <a:p>
            <a:pPr lvl="1" eaLnBrk="1" hangingPunct="1"/>
            <a:r>
              <a:rPr lang="en-US" dirty="0"/>
              <a:t>Pricing, pooling, and trading risks</a:t>
            </a:r>
          </a:p>
          <a:p>
            <a:pPr lvl="1" eaLnBrk="1" hangingPunct="1"/>
            <a:r>
              <a:rPr lang="en-US" dirty="0"/>
              <a:t>Increasing asset liquidity</a:t>
            </a:r>
          </a:p>
          <a:p>
            <a:pPr eaLnBrk="1" hangingPunct="1"/>
            <a:r>
              <a:rPr lang="en-US" dirty="0"/>
              <a:t>Differences between developed and developing-country financial systems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15.2 The Role of Central Banks and Alternative Arrangements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Functions of a full-fledged central bank</a:t>
            </a:r>
          </a:p>
          <a:p>
            <a:pPr lvl="1" eaLnBrk="1" hangingPunct="1"/>
            <a:r>
              <a:rPr lang="en-US" dirty="0"/>
              <a:t>Issuer of currency and manager of foreign reserves</a:t>
            </a:r>
          </a:p>
          <a:p>
            <a:pPr lvl="1" eaLnBrk="1" hangingPunct="1"/>
            <a:r>
              <a:rPr lang="en-US" dirty="0"/>
              <a:t>Banker to the government</a:t>
            </a:r>
          </a:p>
          <a:p>
            <a:pPr lvl="1" eaLnBrk="1" hangingPunct="1"/>
            <a:r>
              <a:rPr lang="en-US" dirty="0"/>
              <a:t>Banker to domestic commercial banks</a:t>
            </a:r>
          </a:p>
          <a:p>
            <a:pPr lvl="1" eaLnBrk="1" hangingPunct="1"/>
            <a:r>
              <a:rPr lang="en-US" dirty="0"/>
              <a:t>Regulator of domestic financial institutions</a:t>
            </a:r>
          </a:p>
          <a:p>
            <a:pPr lvl="1" eaLnBrk="1" hangingPunct="1"/>
            <a:r>
              <a:rPr lang="en-US" dirty="0"/>
              <a:t>Operator  of monetary and credit policy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Table 15.1  </a:t>
            </a:r>
            <a:r>
              <a:rPr lang="en-US" b="0" dirty="0"/>
              <a:t>Central Banking Institutions</a:t>
            </a:r>
            <a:endParaRPr lang="en-US" dirty="0"/>
          </a:p>
        </p:txBody>
      </p:sp>
      <p:pic>
        <p:nvPicPr>
          <p:cNvPr id="2" name="Picture 1" descr="tbl15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8445500" cy="44063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15.2 The Role of Central Banks and Alternative Arrangements (cont</a:t>
            </a:r>
            <a:r>
              <a:rPr lang="ja-JP" altLang="en-US" sz="2800" dirty="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Currency boards</a:t>
            </a:r>
          </a:p>
          <a:p>
            <a:pPr lvl="1" eaLnBrk="1" hangingPunct="1"/>
            <a:r>
              <a:rPr lang="en-US" dirty="0"/>
              <a:t>Form of central bank that issues domestic currency for foreign-exchange at a fixed exchange rate</a:t>
            </a:r>
          </a:p>
          <a:p>
            <a:pPr eaLnBrk="1" hangingPunct="1"/>
            <a:r>
              <a:rPr lang="en-US" dirty="0"/>
              <a:t>Alternatives to central banks</a:t>
            </a:r>
          </a:p>
          <a:p>
            <a:pPr lvl="1" eaLnBrk="1" hangingPunct="1"/>
            <a:r>
              <a:rPr lang="en-US" dirty="0"/>
              <a:t>Transitional central banking institution</a:t>
            </a:r>
          </a:p>
          <a:p>
            <a:pPr lvl="1" eaLnBrk="1" hangingPunct="1"/>
            <a:r>
              <a:rPr lang="en-US" dirty="0"/>
              <a:t>Supranational central bank</a:t>
            </a:r>
          </a:p>
          <a:p>
            <a:pPr lvl="1" eaLnBrk="1" hangingPunct="1"/>
            <a:r>
              <a:rPr lang="en-US" dirty="0"/>
              <a:t>Currency enclave</a:t>
            </a:r>
          </a:p>
          <a:p>
            <a:pPr lvl="1" eaLnBrk="1" hangingPunct="1"/>
            <a:r>
              <a:rPr lang="en-US" dirty="0"/>
              <a:t>Open-economy central banking institution</a:t>
            </a:r>
          </a:p>
          <a:p>
            <a:pPr lvl="1"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15.2 The Role of Central Banks and Alternative Arrangements (cont</a:t>
            </a:r>
            <a:r>
              <a:rPr lang="ja-JP" altLang="en-US" sz="280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role of development banking</a:t>
            </a:r>
          </a:p>
          <a:p>
            <a:pPr eaLnBrk="1" hangingPunct="1"/>
            <a:r>
              <a:rPr lang="en-US" dirty="0"/>
              <a:t>Development banks are specialized public and private financial intermediaries that provide medium- and long-term credit for development projects.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15.3 Informal Finance and the Rise of Microfinance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Traditional informal finance</a:t>
            </a:r>
          </a:p>
          <a:p>
            <a:pPr eaLnBrk="1" hangingPunct="1"/>
            <a:r>
              <a:rPr lang="en-US" sz="2400" dirty="0"/>
              <a:t>Microfinance institutions (MFIs)</a:t>
            </a:r>
          </a:p>
          <a:p>
            <a:pPr lvl="1" eaLnBrk="1" hangingPunct="1"/>
            <a:r>
              <a:rPr lang="en-US" sz="1900" dirty="0"/>
              <a:t>Microfinance provides financial services to people otherwise with no access or only with very unfavorable terms. </a:t>
            </a:r>
          </a:p>
          <a:p>
            <a:pPr lvl="1" eaLnBrk="1" hangingPunct="1"/>
            <a:r>
              <a:rPr lang="en-US" sz="1900" dirty="0"/>
              <a:t>Includes microcredit, microsavings, and microinsurance</a:t>
            </a:r>
          </a:p>
          <a:p>
            <a:pPr lvl="1" eaLnBrk="1" hangingPunct="1"/>
            <a:r>
              <a:rPr lang="en-US" sz="1900" dirty="0"/>
              <a:t>Primary focus: very small loans for microenterprises</a:t>
            </a:r>
          </a:p>
          <a:p>
            <a:pPr lvl="1" eaLnBrk="1" hangingPunct="1"/>
            <a:r>
              <a:rPr lang="en-US" sz="1900" dirty="0"/>
              <a:t>Microcredit often uses group lending schemes (joint liability)</a:t>
            </a:r>
          </a:p>
          <a:p>
            <a:pPr lvl="1" eaLnBrk="1" hangingPunct="1"/>
            <a:r>
              <a:rPr lang="en-US" sz="1900" dirty="0"/>
              <a:t>Provides </a:t>
            </a:r>
            <a:r>
              <a:rPr lang="ja-JP" altLang="en-US" sz="1900" dirty="0"/>
              <a:t>“</a:t>
            </a:r>
            <a:r>
              <a:rPr lang="en-US" sz="1900" dirty="0"/>
              <a:t>collateral of peer pressure</a:t>
            </a:r>
            <a:r>
              <a:rPr lang="ja-JP" altLang="en-US" sz="1900" dirty="0"/>
              <a:t>”</a:t>
            </a:r>
            <a:r>
              <a:rPr lang="en-US" sz="1900" dirty="0"/>
              <a:t> to jointly repay</a:t>
            </a:r>
          </a:p>
          <a:p>
            <a:pPr lvl="1" eaLnBrk="1" hangingPunct="1"/>
            <a:r>
              <a:rPr lang="en-US" sz="1900" dirty="0"/>
              <a:t>An alternative without joint liability: </a:t>
            </a:r>
            <a:r>
              <a:rPr lang="ja-JP" altLang="en-US" sz="1900" dirty="0"/>
              <a:t>“</a:t>
            </a:r>
            <a:r>
              <a:rPr lang="en-US" sz="1900" dirty="0"/>
              <a:t>dynamic incentives,</a:t>
            </a:r>
            <a:r>
              <a:rPr lang="ja-JP" altLang="en-US" sz="1900" dirty="0"/>
              <a:t>”</a:t>
            </a:r>
            <a:r>
              <a:rPr lang="en-US" sz="1900" dirty="0"/>
              <a:t> in which loan sizes steadily increase when loans are repaid</a:t>
            </a:r>
          </a:p>
          <a:p>
            <a:pPr lvl="1" eaLnBrk="1" hangingPunct="1"/>
            <a:r>
              <a:rPr lang="en-US" sz="1900" dirty="0"/>
              <a:t>Other alternatives to joint liability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dirty="0"/>
              <a:t>15.3 Informal Finance and the Rise of </a:t>
            </a:r>
            <a:r>
              <a:rPr lang="en-US" dirty="0" smtClean="0"/>
              <a:t>Microfinance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MFIs: three current policy debates</a:t>
            </a:r>
          </a:p>
          <a:p>
            <a:pPr lvl="1" eaLnBrk="1" hangingPunct="1"/>
            <a:r>
              <a:rPr lang="en-US" sz="2000" dirty="0"/>
              <a:t>Microfinance schism--Are subsidies appropriate? </a:t>
            </a:r>
          </a:p>
          <a:p>
            <a:pPr lvl="1"/>
            <a:r>
              <a:rPr lang="en-US" sz="2000" dirty="0"/>
              <a:t>Should credit be integrated with education, health, or other programs</a:t>
            </a:r>
            <a:r>
              <a:rPr lang="en-US" sz="2000" dirty="0" smtClean="0"/>
              <a:t>? </a:t>
            </a:r>
            <a:r>
              <a:rPr lang="nl-NL" sz="2000" dirty="0"/>
              <a:t>(See Box 15.2)</a:t>
            </a:r>
            <a:endParaRPr lang="en-US" sz="2000" dirty="0"/>
          </a:p>
          <a:p>
            <a:pPr lvl="1" eaLnBrk="1" hangingPunct="1"/>
            <a:r>
              <a:rPr lang="en-US" sz="2000" dirty="0"/>
              <a:t>Should MFIs undergo commercialization, whereby an NGO providing microfinance is converted into a for-profit bank? </a:t>
            </a:r>
          </a:p>
          <a:p>
            <a:pPr>
              <a:buFont typeface="Times" charset="0"/>
              <a:buChar char="•"/>
            </a:pPr>
            <a:r>
              <a:rPr lang="en-US" sz="2400" dirty="0"/>
              <a:t>Potential limitations of microfinance as a development strategy</a:t>
            </a:r>
          </a:p>
          <a:p>
            <a:pPr lvl="1"/>
            <a:r>
              <a:rPr lang="en-US" sz="2000" dirty="0"/>
              <a:t>Microfinance is a powerful tool, but it needs to be complemented with other development and poverty policies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87</TotalTime>
  <Words>758</Words>
  <Application>Microsoft Office PowerPoint</Application>
  <PresentationFormat>On-screen Show (4:3)</PresentationFormat>
  <Paragraphs>119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ＭＳ Ｐゴシック</vt:lpstr>
      <vt:lpstr>Adobe Jenson Italic</vt:lpstr>
      <vt:lpstr>Arial</vt:lpstr>
      <vt:lpstr>Calibri</vt:lpstr>
      <vt:lpstr>Times</vt:lpstr>
      <vt:lpstr>Times New Roman</vt:lpstr>
      <vt:lpstr>Verdana</vt:lpstr>
      <vt:lpstr>ヒラギノ角ゴ Pro W3</vt:lpstr>
      <vt:lpstr>Template_Todaro_Smith2</vt:lpstr>
      <vt:lpstr>Chapter 15  Finance and Fiscal Policy for Development</vt:lpstr>
      <vt:lpstr>Outline</vt:lpstr>
      <vt:lpstr>15.1 The Role of the Financial System in Economic Development</vt:lpstr>
      <vt:lpstr>15.2 The Role of Central Banks and Alternative Arrangements</vt:lpstr>
      <vt:lpstr>Table 15.1  Central Banking Institutions</vt:lpstr>
      <vt:lpstr>15.2 The Role of Central Banks and Alternative Arrangements (cont’d)</vt:lpstr>
      <vt:lpstr>15.2 The Role of Central Banks and Alternative Arrangements (cont’d)</vt:lpstr>
      <vt:lpstr>15.3 Informal Finance and the Rise of Microfinance</vt:lpstr>
      <vt:lpstr>15.3 Informal Finance and the Rise of Microfinance (cont’d)</vt:lpstr>
      <vt:lpstr>15.4 Formal Financial Systems and Reforms</vt:lpstr>
      <vt:lpstr>Figure 15.1  The Effects of Interest-Rate Ceilings on Credit Allocation</vt:lpstr>
      <vt:lpstr>PowerPoint Presentation</vt:lpstr>
      <vt:lpstr>PowerPoint Presentation</vt:lpstr>
      <vt:lpstr>15.5 Fiscal Policy for Development</vt:lpstr>
      <vt:lpstr>Table 15.2  Comparative Average Levels of Tax Revenue, 1985–1997, as a Percentage of GDP</vt:lpstr>
      <vt:lpstr>Table 15.3  Comparative Composition of Tax Revenue, 1985–1997, as a Percentage of GDP</vt:lpstr>
      <vt:lpstr>15.5 Fiscal Policy for Development (cont’d)</vt:lpstr>
      <vt:lpstr>15.6 State-Owned Enterprise and Privatization</vt:lpstr>
      <vt:lpstr>15.7 Public Administration: The Scarcest Resource</vt:lpstr>
      <vt:lpstr>Concepts for Review</vt:lpstr>
      <vt:lpstr>Concepts for Review (cont’d)</vt:lpstr>
    </vt:vector>
  </TitlesOfParts>
  <Manager/>
  <Company>Copyright ©2015 Pearson Education, Inc. All rights reserved. 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15</dc:title>
  <dc:subject>Economic Development, 12e</dc:subject>
  <dc:creator>Todaro / Smith</dc:creator>
  <cp:keywords/>
  <dc:description/>
  <cp:lastModifiedBy>Madumarov Eldar</cp:lastModifiedBy>
  <cp:revision>23</cp:revision>
  <dcterms:created xsi:type="dcterms:W3CDTF">2013-04-22T16:46:23Z</dcterms:created>
  <dcterms:modified xsi:type="dcterms:W3CDTF">2017-12-01T06:07:59Z</dcterms:modified>
  <cp:category/>
</cp:coreProperties>
</file>