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bookmarkIdSeed="5">
  <p:sldMasterIdLst>
    <p:sldMasterId id="2147483684" r:id="rId1"/>
  </p:sldMasterIdLst>
  <p:notesMasterIdLst>
    <p:notesMasterId r:id="rId15"/>
  </p:notesMasterIdLst>
  <p:handoutMasterIdLst>
    <p:handoutMasterId r:id="rId16"/>
  </p:handoutMasterIdLst>
  <p:sldIdLst>
    <p:sldId id="256" r:id="rId2"/>
    <p:sldId id="257" r:id="rId3"/>
    <p:sldId id="376" r:id="rId4"/>
    <p:sldId id="387" r:id="rId5"/>
    <p:sldId id="388" r:id="rId6"/>
    <p:sldId id="392" r:id="rId7"/>
    <p:sldId id="393" r:id="rId8"/>
    <p:sldId id="394" r:id="rId9"/>
    <p:sldId id="395" r:id="rId10"/>
    <p:sldId id="396" r:id="rId11"/>
    <p:sldId id="397" r:id="rId12"/>
    <p:sldId id="398" r:id="rId13"/>
    <p:sldId id="399" r:id="rId14"/>
  </p:sldIdLst>
  <p:sldSz cx="9144000" cy="6858000" type="screen4x3"/>
  <p:notesSz cx="6858000" cy="9144000"/>
  <p:embeddedFontLst>
    <p:embeddedFont>
      <p:font typeface="Wingdings 2" panose="05020102010507070707" pitchFamily="18" charset="2"/>
      <p:regular r:id="rId17"/>
    </p:embeddedFont>
    <p:embeddedFont>
      <p:font typeface="Lucida Sans" panose="020B0602030504020204" pitchFamily="34" charset="0"/>
      <p:regular r:id="rId18"/>
      <p:bold r:id="rId19"/>
      <p:italic r:id="rId20"/>
      <p:boldItalic r:id="rId21"/>
    </p:embeddedFont>
    <p:embeddedFont>
      <p:font typeface="Wingdings 3" panose="05040102010807070707" pitchFamily="18" charset="2"/>
      <p:regular r:id="rId22"/>
    </p:embeddedFont>
    <p:embeddedFont>
      <p:font typeface="Book Antiqua" panose="02040602050305030304" pitchFamily="18" charset="0"/>
      <p:regular r:id="rId23"/>
      <p:bold r:id="rId24"/>
      <p:italic r:id="rId25"/>
      <p:boldItalic r:id="rId26"/>
    </p:embeddedFont>
  </p:embeddedFontLst>
  <p:custDataLst>
    <p:tags r:id="rId27"/>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r>
              <a:rPr lang="en-US"/>
              <a:t>David Macpherson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fld id="{2AF5E0CF-6370-4BF7-B461-33B7437577F8}" type="datetime1">
              <a:rPr lang="en-US" smtClean="0"/>
              <a:t>8/21/2023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US"/>
              <a:t>Title goes here</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B2095A8E-015A-44B3-A77D-952C74F1DE6A}" type="slidenum">
              <a:rPr lang="en-US" altLang="en-US"/>
              <a:pPr/>
              <a:t>‹#›</a:t>
            </a:fld>
            <a:endParaRPr lang="en-US" altLang="en-US"/>
          </a:p>
        </p:txBody>
      </p:sp>
    </p:spTree>
    <p:extLst>
      <p:ext uri="{BB962C8B-B14F-4D97-AF65-F5344CB8AC3E}">
        <p14:creationId xmlns:p14="http://schemas.microsoft.com/office/powerpoint/2010/main" val="73538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15363"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fld id="{8AEB10D8-0C65-4988-9DAF-7738581680F2}" type="datetime1">
              <a:rPr lang="en-US" smtClean="0"/>
              <a:t>8/21/2023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A4B1E43D-12A2-4C09-BC2A-2728434DB2AC}" type="slidenum">
              <a:rPr lang="en-US" altLang="en-US"/>
              <a:pPr/>
              <a:t>‹#›</a:t>
            </a:fld>
            <a:endParaRPr lang="en-US" altLang="en-US"/>
          </a:p>
        </p:txBody>
      </p:sp>
    </p:spTree>
    <p:extLst>
      <p:ext uri="{BB962C8B-B14F-4D97-AF65-F5344CB8AC3E}">
        <p14:creationId xmlns:p14="http://schemas.microsoft.com/office/powerpoint/2010/main" val="136904485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00C99DEC-3CFD-4D3D-B1F0-7BF88065C9C6}" type="datetime1">
              <a:rPr lang="en-US" smtClean="0"/>
              <a:t>8/21/2023</a:t>
            </a:fld>
            <a:endParaRPr lang="en-US"/>
          </a:p>
        </p:txBody>
      </p:sp>
      <p:sp>
        <p:nvSpPr>
          <p:cNvPr id="5" name="Slide Number Placeholder 4"/>
          <p:cNvSpPr>
            <a:spLocks noGrp="1"/>
          </p:cNvSpPr>
          <p:nvPr>
            <p:ph type="sldNum" sz="quarter" idx="11"/>
          </p:nvPr>
        </p:nvSpPr>
        <p:spPr/>
        <p:txBody>
          <a:bodyPr/>
          <a:lstStyle/>
          <a:p>
            <a:fld id="{A4B1E43D-12A2-4C09-BC2A-2728434DB2AC}" type="slidenum">
              <a:rPr lang="en-US" altLang="en-US" smtClean="0"/>
              <a:pPr/>
              <a:t>2</a:t>
            </a:fld>
            <a:endParaRPr lang="en-US" altLang="en-US"/>
          </a:p>
        </p:txBody>
      </p:sp>
    </p:spTree>
    <p:extLst>
      <p:ext uri="{BB962C8B-B14F-4D97-AF65-F5344CB8AC3E}">
        <p14:creationId xmlns:p14="http://schemas.microsoft.com/office/powerpoint/2010/main" val="54439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1CFC1411-0A33-4289-A0A0-B0F6167ACD03}" type="datetime1">
              <a:rPr lang="en-US" smtClean="0"/>
              <a:t>8/21/2023</a:t>
            </a:fld>
            <a:endParaRPr lang="en-US"/>
          </a:p>
        </p:txBody>
      </p:sp>
      <p:sp>
        <p:nvSpPr>
          <p:cNvPr id="5" name="Slide Number Placeholder 4"/>
          <p:cNvSpPr>
            <a:spLocks noGrp="1"/>
          </p:cNvSpPr>
          <p:nvPr>
            <p:ph type="sldNum" sz="quarter" idx="11"/>
          </p:nvPr>
        </p:nvSpPr>
        <p:spPr/>
        <p:txBody>
          <a:bodyPr/>
          <a:lstStyle/>
          <a:p>
            <a:fld id="{A4B1E43D-12A2-4C09-BC2A-2728434DB2AC}" type="slidenum">
              <a:rPr lang="en-US" altLang="en-US" smtClean="0"/>
              <a:pPr/>
              <a:t>12</a:t>
            </a:fld>
            <a:endParaRPr lang="en-US" altLang="en-US"/>
          </a:p>
        </p:txBody>
      </p:sp>
    </p:spTree>
    <p:extLst>
      <p:ext uri="{BB962C8B-B14F-4D97-AF65-F5344CB8AC3E}">
        <p14:creationId xmlns:p14="http://schemas.microsoft.com/office/powerpoint/2010/main" val="299892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030ACBFC-8842-45CD-9CE8-88E19381B818}" type="slidenum">
              <a:rPr lang="en-US" altLang="en-US"/>
              <a:pPr/>
              <a:t>‹#›</a:t>
            </a:fld>
            <a:endParaRPr lang="en-US" altLang="en-US"/>
          </a:p>
        </p:txBody>
      </p:sp>
    </p:spTree>
    <p:extLst>
      <p:ext uri="{BB962C8B-B14F-4D97-AF65-F5344CB8AC3E}">
        <p14:creationId xmlns:p14="http://schemas.microsoft.com/office/powerpoint/2010/main" val="77601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7EA2E3C-E5E3-456D-A7CB-39453BAB2004}" type="slidenum">
              <a:rPr lang="en-US" altLang="en-US"/>
              <a:pPr/>
              <a:t>‹#›</a:t>
            </a:fld>
            <a:endParaRPr lang="en-US" altLang="en-US"/>
          </a:p>
        </p:txBody>
      </p:sp>
    </p:spTree>
    <p:extLst>
      <p:ext uri="{BB962C8B-B14F-4D97-AF65-F5344CB8AC3E}">
        <p14:creationId xmlns:p14="http://schemas.microsoft.com/office/powerpoint/2010/main" val="371387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A1B0D42-76A0-4F87-BDC5-80E926D5B9A2}" type="slidenum">
              <a:rPr lang="en-US" altLang="en-US"/>
              <a:pPr/>
              <a:t>‹#›</a:t>
            </a:fld>
            <a:endParaRPr lang="en-US" altLang="en-US"/>
          </a:p>
        </p:txBody>
      </p:sp>
    </p:spTree>
    <p:extLst>
      <p:ext uri="{BB962C8B-B14F-4D97-AF65-F5344CB8AC3E}">
        <p14:creationId xmlns:p14="http://schemas.microsoft.com/office/powerpoint/2010/main" val="346629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019CFB3-E574-46F6-89B4-8F0E34F96247}" type="slidenum">
              <a:rPr lang="en-US" altLang="en-US"/>
              <a:pPr/>
              <a:t>‹#›</a:t>
            </a:fld>
            <a:endParaRPr lang="en-US" altLang="en-US"/>
          </a:p>
        </p:txBody>
      </p:sp>
    </p:spTree>
    <p:extLst>
      <p:ext uri="{BB962C8B-B14F-4D97-AF65-F5344CB8AC3E}">
        <p14:creationId xmlns:p14="http://schemas.microsoft.com/office/powerpoint/2010/main" val="212787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A5D763C8-2E96-46A2-8316-39061B7DB208}" type="slidenum">
              <a:rPr lang="en-US" altLang="en-US"/>
              <a:pPr/>
              <a:t>‹#›</a:t>
            </a:fld>
            <a:endParaRPr lang="en-US" altLang="en-US"/>
          </a:p>
        </p:txBody>
      </p:sp>
    </p:spTree>
    <p:extLst>
      <p:ext uri="{BB962C8B-B14F-4D97-AF65-F5344CB8AC3E}">
        <p14:creationId xmlns:p14="http://schemas.microsoft.com/office/powerpoint/2010/main" val="27268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8CDAA68-B932-4378-A3DA-4FC2EC0FF885}" type="slidenum">
              <a:rPr lang="en-US" altLang="en-US"/>
              <a:pPr/>
              <a:t>‹#›</a:t>
            </a:fld>
            <a:endParaRPr lang="en-US" altLang="en-US"/>
          </a:p>
        </p:txBody>
      </p:sp>
    </p:spTree>
    <p:extLst>
      <p:ext uri="{BB962C8B-B14F-4D97-AF65-F5344CB8AC3E}">
        <p14:creationId xmlns:p14="http://schemas.microsoft.com/office/powerpoint/2010/main" val="428528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11F765E6-4F42-4EB5-9F63-6530FB8FA517}" type="slidenum">
              <a:rPr lang="en-US" altLang="en-US"/>
              <a:pPr/>
              <a:t>‹#›</a:t>
            </a:fld>
            <a:endParaRPr lang="en-US" altLang="en-US"/>
          </a:p>
        </p:txBody>
      </p:sp>
    </p:spTree>
    <p:extLst>
      <p:ext uri="{BB962C8B-B14F-4D97-AF65-F5344CB8AC3E}">
        <p14:creationId xmlns:p14="http://schemas.microsoft.com/office/powerpoint/2010/main" val="372193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C50F47B-6BFD-4FE3-916E-27B195043E35}" type="slidenum">
              <a:rPr lang="en-US" altLang="en-US"/>
              <a:pPr/>
              <a:t>‹#›</a:t>
            </a:fld>
            <a:endParaRPr lang="en-US" altLang="en-US"/>
          </a:p>
        </p:txBody>
      </p:sp>
    </p:spTree>
    <p:extLst>
      <p:ext uri="{BB962C8B-B14F-4D97-AF65-F5344CB8AC3E}">
        <p14:creationId xmlns:p14="http://schemas.microsoft.com/office/powerpoint/2010/main" val="8735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ABBFC8A9-42A6-4517-A4B5-6E46376132F5}" type="slidenum">
              <a:rPr lang="en-US" altLang="en-US"/>
              <a:pPr/>
              <a:t>‹#›</a:t>
            </a:fld>
            <a:endParaRPr lang="en-US" altLang="en-US"/>
          </a:p>
        </p:txBody>
      </p:sp>
    </p:spTree>
    <p:extLst>
      <p:ext uri="{BB962C8B-B14F-4D97-AF65-F5344CB8AC3E}">
        <p14:creationId xmlns:p14="http://schemas.microsoft.com/office/powerpoint/2010/main" val="113043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2CC36B72-BECE-48DD-8FCE-F7D71CC9DAAA}" type="slidenum">
              <a:rPr lang="en-US" altLang="en-US"/>
              <a:pPr/>
              <a:t>‹#›</a:t>
            </a:fld>
            <a:endParaRPr lang="en-US" altLang="en-US"/>
          </a:p>
        </p:txBody>
      </p:sp>
    </p:spTree>
    <p:extLst>
      <p:ext uri="{BB962C8B-B14F-4D97-AF65-F5344CB8AC3E}">
        <p14:creationId xmlns:p14="http://schemas.microsoft.com/office/powerpoint/2010/main" val="366509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8/21/2023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8CA932AD-5766-4398-81D1-59B4B415FD96}" type="slidenum">
              <a:rPr lang="en-US" altLang="en-US"/>
              <a:pPr/>
              <a:t>‹#›</a:t>
            </a:fld>
            <a:endParaRPr lang="en-US" altLang="en-US"/>
          </a:p>
        </p:txBody>
      </p:sp>
    </p:spTree>
    <p:extLst>
      <p:ext uri="{BB962C8B-B14F-4D97-AF65-F5344CB8AC3E}">
        <p14:creationId xmlns:p14="http://schemas.microsoft.com/office/powerpoint/2010/main" val="247669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smtClean="0"/>
              <a:t>8/21/2023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167A0B9C-F51D-4298-94C4-FDB7FF5F074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a:bodyPr>
          <a:lstStyle/>
          <a:p>
            <a:pPr eaLnBrk="1" fontAlgn="auto" hangingPunct="1">
              <a:spcAft>
                <a:spcPts val="0"/>
              </a:spcAft>
              <a:defRPr/>
            </a:pPr>
            <a:r>
              <a:rPr lang="en-US" sz="2700" dirty="0" smtClean="0">
                <a:effectLst/>
              </a:rPr>
              <a:t>ECN2102 Principles of macroeconomics </a:t>
            </a:r>
            <a:br>
              <a:rPr lang="en-US" sz="2700" dirty="0" smtClean="0">
                <a:effectLst/>
              </a:rPr>
            </a:br>
            <a:r>
              <a:rPr lang="en-US" sz="2200" dirty="0" smtClean="0">
                <a:effectLst/>
              </a:rPr>
              <a:t>(3 Credits) </a:t>
            </a:r>
            <a:r>
              <a:rPr lang="en-US" dirty="0" smtClean="0"/>
              <a:t/>
            </a:r>
            <a:br>
              <a:rPr lang="en-US" dirty="0" smtClean="0"/>
            </a:br>
            <a:r>
              <a:rPr lang="en-US" dirty="0" smtClean="0"/>
              <a:t>introduction</a:t>
            </a:r>
            <a:endParaRPr lang="en-US" dirty="0"/>
          </a:p>
        </p:txBody>
      </p:sp>
      <p:sp>
        <p:nvSpPr>
          <p:cNvPr id="2051" name="Rectangle 3"/>
          <p:cNvSpPr>
            <a:spLocks noGrp="1" noChangeArrowheads="1"/>
          </p:cNvSpPr>
          <p:nvPr>
            <p:ph type="subTitle" idx="1"/>
          </p:nvPr>
        </p:nvSpPr>
        <p:spPr>
          <a:xfrm>
            <a:off x="1371600" y="3332163"/>
            <a:ext cx="6400800" cy="1752600"/>
          </a:xfrm>
        </p:spPr>
        <p:txBody>
          <a:bodyPr/>
          <a:lstStyle/>
          <a:p>
            <a:pPr eaLnBrk="1" hangingPunct="1"/>
            <a:r>
              <a:rPr lang="en-US" altLang="en-US" smtClean="0"/>
              <a:t>Session 1</a:t>
            </a:r>
          </a:p>
          <a:p>
            <a:pPr eaLnBrk="1" hangingPunct="1"/>
            <a:endParaRPr lang="en-US" altLang="en-US" smtClean="0"/>
          </a:p>
          <a:p>
            <a:pPr eaLnBrk="1" hangingPunct="1"/>
            <a:r>
              <a:rPr lang="en-US" altLang="en-US" smtClean="0"/>
              <a:t>Instructor: Eldar Madumarov</a:t>
            </a:r>
          </a:p>
        </p:txBody>
      </p:sp>
      <p:sp>
        <p:nvSpPr>
          <p:cNvPr id="2052" name="TextBox 3"/>
          <p:cNvSpPr txBox="1">
            <a:spLocks noChangeArrowheads="1"/>
          </p:cNvSpPr>
          <p:nvPr/>
        </p:nvSpPr>
        <p:spPr bwMode="auto">
          <a:xfrm>
            <a:off x="5000625" y="6072188"/>
            <a:ext cx="3786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August </a:t>
            </a:r>
            <a:r>
              <a:rPr lang="en-US" altLang="en-US" dirty="0" smtClean="0"/>
              <a:t>21, 2023</a:t>
            </a:r>
            <a:endParaRPr lang="en-US" alt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1267" name="Content Placeholder 2"/>
          <p:cNvSpPr>
            <a:spLocks noGrp="1"/>
          </p:cNvSpPr>
          <p:nvPr>
            <p:ph idx="1"/>
          </p:nvPr>
        </p:nvSpPr>
        <p:spPr/>
        <p:txBody>
          <a:bodyPr/>
          <a:lstStyle/>
          <a:p>
            <a:pPr>
              <a:buFont typeface="Wingdings 2" panose="05020102010507070707" pitchFamily="18" charset="2"/>
              <a:buNone/>
            </a:pPr>
            <a:r>
              <a:rPr lang="en-US" altLang="en-US" sz="1800" b="1" dirty="0" smtClean="0"/>
              <a:t>Assessment scheme</a:t>
            </a:r>
            <a:endParaRPr lang="en-US" altLang="en-US" sz="1800" dirty="0" smtClean="0"/>
          </a:p>
          <a:p>
            <a:pPr>
              <a:buFont typeface="Wingdings 2" panose="05020102010507070707" pitchFamily="18" charset="2"/>
              <a:buNone/>
            </a:pPr>
            <a:endParaRPr lang="en-US" altLang="en-US" sz="1800" dirty="0" smtClean="0"/>
          </a:p>
          <a:p>
            <a:pPr>
              <a:buFont typeface="Wingdings 2" panose="05020102010507070707" pitchFamily="18" charset="2"/>
              <a:buNone/>
            </a:pPr>
            <a:r>
              <a:rPr lang="en-US" altLang="en-US" sz="1800" dirty="0" smtClean="0"/>
              <a:t>During this semester the students taking the course are expected to be tested through home assignments, quizzes, a midterm exam and a final exam. These combined will determine the final grade. The breakdown is as follows:</a:t>
            </a:r>
          </a:p>
          <a:p>
            <a:pPr>
              <a:buFont typeface="Wingdings 2" panose="05020102010507070707" pitchFamily="18" charset="2"/>
              <a:buNone/>
            </a:pPr>
            <a:r>
              <a:rPr lang="en-US" altLang="en-US" sz="1800" dirty="0" smtClean="0"/>
              <a:t> </a:t>
            </a:r>
          </a:p>
          <a:p>
            <a:pPr>
              <a:buFont typeface="Wingdings 2" panose="05020102010507070707" pitchFamily="18" charset="2"/>
              <a:buNone/>
            </a:pPr>
            <a:r>
              <a:rPr lang="en-US" altLang="en-US" sz="1800" dirty="0" smtClean="0"/>
              <a:t>Attendance</a:t>
            </a:r>
            <a:r>
              <a:rPr lang="ru-RU" altLang="en-US" sz="1800" dirty="0" smtClean="0"/>
              <a:t> </a:t>
            </a:r>
            <a:r>
              <a:rPr lang="en-US" altLang="en-US" sz="1800" dirty="0" smtClean="0"/>
              <a:t>&amp; Participation			20%</a:t>
            </a:r>
          </a:p>
          <a:p>
            <a:pPr>
              <a:buFont typeface="Wingdings 2" panose="05020102010507070707" pitchFamily="18" charset="2"/>
              <a:buNone/>
            </a:pPr>
            <a:r>
              <a:rPr lang="en-US" altLang="en-US" sz="1800" dirty="0" smtClean="0"/>
              <a:t>Midterm Exam 1				20%</a:t>
            </a:r>
          </a:p>
          <a:p>
            <a:pPr>
              <a:buFont typeface="Wingdings 2" panose="05020102010507070707" pitchFamily="18" charset="2"/>
              <a:buNone/>
            </a:pPr>
            <a:r>
              <a:rPr lang="en-US" altLang="en-US" sz="1800" dirty="0" smtClean="0"/>
              <a:t>Midterm Exam 2				20%</a:t>
            </a:r>
          </a:p>
          <a:p>
            <a:pPr>
              <a:buFont typeface="Wingdings 2" panose="05020102010507070707" pitchFamily="18" charset="2"/>
              <a:buNone/>
            </a:pPr>
            <a:r>
              <a:rPr lang="en-US" altLang="en-US" sz="1800" dirty="0" smtClean="0"/>
              <a:t>Final						40%</a:t>
            </a:r>
          </a:p>
          <a:p>
            <a:pPr>
              <a:buFont typeface="Wingdings 2" panose="05020102010507070707" pitchFamily="18" charset="2"/>
              <a:buNone/>
            </a:pPr>
            <a:r>
              <a:rPr lang="en-US" altLang="en-US" sz="1800" dirty="0" smtClean="0"/>
              <a:t>Total		       				100%</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2CD9783-729F-4755-9272-D8D41EA245F7}"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2291" name="Content Placeholder 2"/>
          <p:cNvSpPr>
            <a:spLocks noGrp="1"/>
          </p:cNvSpPr>
          <p:nvPr>
            <p:ph idx="1"/>
          </p:nvPr>
        </p:nvSpPr>
        <p:spPr/>
        <p:txBody>
          <a:bodyPr/>
          <a:lstStyle/>
          <a:p>
            <a:pPr>
              <a:buFont typeface="Wingdings 2" panose="05020102010507070707" pitchFamily="18" charset="2"/>
              <a:buNone/>
            </a:pPr>
            <a:r>
              <a:rPr lang="en-US" altLang="en-US" sz="1800" b="1" dirty="0" smtClean="0"/>
              <a:t>Course policies and instructor’s expectations of students</a:t>
            </a:r>
          </a:p>
          <a:p>
            <a:r>
              <a:rPr lang="en-US" altLang="en-US" sz="1800" dirty="0" smtClean="0"/>
              <a:t>Students </a:t>
            </a:r>
            <a:r>
              <a:rPr lang="en-US" altLang="en-US" sz="1800" dirty="0"/>
              <a:t>are supposed to come to show up for class activities prepared. This implies that you will have read the text and solved the assigned exercises. </a:t>
            </a:r>
          </a:p>
          <a:p>
            <a:r>
              <a:rPr lang="en-US" altLang="en-US" sz="1800" dirty="0" smtClean="0"/>
              <a:t>Regular </a:t>
            </a:r>
            <a:r>
              <a:rPr lang="en-US" altLang="en-US" sz="1800" dirty="0"/>
              <a:t>attendance will be monitored, and consistent attendance will yield positive results. However, inadequate attendance will adversely affect the student's course performance. Moreover, a student who misses over 20 percent of classes is at risk of failing the course.</a:t>
            </a:r>
          </a:p>
          <a:p>
            <a:r>
              <a:rPr lang="en-US" altLang="en-US" sz="1800" dirty="0" smtClean="0"/>
              <a:t>There </a:t>
            </a:r>
            <a:r>
              <a:rPr lang="en-US" altLang="en-US" sz="1800" dirty="0"/>
              <a:t>will be no opportunities for rescheduling assessment sessions. It is imperative not to absent yourself on examination and quiz days. Failure to provide valid justification for absences will result in point deductions. Furthermore, seeking unmerited extra points is discouraged and may lead to penalties.</a:t>
            </a:r>
          </a:p>
          <a:p>
            <a:r>
              <a:rPr lang="en-US" altLang="en-US" sz="1800" dirty="0" smtClean="0"/>
              <a:t>Plagiarism </a:t>
            </a:r>
            <a:r>
              <a:rPr lang="en-US" altLang="en-US" sz="1800" dirty="0"/>
              <a:t>along with cheating will be penalized appropriately. Please check the Catalog for details. Unless explicitly instructed, the use AI-powered tools is prohibited during assessment sessions.</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A5F3BD0-04A6-41F2-9E38-C5E5CE9CEAFB}"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3315" name="Content Placeholder 2"/>
          <p:cNvSpPr>
            <a:spLocks noGrp="1"/>
          </p:cNvSpPr>
          <p:nvPr>
            <p:ph idx="1"/>
          </p:nvPr>
        </p:nvSpPr>
        <p:spPr/>
        <p:txBody>
          <a:bodyPr/>
          <a:lstStyle/>
          <a:p>
            <a:pPr>
              <a:buFont typeface="Wingdings 2" panose="05020102010507070707" pitchFamily="18" charset="2"/>
              <a:buNone/>
            </a:pPr>
            <a:r>
              <a:rPr lang="en-US" altLang="en-US" sz="1800" b="1" dirty="0" smtClean="0"/>
              <a:t>Instructional resources</a:t>
            </a:r>
            <a:endParaRPr lang="en-US" altLang="en-US" sz="1800" dirty="0" smtClean="0"/>
          </a:p>
          <a:p>
            <a:pPr>
              <a:buFont typeface="Wingdings 2" panose="05020102010507070707" pitchFamily="18" charset="2"/>
              <a:buNone/>
            </a:pPr>
            <a:r>
              <a:rPr lang="en-US" altLang="en-US" sz="1800" b="1" dirty="0" smtClean="0"/>
              <a:t> </a:t>
            </a:r>
            <a:endParaRPr lang="en-US" altLang="en-US" sz="1800" dirty="0" smtClean="0"/>
          </a:p>
          <a:p>
            <a:pPr hangingPunct="1">
              <a:buFont typeface="Wingdings 2" panose="05020102010507070707" pitchFamily="18" charset="2"/>
              <a:buNone/>
            </a:pPr>
            <a:r>
              <a:rPr lang="en-US" altLang="en-US" sz="1800" dirty="0" smtClean="0"/>
              <a:t>Required textbook: </a:t>
            </a:r>
          </a:p>
          <a:p>
            <a:pPr hangingPunct="1">
              <a:buFont typeface="Wingdings 2" panose="05020102010507070707" pitchFamily="18" charset="2"/>
              <a:buNone/>
            </a:pPr>
            <a:r>
              <a:rPr lang="en-US" altLang="en-US" sz="1800" dirty="0" err="1" smtClean="0"/>
              <a:t>Parkin</a:t>
            </a:r>
            <a:r>
              <a:rPr lang="en-US" altLang="en-US" sz="1800" dirty="0" smtClean="0"/>
              <a:t>, M. Macroeconomics, 13th edition, 2019, Pearson Addison-Wesley or any earlier version of the textbook as the essence has remained the same.</a:t>
            </a:r>
          </a:p>
          <a:p>
            <a:pPr hangingPunct="1">
              <a:buFont typeface="Wingdings 2" panose="05020102010507070707" pitchFamily="18" charset="2"/>
              <a:buNone/>
            </a:pPr>
            <a:r>
              <a:rPr lang="en-US" altLang="en-US" sz="1800" dirty="0" smtClean="0"/>
              <a:t> </a:t>
            </a:r>
          </a:p>
          <a:p>
            <a:pPr>
              <a:buFont typeface="Wingdings 2" panose="05020102010507070707" pitchFamily="18" charset="2"/>
              <a:buNone/>
            </a:pPr>
            <a:r>
              <a:rPr lang="en-US" altLang="en-US" sz="1800" dirty="0" smtClean="0"/>
              <a:t>Certain additional items will be available on L-Drive.</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DB744D7-0D82-4701-8A7F-0DC1DA369077}"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1CAB9F7-C17B-4493-AA52-E319A3F63601}" type="slidenum">
              <a:rPr kumimoji="0" lang="en-US" altLang="en-US" sz="1200">
                <a:solidFill>
                  <a:srgbClr val="000000"/>
                </a:solidFill>
              </a:rPr>
              <a:pPr eaLnBrk="1" hangingPunct="1"/>
              <a:t>13</a:t>
            </a:fld>
            <a:endParaRPr kumimoji="0" lang="en-US" altLang="en-US" sz="1200">
              <a:solidFill>
                <a:srgbClr val="000000"/>
              </a:solidFill>
            </a:endParaRPr>
          </a:p>
        </p:txBody>
      </p:sp>
      <p:sp>
        <p:nvSpPr>
          <p:cNvPr id="14455" name="Rectangle 1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a:t/>
            </a:r>
            <a:br>
              <a:rPr lang="en-US" altLang="en-US"/>
            </a:br>
            <a:endParaRPr lang="en-US" alt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25601360"/>
              </p:ext>
            </p:extLst>
          </p:nvPr>
        </p:nvGraphicFramePr>
        <p:xfrm>
          <a:off x="35496" y="1130152"/>
          <a:ext cx="9108503" cy="4819127"/>
        </p:xfrm>
        <a:graphic>
          <a:graphicData uri="http://schemas.openxmlformats.org/drawingml/2006/table">
            <a:tbl>
              <a:tblPr>
                <a:tableStyleId>{5C22544A-7EE6-4342-B048-85BDC9FD1C3A}</a:tableStyleId>
              </a:tblPr>
              <a:tblGrid>
                <a:gridCol w="711419"/>
                <a:gridCol w="2007265"/>
                <a:gridCol w="558510"/>
                <a:gridCol w="3809789"/>
                <a:gridCol w="2021520"/>
              </a:tblGrid>
              <a:tr h="258476">
                <a:tc>
                  <a:txBody>
                    <a:bodyPr/>
                    <a:lstStyle/>
                    <a:p>
                      <a:pPr marL="0" marR="0" algn="ctr" hangingPunct="0">
                        <a:spcBef>
                          <a:spcPts val="0"/>
                        </a:spcBef>
                        <a:spcAft>
                          <a:spcPts val="0"/>
                        </a:spcAft>
                      </a:pPr>
                      <a:r>
                        <a:rPr lang="en-US" sz="1200" dirty="0">
                          <a:effectLst/>
                        </a:rPr>
                        <a:t>Week</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Dates</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Item</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200">
                          <a:effectLst/>
                        </a:rPr>
                        <a:t>Subject/Topic</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Reference</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87195">
                <a:tc>
                  <a:txBody>
                    <a:bodyPr/>
                    <a:lstStyle/>
                    <a:p>
                      <a:pPr marL="0" marR="0" algn="ctr" hangingPunct="0">
                        <a:spcBef>
                          <a:spcPts val="0"/>
                        </a:spcBef>
                        <a:spcAft>
                          <a:spcPts val="0"/>
                        </a:spcAft>
                      </a:pPr>
                      <a:r>
                        <a:rPr lang="en-US" sz="1200" dirty="0">
                          <a:effectLst/>
                        </a:rPr>
                        <a:t>1</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8/21 8/23 8/25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What Is Economics? The Economic Problem</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Chapters 1, 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2</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8/28 8/30* 9/1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Demand and Supply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indent="11430" algn="ctr" hangingPunct="0">
                        <a:spcBef>
                          <a:spcPts val="0"/>
                        </a:spcBef>
                        <a:spcAft>
                          <a:spcPts val="0"/>
                        </a:spcAft>
                      </a:pPr>
                      <a:r>
                        <a:rPr lang="en-US" sz="1200">
                          <a:effectLst/>
                        </a:rPr>
                        <a:t>Chapter 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3</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9/4 9/6 9/8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Monitoring the Value of Production: GDP</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9/11 9/13 9/15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Monitoring Jobs and Inflation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5</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9/18 9/20 9/22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ME1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Economic Growth</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r>
              <a:tr h="287195">
                <a:tc>
                  <a:txBody>
                    <a:bodyPr/>
                    <a:lstStyle/>
                    <a:p>
                      <a:pPr marL="0" marR="0" algn="ctr" hangingPunct="0">
                        <a:spcBef>
                          <a:spcPts val="0"/>
                        </a:spcBef>
                        <a:spcAft>
                          <a:spcPts val="0"/>
                        </a:spcAft>
                      </a:pPr>
                      <a:r>
                        <a:rPr lang="en-US" sz="1200" dirty="0">
                          <a:effectLst/>
                        </a:rPr>
                        <a:t>6</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9/25 9/27 9/29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Finance, Saving, and Investment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7</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10/2-10/8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200">
                          <a:effectLst/>
                        </a:rPr>
                        <a:t>Midterm Break</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8</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10/9 10/11 10/13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Money, the Price Level, and Inflation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87195">
                <a:tc>
                  <a:txBody>
                    <a:bodyPr/>
                    <a:lstStyle/>
                    <a:p>
                      <a:pPr marL="0" marR="0" algn="ctr" hangingPunct="0">
                        <a:spcBef>
                          <a:spcPts val="0"/>
                        </a:spcBef>
                        <a:spcAft>
                          <a:spcPts val="0"/>
                        </a:spcAft>
                      </a:pPr>
                      <a:r>
                        <a:rPr lang="en-US" sz="1200" dirty="0">
                          <a:effectLst/>
                        </a:rPr>
                        <a:t>9</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10/16 10/18 10/20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The Exchange Rate and the Balance of Payments</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tr>
              <a:tr h="246987">
                <a:tc>
                  <a:txBody>
                    <a:bodyPr/>
                    <a:lstStyle/>
                    <a:p>
                      <a:pPr marL="0" marR="0" algn="ctr" hangingPunct="0">
                        <a:spcBef>
                          <a:spcPts val="0"/>
                        </a:spcBef>
                        <a:spcAft>
                          <a:spcPts val="0"/>
                        </a:spcAft>
                      </a:pPr>
                      <a:r>
                        <a:rPr lang="en-US" sz="1200" dirty="0">
                          <a:effectLst/>
                        </a:rPr>
                        <a:t>10</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10/23 10/25** 10/27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ME2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Aggregate Supply and Aggregate Demand</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11</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10/30 11/1 11/3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Expenditure Multipliers: The Keynesian Model</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12</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11/6 11/8 11/10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The Business Cycle, Inflation, and Deflation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13</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ru-RU" sz="1200">
                          <a:effectLst/>
                        </a:rPr>
                        <a:t>11/</a:t>
                      </a:r>
                      <a:r>
                        <a:rPr lang="en-US" sz="1200">
                          <a:effectLst/>
                        </a:rPr>
                        <a:t>13</a:t>
                      </a:r>
                      <a:r>
                        <a:rPr lang="ru-RU" sz="1200">
                          <a:effectLst/>
                        </a:rPr>
                        <a:t> 11/</a:t>
                      </a:r>
                      <a:r>
                        <a:rPr lang="en-US" sz="1200">
                          <a:effectLst/>
                        </a:rPr>
                        <a:t>15</a:t>
                      </a:r>
                      <a:r>
                        <a:rPr lang="ru-RU" sz="1200">
                          <a:effectLst/>
                        </a:rPr>
                        <a:t> 11/</a:t>
                      </a:r>
                      <a:r>
                        <a:rPr lang="en-US" sz="1200">
                          <a:effectLst/>
                        </a:rPr>
                        <a:t>17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Fiscal Policy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ru-RU" sz="1200">
                          <a:effectLst/>
                        </a:rPr>
                        <a:t>11/</a:t>
                      </a:r>
                      <a:r>
                        <a:rPr lang="en-US" sz="1200">
                          <a:effectLst/>
                        </a:rPr>
                        <a:t>20 11/22</a:t>
                      </a:r>
                      <a:r>
                        <a:rPr lang="ru-RU" sz="1200">
                          <a:effectLst/>
                        </a:rPr>
                        <a:t> 1</a:t>
                      </a:r>
                      <a:r>
                        <a:rPr lang="en-US" sz="1200">
                          <a:effectLst/>
                        </a:rPr>
                        <a:t>1</a:t>
                      </a:r>
                      <a:r>
                        <a:rPr lang="ru-RU" sz="1200">
                          <a:effectLst/>
                        </a:rPr>
                        <a:t>/</a:t>
                      </a:r>
                      <a:r>
                        <a:rPr lang="en-US" sz="1200">
                          <a:effectLst/>
                        </a:rPr>
                        <a:t>24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Monetary Policy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15</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ru-RU" sz="1200">
                          <a:effectLst/>
                        </a:rPr>
                        <a:t>1</a:t>
                      </a:r>
                      <a:r>
                        <a:rPr lang="en-US" sz="1200">
                          <a:effectLst/>
                        </a:rPr>
                        <a:t>1</a:t>
                      </a:r>
                      <a:r>
                        <a:rPr lang="ru-RU" sz="1200">
                          <a:effectLst/>
                        </a:rPr>
                        <a:t>/</a:t>
                      </a:r>
                      <a:r>
                        <a:rPr lang="en-US" sz="1200">
                          <a:effectLst/>
                        </a:rPr>
                        <a:t>27</a:t>
                      </a:r>
                      <a:r>
                        <a:rPr lang="ru-RU" sz="1200">
                          <a:effectLst/>
                        </a:rPr>
                        <a:t> 1</a:t>
                      </a:r>
                      <a:r>
                        <a:rPr lang="en-US" sz="1200">
                          <a:effectLst/>
                        </a:rPr>
                        <a:t>1</a:t>
                      </a:r>
                      <a:r>
                        <a:rPr lang="ru-RU" sz="1200">
                          <a:effectLst/>
                        </a:rPr>
                        <a:t>/</a:t>
                      </a:r>
                      <a:r>
                        <a:rPr lang="en-US" sz="1200">
                          <a:effectLst/>
                        </a:rPr>
                        <a:t>29</a:t>
                      </a:r>
                      <a:r>
                        <a:rPr lang="ru-RU" sz="1200">
                          <a:effectLst/>
                        </a:rPr>
                        <a:t> 12/</a:t>
                      </a:r>
                      <a:r>
                        <a:rPr lang="en-US" sz="1200">
                          <a:effectLst/>
                        </a:rPr>
                        <a:t>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International Trade Policy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16</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12/4 12/6 12/8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179705" marR="0" hangingPunct="0">
                        <a:spcBef>
                          <a:spcPts val="0"/>
                        </a:spcBef>
                        <a:spcAft>
                          <a:spcPts val="0"/>
                        </a:spcAft>
                      </a:pPr>
                      <a:r>
                        <a:rPr lang="en-US" sz="1200">
                          <a:effectLst/>
                        </a:rPr>
                        <a:t>Revision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r h="246987">
                <a:tc>
                  <a:txBody>
                    <a:bodyPr/>
                    <a:lstStyle/>
                    <a:p>
                      <a:pPr marL="0" marR="0" algn="ctr" hangingPunct="0">
                        <a:spcBef>
                          <a:spcPts val="0"/>
                        </a:spcBef>
                        <a:spcAft>
                          <a:spcPts val="0"/>
                        </a:spcAft>
                      </a:pPr>
                      <a:r>
                        <a:rPr lang="en-US" sz="1200" dirty="0">
                          <a:effectLst/>
                        </a:rPr>
                        <a:t>17</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dirty="0">
                          <a:effectLst/>
                        </a:rPr>
                        <a:t>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dirty="0">
                          <a:effectLst/>
                        </a:rPr>
                        <a:t>FE</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hangingPunct="0">
                        <a:spcBef>
                          <a:spcPts val="0"/>
                        </a:spcBef>
                        <a:spcAft>
                          <a:spcPts val="0"/>
                        </a:spcAft>
                      </a:pPr>
                      <a:r>
                        <a:rPr lang="en-US" sz="1200" dirty="0">
                          <a:effectLst/>
                        </a:rPr>
                        <a:t>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hangingPunct="0">
                        <a:spcBef>
                          <a:spcPts val="0"/>
                        </a:spcBef>
                        <a:spcAft>
                          <a:spcPts val="0"/>
                        </a:spcAft>
                      </a:pPr>
                      <a:r>
                        <a:rPr lang="en-US" sz="1200" dirty="0">
                          <a:effectLst/>
                        </a:rPr>
                        <a:t>Chapters: 4,6,8,10,12,14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General Information</a:t>
            </a:r>
            <a:endParaRPr lang="en-US" dirty="0"/>
          </a:p>
        </p:txBody>
      </p:sp>
      <p:sp>
        <p:nvSpPr>
          <p:cNvPr id="3075" name="Rectangle 3"/>
          <p:cNvSpPr>
            <a:spLocks noGrp="1" noChangeArrowheads="1"/>
          </p:cNvSpPr>
          <p:nvPr>
            <p:ph idx="1"/>
          </p:nvPr>
        </p:nvSpPr>
        <p:spPr/>
        <p:txBody>
          <a:bodyPr/>
          <a:lstStyle/>
          <a:p>
            <a:pPr>
              <a:buNone/>
            </a:pPr>
            <a:r>
              <a:rPr lang="en-US" altLang="en-US" sz="1800" dirty="0"/>
              <a:t>Class meets:		Mon, Wed, Fri 10:00 till 10:50 </a:t>
            </a:r>
          </a:p>
          <a:p>
            <a:pPr>
              <a:buNone/>
            </a:pPr>
            <a:r>
              <a:rPr lang="en-US" altLang="en-US" sz="1800" dirty="0"/>
              <a:t>Venue:			</a:t>
            </a:r>
            <a:r>
              <a:rPr lang="en-US" altLang="en-US" sz="1800" dirty="0" smtClean="0"/>
              <a:t>VB </a:t>
            </a:r>
            <a:r>
              <a:rPr lang="en-US" altLang="en-US" sz="1800" dirty="0" smtClean="0"/>
              <a:t>302</a:t>
            </a:r>
            <a:endParaRPr lang="en-US" altLang="en-US" sz="1800" dirty="0"/>
          </a:p>
          <a:p>
            <a:pPr>
              <a:buNone/>
            </a:pPr>
            <a:r>
              <a:rPr lang="en-US" altLang="en-US" sz="1800" dirty="0"/>
              <a:t>Course credits:	</a:t>
            </a:r>
            <a:r>
              <a:rPr lang="en-US" altLang="en-US" sz="1800" dirty="0" smtClean="0"/>
              <a:t>                3 </a:t>
            </a:r>
            <a:r>
              <a:rPr lang="en-US" altLang="en-US" sz="1800" dirty="0"/>
              <a:t>Credits/5 ECTS Credits</a:t>
            </a:r>
          </a:p>
          <a:p>
            <a:pPr>
              <a:buNone/>
            </a:pPr>
            <a:endParaRPr lang="en-US" altLang="en-US" sz="1800" dirty="0"/>
          </a:p>
          <a:p>
            <a:pPr>
              <a:buNone/>
            </a:pPr>
            <a:r>
              <a:rPr lang="en-US" altLang="en-US" sz="1800" dirty="0"/>
              <a:t>Instructor: 		Eldar Madumarov, PhD</a:t>
            </a:r>
          </a:p>
          <a:p>
            <a:pPr>
              <a:buNone/>
            </a:pPr>
            <a:r>
              <a:rPr lang="en-US" altLang="en-US" sz="1800" dirty="0" smtClean="0"/>
              <a:t>Office</a:t>
            </a:r>
            <a:r>
              <a:rPr lang="en-US" altLang="en-US" sz="1800" dirty="0"/>
              <a:t>: 			Room </a:t>
            </a:r>
            <a:r>
              <a:rPr lang="en-US" altLang="en-US" sz="1800" dirty="0" smtClean="0"/>
              <a:t>209/ </a:t>
            </a:r>
            <a:r>
              <a:rPr lang="en-US" altLang="en-US" sz="1800" dirty="0"/>
              <a:t>Valikhanov Building </a:t>
            </a:r>
          </a:p>
          <a:p>
            <a:pPr>
              <a:buNone/>
            </a:pPr>
            <a:r>
              <a:rPr lang="en-US" altLang="en-US" sz="1800" dirty="0"/>
              <a:t>Phone: 			+7 (727) 2704271 x 3071</a:t>
            </a:r>
          </a:p>
          <a:p>
            <a:pPr>
              <a:buNone/>
            </a:pPr>
            <a:r>
              <a:rPr lang="en-US" altLang="en-US" sz="1800" dirty="0"/>
              <a:t>Email: 			madumarov@kimep.kz	</a:t>
            </a:r>
          </a:p>
          <a:p>
            <a:pPr>
              <a:buNone/>
            </a:pPr>
            <a:r>
              <a:rPr lang="en-US" altLang="en-US" sz="1800" dirty="0"/>
              <a:t>Office Hours:  		</a:t>
            </a:r>
            <a:r>
              <a:rPr lang="en-US" altLang="en-US" sz="1800" dirty="0" smtClean="0"/>
              <a:t>Mon, Wed, Fri 11:00-12:00 or by appointment</a:t>
            </a:r>
            <a:endParaRPr lang="en-US" altLang="en-US" sz="1800" dirty="0"/>
          </a:p>
          <a:p>
            <a:pPr>
              <a:buFont typeface="Wingdings 2" panose="05020102010507070707" pitchFamily="18" charset="2"/>
              <a:buNone/>
            </a:pPr>
            <a:endParaRPr lang="en-US" altLang="en-US" sz="1800" dirty="0" smtClean="0"/>
          </a:p>
        </p:txBody>
      </p:sp>
      <p:sp>
        <p:nvSpPr>
          <p:cNvPr id="5" name="Date Placeholder 4"/>
          <p:cNvSpPr>
            <a:spLocks noGrp="1"/>
          </p:cNvSpPr>
          <p:nvPr>
            <p:ph type="dt" sz="quarter" idx="10"/>
          </p:nvPr>
        </p:nvSpPr>
        <p:spPr/>
        <p:txBody>
          <a:bodyPr/>
          <a:lstStyle/>
          <a:p>
            <a:pPr>
              <a:defRPr/>
            </a:pPr>
            <a:r>
              <a:rPr lang="en-US" smtClean="0"/>
              <a:t>8/21/2023</a:t>
            </a:r>
            <a:endParaRPr lang="en-US"/>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05EDD4D-E14D-4851-8794-2CCA5D63BF0C}" type="slidenum">
              <a:rPr kumimoji="0" lang="en-US" altLang="en-US" sz="1200">
                <a:solidFill>
                  <a:srgbClr val="000000"/>
                </a:solidFill>
              </a:rPr>
              <a:pPr eaLnBrk="1" hangingPunct="1"/>
              <a:t>2</a:t>
            </a:fld>
            <a:endParaRPr kumimoji="0" lang="en-US" altLang="en-US" sz="1200">
              <a:solidFill>
                <a:srgbClr val="000000"/>
              </a:solidFill>
            </a:endParaRPr>
          </a:p>
        </p:txBody>
      </p:sp>
      <p:sp>
        <p:nvSpPr>
          <p:cNvPr id="7" name="Footer Placeholder 6"/>
          <p:cNvSpPr>
            <a:spLocks noGrp="1"/>
          </p:cNvSpPr>
          <p:nvPr>
            <p:ph type="ftr" sz="quarter" idx="11"/>
          </p:nvPr>
        </p:nvSpPr>
        <p:spPr/>
        <p:txBody>
          <a:bodyPr/>
          <a:lstStyle/>
          <a:p>
            <a:pPr>
              <a:defRPr/>
            </a:pPr>
            <a:r>
              <a:rPr lang="en-US"/>
              <a:t>ECN2102</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4099" name="Content Placeholder 2"/>
          <p:cNvSpPr>
            <a:spLocks noGrp="1"/>
          </p:cNvSpPr>
          <p:nvPr>
            <p:ph idx="1"/>
          </p:nvPr>
        </p:nvSpPr>
        <p:spPr/>
        <p:txBody>
          <a:bodyPr/>
          <a:lstStyle/>
          <a:p>
            <a:pPr algn="ctr">
              <a:buFont typeface="Wingdings 2" panose="05020102010507070707" pitchFamily="18" charset="2"/>
              <a:buNone/>
            </a:pPr>
            <a:r>
              <a:rPr lang="en-US" altLang="en-US" sz="1800" b="1" smtClean="0"/>
              <a:t>COURSE DESCRIPTION</a:t>
            </a:r>
            <a:endParaRPr lang="en-US" altLang="en-US" sz="1800" smtClean="0"/>
          </a:p>
          <a:p>
            <a:pPr>
              <a:buFont typeface="Wingdings 2" panose="05020102010507070707" pitchFamily="18" charset="2"/>
              <a:buNone/>
            </a:pPr>
            <a:r>
              <a:rPr lang="en-US" altLang="en-US" sz="1800" smtClean="0"/>
              <a:t> </a:t>
            </a:r>
          </a:p>
          <a:p>
            <a:pPr>
              <a:buFont typeface="Wingdings 2" panose="05020102010507070707" pitchFamily="18" charset="2"/>
              <a:buNone/>
            </a:pPr>
            <a:r>
              <a:rPr lang="en-US" altLang="en-US" sz="1800" smtClean="0"/>
              <a:t>This course provides basic understanding of a typical market-based economy from society’s point of view. It includes national income analysis; the traditional theory of income and employment; economic fluctuations; the economic role of the government; government expenditures and taxation; money and banking; economic growth; and international economics.</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B9612C6-771A-485E-977E-F36BBA78C963}"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5123" name="Content Placeholder 2"/>
          <p:cNvSpPr>
            <a:spLocks noGrp="1"/>
          </p:cNvSpPr>
          <p:nvPr>
            <p:ph idx="1"/>
          </p:nvPr>
        </p:nvSpPr>
        <p:spPr/>
        <p:txBody>
          <a:bodyPr/>
          <a:lstStyle/>
          <a:p>
            <a:pPr>
              <a:buFont typeface="Wingdings 2" panose="05020102010507070707" pitchFamily="18" charset="2"/>
              <a:buNone/>
            </a:pPr>
            <a:r>
              <a:rPr lang="en-US" altLang="en-US" sz="2000" b="1" smtClean="0"/>
              <a:t>Learning objectives</a:t>
            </a:r>
            <a:endParaRPr lang="en-US" altLang="en-US" sz="2000" smtClean="0"/>
          </a:p>
          <a:p>
            <a:pPr>
              <a:buFont typeface="Wingdings 2" panose="05020102010507070707" pitchFamily="18" charset="2"/>
              <a:buNone/>
            </a:pPr>
            <a:endParaRPr lang="en-US" altLang="en-US" sz="2000" smtClean="0"/>
          </a:p>
          <a:p>
            <a:r>
              <a:rPr lang="en-US" altLang="en-US" sz="2000" smtClean="0"/>
              <a:t>Deep understanding of the national economy’s functioning</a:t>
            </a:r>
          </a:p>
          <a:p>
            <a:endParaRPr lang="en-US" altLang="en-US" sz="2000" smtClean="0"/>
          </a:p>
          <a:p>
            <a:r>
              <a:rPr lang="en-US" altLang="en-US" sz="2000" smtClean="0"/>
              <a:t>Grasp the foundations of the national economic well-being</a:t>
            </a:r>
          </a:p>
          <a:p>
            <a:endParaRPr lang="en-US" altLang="en-US" sz="2000" smtClean="0"/>
          </a:p>
          <a:p>
            <a:r>
              <a:rPr lang="en-US" altLang="en-US" sz="2000" smtClean="0"/>
              <a:t>Comprehension of the workings of macroeconomic policies (e.g. fiscal and monetary policies) </a:t>
            </a:r>
            <a:endParaRPr lang="en-US" altLang="en-US" smtClean="0"/>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F278E32-B178-451C-849E-86C3E8214D79}"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6147" name="Content Placeholder 2"/>
          <p:cNvSpPr>
            <a:spLocks noGrp="1"/>
          </p:cNvSpPr>
          <p:nvPr>
            <p:ph idx="1"/>
          </p:nvPr>
        </p:nvSpPr>
        <p:spPr/>
        <p:txBody>
          <a:bodyPr/>
          <a:lstStyle/>
          <a:p>
            <a:pPr>
              <a:buFont typeface="Wingdings 2" panose="05020102010507070707" pitchFamily="18" charset="2"/>
              <a:buNone/>
            </a:pPr>
            <a:r>
              <a:rPr lang="en-US" altLang="en-US" sz="2000" b="1" dirty="0" smtClean="0"/>
              <a:t>Intended learning outcomes</a:t>
            </a:r>
            <a:endParaRPr lang="en-US" altLang="en-US" sz="2000" dirty="0" smtClean="0"/>
          </a:p>
          <a:p>
            <a:pPr marL="136525" indent="0">
              <a:buNone/>
            </a:pPr>
            <a:r>
              <a:rPr lang="en-US" altLang="en-US" sz="2000" dirty="0" smtClean="0"/>
              <a:t>Upon the completion of the course students will be able to:</a:t>
            </a:r>
          </a:p>
          <a:p>
            <a:r>
              <a:rPr lang="en-US" altLang="en-US" sz="2000" dirty="0" smtClean="0"/>
              <a:t>Explain the mechanics of calculation of GDP</a:t>
            </a:r>
          </a:p>
          <a:p>
            <a:r>
              <a:rPr lang="en-US" altLang="en-US" sz="2000" dirty="0" smtClean="0"/>
              <a:t>Understand the mechanism of aggregate demand and aggregate supply</a:t>
            </a:r>
          </a:p>
          <a:p>
            <a:r>
              <a:rPr lang="en-US" altLang="en-US" sz="2000" dirty="0" smtClean="0"/>
              <a:t>Explain economic growth, unemployment and inflation</a:t>
            </a:r>
          </a:p>
          <a:p>
            <a:r>
              <a:rPr lang="en-US" altLang="en-US" sz="2000" dirty="0" smtClean="0"/>
              <a:t>Grasp the workings of the money market</a:t>
            </a:r>
          </a:p>
          <a:p>
            <a:r>
              <a:rPr lang="en-US" altLang="en-US" sz="2000" dirty="0" smtClean="0"/>
              <a:t>Comprehend how the expenditure multiplier functions</a:t>
            </a:r>
          </a:p>
          <a:p>
            <a:r>
              <a:rPr lang="en-US" altLang="en-US" sz="2000" dirty="0" smtClean="0"/>
              <a:t>Describe and analyze the workings of fiscal and monetary policies</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44E6286-4DC3-4599-84EC-CFF041DC620F}"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7171" name="Content Placeholder 2"/>
          <p:cNvSpPr>
            <a:spLocks noGrp="1"/>
          </p:cNvSpPr>
          <p:nvPr>
            <p:ph idx="1"/>
          </p:nvPr>
        </p:nvSpPr>
        <p:spPr/>
        <p:txBody>
          <a:bodyPr/>
          <a:lstStyle/>
          <a:p>
            <a:pPr>
              <a:buFont typeface="Wingdings 2" panose="05020102010507070707" pitchFamily="18" charset="2"/>
              <a:buNone/>
            </a:pPr>
            <a:r>
              <a:rPr lang="en-US" altLang="en-US" sz="2000" b="1" smtClean="0"/>
              <a:t>Relationship of course and program</a:t>
            </a:r>
            <a:endParaRPr lang="en-US" altLang="en-US" sz="2000" smtClean="0"/>
          </a:p>
          <a:p>
            <a:pPr>
              <a:buFont typeface="Wingdings 2" panose="05020102010507070707" pitchFamily="18" charset="2"/>
              <a:buNone/>
            </a:pPr>
            <a:r>
              <a:rPr lang="en-US" altLang="en-US" sz="2000" smtClean="0"/>
              <a:t>Prerequisites: Prerequisites: All required GE English courses </a:t>
            </a:r>
          </a:p>
          <a:p>
            <a:pPr>
              <a:buFont typeface="Wingdings 2" panose="05020102010507070707" pitchFamily="18" charset="2"/>
              <a:buNone/>
            </a:pPr>
            <a:r>
              <a:rPr lang="en-US" altLang="en-US" sz="2000" smtClean="0"/>
              <a:t> </a:t>
            </a:r>
          </a:p>
          <a:p>
            <a:pPr>
              <a:buFont typeface="Wingdings 2" panose="05020102010507070707" pitchFamily="18" charset="2"/>
              <a:buNone/>
            </a:pPr>
            <a:r>
              <a:rPr lang="en-US" altLang="en-US" sz="2000" smtClean="0"/>
              <a:t>The given course is deemed as a direct prerequisite for the following courses: ECN3082 Intermediate Macroeconomics, ECN3155 Money and Banking, ECN3184 Econometric Methods.</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15C63A9-3B97-4CA9-8623-B178FB513A10}"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8195" name="Content Placeholder 2"/>
          <p:cNvSpPr>
            <a:spLocks noGrp="1"/>
          </p:cNvSpPr>
          <p:nvPr>
            <p:ph idx="1"/>
          </p:nvPr>
        </p:nvSpPr>
        <p:spPr/>
        <p:txBody>
          <a:bodyPr/>
          <a:lstStyle/>
          <a:p>
            <a:pPr>
              <a:buFont typeface="Wingdings 2" panose="05020102010507070707" pitchFamily="18" charset="2"/>
              <a:buNone/>
            </a:pPr>
            <a:r>
              <a:rPr lang="en-US" altLang="en-US" sz="2000" b="1" smtClean="0"/>
              <a:t>Teaching and learning philosophy and methodology</a:t>
            </a:r>
            <a:endParaRPr lang="en-US" altLang="en-US" sz="2000" smtClean="0"/>
          </a:p>
          <a:p>
            <a:pPr>
              <a:buFont typeface="Wingdings 2" panose="05020102010507070707" pitchFamily="18" charset="2"/>
              <a:buNone/>
            </a:pPr>
            <a:r>
              <a:rPr lang="en-US" altLang="en-US" sz="2000" i="1" smtClean="0"/>
              <a:t>The instructor’s</a:t>
            </a:r>
            <a:r>
              <a:rPr lang="en-US" altLang="en-US" sz="2000" smtClean="0"/>
              <a:t> </a:t>
            </a:r>
            <a:r>
              <a:rPr lang="en-US" altLang="en-US" sz="2000" i="1" smtClean="0"/>
              <a:t>teaching philosophy</a:t>
            </a:r>
            <a:r>
              <a:rPr lang="en-US" altLang="en-US" sz="2000" smtClean="0"/>
              <a:t>.</a:t>
            </a:r>
          </a:p>
          <a:p>
            <a:pPr>
              <a:buFont typeface="Wingdings 2" panose="05020102010507070707" pitchFamily="18" charset="2"/>
              <a:buNone/>
            </a:pPr>
            <a:r>
              <a:rPr lang="en-US" altLang="en-US" sz="2000" i="1" smtClean="0"/>
              <a:t>Personal Objectives:</a:t>
            </a:r>
            <a:r>
              <a:rPr lang="en-US" altLang="en-US" sz="2000" smtClean="0"/>
              <a:t> The course’s instructor will be assisting students, coordinating their learning process and assisting students in mastering the stuff of the course. </a:t>
            </a:r>
          </a:p>
          <a:p>
            <a:pPr>
              <a:buFont typeface="Wingdings 2" panose="05020102010507070707" pitchFamily="18" charset="2"/>
              <a:buNone/>
            </a:pPr>
            <a:r>
              <a:rPr lang="en-US" altLang="en-US" sz="2000" i="1" smtClean="0"/>
              <a:t>Teaching and learning approaches:</a:t>
            </a:r>
            <a:r>
              <a:rPr lang="en-US" altLang="en-US" sz="2000" smtClean="0"/>
              <a:t> In order to attain the stated learning objectives, the instructor will use an array of suited teaching and assessment techniques.</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6330AD5-1D74-40B2-BA1C-5DB33A9328FE}"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9219" name="Content Placeholder 2"/>
          <p:cNvSpPr>
            <a:spLocks noGrp="1"/>
          </p:cNvSpPr>
          <p:nvPr>
            <p:ph idx="1"/>
          </p:nvPr>
        </p:nvSpPr>
        <p:spPr/>
        <p:txBody>
          <a:bodyPr/>
          <a:lstStyle/>
          <a:p>
            <a:pPr>
              <a:buFont typeface="Wingdings 2" panose="05020102010507070707" pitchFamily="18" charset="2"/>
              <a:buNone/>
            </a:pPr>
            <a:r>
              <a:rPr lang="en-US" altLang="en-US" sz="1800" i="1" smtClean="0"/>
              <a:t>Course teaching and learning methodology</a:t>
            </a:r>
            <a:r>
              <a:rPr lang="en-US" altLang="en-US" sz="1800" smtClean="0"/>
              <a:t>: </a:t>
            </a:r>
          </a:p>
          <a:p>
            <a:pPr>
              <a:buFont typeface="Wingdings 2" panose="05020102010507070707" pitchFamily="18" charset="2"/>
              <a:buNone/>
            </a:pPr>
            <a:r>
              <a:rPr lang="en-US" altLang="en-US" sz="1800" smtClean="0"/>
              <a:t> </a:t>
            </a:r>
          </a:p>
          <a:p>
            <a:pPr>
              <a:buFont typeface="Wingdings 2" panose="05020102010507070707" pitchFamily="18" charset="2"/>
              <a:buNone/>
            </a:pPr>
            <a:r>
              <a:rPr lang="en-US" altLang="en-US" sz="1800" smtClean="0"/>
              <a:t>The instructor’s teaching objectives will be achieved through a myriad of teaching techniques that include—but are not limited to—introductory and comprehensive lectures, interactive tutorial sessions, learning in-class experiments. Furthermore, the course’s assessment will take different forms. The students’ performance will be evaluated through home assignments, quizzes, in-class exercises along with tests and examinations. </a:t>
            </a:r>
          </a:p>
          <a:p>
            <a:endParaRPr lang="en-US" altLang="en-US" sz="1800" smtClean="0"/>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A28E4EE-473D-49E2-B4DE-571D01F193E5}"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General Information</a:t>
            </a:r>
            <a:endParaRPr lang="en-US" dirty="0"/>
          </a:p>
        </p:txBody>
      </p:sp>
      <p:sp>
        <p:nvSpPr>
          <p:cNvPr id="10243" name="Content Placeholder 2"/>
          <p:cNvSpPr>
            <a:spLocks noGrp="1"/>
          </p:cNvSpPr>
          <p:nvPr>
            <p:ph idx="1"/>
          </p:nvPr>
        </p:nvSpPr>
        <p:spPr/>
        <p:txBody>
          <a:bodyPr/>
          <a:lstStyle/>
          <a:p>
            <a:pPr>
              <a:buFont typeface="Wingdings 2" panose="05020102010507070707" pitchFamily="18" charset="2"/>
              <a:buNone/>
            </a:pPr>
            <a:r>
              <a:rPr lang="en-US" altLang="en-US" sz="1800" b="1" smtClean="0"/>
              <a:t>Course learning activities</a:t>
            </a:r>
            <a:endParaRPr lang="en-US" altLang="en-US" sz="1800" smtClean="0"/>
          </a:p>
          <a:p>
            <a:pPr>
              <a:buFont typeface="Wingdings 2" panose="05020102010507070707" pitchFamily="18" charset="2"/>
              <a:buNone/>
            </a:pPr>
            <a:endParaRPr lang="en-US" altLang="en-US" sz="1800" smtClean="0"/>
          </a:p>
          <a:p>
            <a:pPr>
              <a:buFont typeface="Wingdings 2" panose="05020102010507070707" pitchFamily="18" charset="2"/>
              <a:buNone/>
            </a:pPr>
            <a:r>
              <a:rPr lang="en-US" altLang="en-US" sz="1800" smtClean="0"/>
              <a:t>In-class lectures will be combined with interactive tutorial sessions. These activities are supposed to be complemented by independent work of students. The course requires that work independently at least six hours a week. Students are advised to make the most of instructional materials and lecture slides.</a:t>
            </a:r>
          </a:p>
        </p:txBody>
      </p:sp>
      <p:sp>
        <p:nvSpPr>
          <p:cNvPr id="4" name="Date Placeholder 3"/>
          <p:cNvSpPr>
            <a:spLocks noGrp="1"/>
          </p:cNvSpPr>
          <p:nvPr>
            <p:ph type="dt" sz="quarter" idx="10"/>
          </p:nvPr>
        </p:nvSpPr>
        <p:spPr/>
        <p:txBody>
          <a:bodyPr/>
          <a:lstStyle/>
          <a:p>
            <a:pPr>
              <a:defRPr/>
            </a:pPr>
            <a:r>
              <a:rPr lang="en-US" smtClean="0"/>
              <a:t>8/21/2023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30FFA8B-5178-4707-B6A8-340BDDC51CA7}"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2238</TotalTime>
  <Words>712</Words>
  <Application>Microsoft Office PowerPoint</Application>
  <PresentationFormat>On-screen Show (4:3)</PresentationFormat>
  <Paragraphs>209</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Wingdings 2</vt:lpstr>
      <vt:lpstr>Wingdings</vt:lpstr>
      <vt:lpstr>Arial</vt:lpstr>
      <vt:lpstr>Courier New</vt:lpstr>
      <vt:lpstr>Lucida Sans</vt:lpstr>
      <vt:lpstr>Wingdings 3</vt:lpstr>
      <vt:lpstr>Book Antiqua</vt:lpstr>
      <vt:lpstr>Times New Roman</vt:lpstr>
      <vt:lpstr>Apex</vt:lpstr>
      <vt:lpstr>ECN2102 Principles of macroeconomics  (3 Credits)  introduction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Madumarov Eldar</dc:creator>
  <cp:lastModifiedBy>Eldar Madumarov</cp:lastModifiedBy>
  <cp:revision>107</cp:revision>
  <dcterms:created xsi:type="dcterms:W3CDTF">1998-07-20T20:52:32Z</dcterms:created>
  <dcterms:modified xsi:type="dcterms:W3CDTF">2023-08-21T03:26:12Z</dcterms:modified>
</cp:coreProperties>
</file>