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5" r:id="rId8"/>
    <p:sldId id="262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63383-E522-4FFD-9281-BB5D438EA912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F18-48D0-4FE2-B53E-47626D4C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232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63383-E522-4FFD-9281-BB5D438EA912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F18-48D0-4FE2-B53E-47626D4C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79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63383-E522-4FFD-9281-BB5D438EA912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F18-48D0-4FE2-B53E-47626D4C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940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63383-E522-4FFD-9281-BB5D438EA912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F18-48D0-4FE2-B53E-47626D4C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64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63383-E522-4FFD-9281-BB5D438EA912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F18-48D0-4FE2-B53E-47626D4C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531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63383-E522-4FFD-9281-BB5D438EA912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F18-48D0-4FE2-B53E-47626D4C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4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63383-E522-4FFD-9281-BB5D438EA912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F18-48D0-4FE2-B53E-47626D4C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68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63383-E522-4FFD-9281-BB5D438EA912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F18-48D0-4FE2-B53E-47626D4C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73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63383-E522-4FFD-9281-BB5D438EA912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F18-48D0-4FE2-B53E-47626D4C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5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63383-E522-4FFD-9281-BB5D438EA912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F18-48D0-4FE2-B53E-47626D4C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49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63383-E522-4FFD-9281-BB5D438EA912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F18-48D0-4FE2-B53E-47626D4C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07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63383-E522-4FFD-9281-BB5D438EA912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D9F18-48D0-4FE2-B53E-47626D4C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52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04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Russia’s political philosophy in 11-16 cc.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12. c.: Vladimir </a:t>
            </a:r>
            <a:r>
              <a:rPr lang="en-US" dirty="0" err="1" smtClean="0"/>
              <a:t>Monomach</a:t>
            </a:r>
            <a:r>
              <a:rPr lang="en-US" dirty="0" smtClean="0"/>
              <a:t>: 3 centuries before Machiavelli considered the division of powers: economic, political and ethics;</a:t>
            </a:r>
          </a:p>
          <a:p>
            <a:r>
              <a:rPr lang="en-US" dirty="0" smtClean="0"/>
              <a:t>Ethics: virtues, right intentions, avoid lies, help the poor;</a:t>
            </a:r>
          </a:p>
          <a:p>
            <a:r>
              <a:rPr lang="en-US" dirty="0" smtClean="0"/>
              <a:t> By 15 c., church has become national, state level; absolute monarchy;</a:t>
            </a:r>
          </a:p>
          <a:p>
            <a:r>
              <a:rPr lang="en-US" dirty="0" smtClean="0"/>
              <a:t>Philopheus: national idea “Moscow as third Rome”; replacement of the kingdoms by the God’s will.</a:t>
            </a:r>
          </a:p>
        </p:txBody>
      </p:sp>
    </p:spTree>
    <p:extLst>
      <p:ext uri="{BB962C8B-B14F-4D97-AF65-F5344CB8AC3E}">
        <p14:creationId xmlns:p14="http://schemas.microsoft.com/office/powerpoint/2010/main" val="3081138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Movement protesting against certain abuses of the Catholic church;</a:t>
            </a:r>
          </a:p>
          <a:p>
            <a:r>
              <a:rPr lang="en-US" dirty="0" smtClean="0"/>
              <a:t> Reformation is a process of changing the traditions, customs, and attitude to Catholicism in Europe and appearance of PROTESTANT directions.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280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Protestant reform</a:t>
            </a:r>
            <a:br>
              <a:rPr lang="en-US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(M. Luther</a:t>
            </a:r>
            <a:r>
              <a:rPr lang="en-US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</a:t>
            </a:r>
            <a:r>
              <a:rPr lang="en-US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Calvin,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Thomas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Müntzer</a:t>
            </a:r>
            <a:r>
              <a:rPr lang="en-US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en-US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altLang="en-US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8438" name="Picture 6" descr="martin Luther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5188" y="1773239"/>
            <a:ext cx="3600450" cy="3887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7" descr="https://upload.wikimedia.org/wikipedia/commons/a/af/Thomas_Muentz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5625"/>
            <a:ext cx="2857500" cy="408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951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MARTIN LUTHER AND THE PROTESTANT REFORM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514191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 humanist necessity: a </a:t>
            </a:r>
            <a:r>
              <a:rPr lang="en-US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direct confrontation and interpretation of the Bible</a:t>
            </a:r>
          </a:p>
          <a:p>
            <a:pPr>
              <a:buFontTx/>
              <a:buNone/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Luther was born on November 10</a:t>
            </a:r>
            <a:r>
              <a:rPr lang="en-US" altLang="en-US" b="1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th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1483</a:t>
            </a:r>
          </a:p>
          <a:p>
            <a:pPr>
              <a:buFontTx/>
              <a:buNone/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Magister in 1505</a:t>
            </a:r>
          </a:p>
          <a:p>
            <a:pPr>
              <a:buFontTx/>
              <a:buNone/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Monk in 1507 and starts studying theology</a:t>
            </a:r>
          </a:p>
          <a:p>
            <a:pPr>
              <a:buFontTx/>
              <a:buNone/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1512 Wittenberg where, after receiving his doctor of theology degree, he became a professor of biblical theology at the newly founded University of Wittenberg </a:t>
            </a:r>
          </a:p>
        </p:txBody>
      </p:sp>
    </p:spTree>
    <p:extLst>
      <p:ext uri="{BB962C8B-B14F-4D97-AF65-F5344CB8AC3E}">
        <p14:creationId xmlns:p14="http://schemas.microsoft.com/office/powerpoint/2010/main" val="951523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solidFill>
                  <a:srgbClr val="FF0000"/>
                </a:solidFill>
              </a:rPr>
              <a:t>MARTIN LUTHER AND THE PROTESTANT REFORM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5257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1517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Luther</a:t>
            </a: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posted a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lis</a:t>
            </a: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 of theses for discussion on the University’s chapel door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sym typeface="Wingdings" panose="05000000000000000000" pitchFamily="2" charset="2"/>
              </a:rPr>
              <a:t> </a:t>
            </a:r>
            <a:r>
              <a:rPr lang="ru-RU" altLang="en-US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Ninety-Five Theses</a:t>
            </a: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alt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 </a:t>
            </a: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devastating critique of the church’s sale of </a:t>
            </a:r>
            <a:r>
              <a:rPr lang="ru-RU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indulgences</a:t>
            </a: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and explained the fundamentals of justification by grace alone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Heidelberg meeting in October 1518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Luther was told to recant his positions by the Papal Legate, Thomas Cardinal Cajetan.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64301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MARTIN LUTHER AND THE PROTESTANT REFORM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5068888"/>
          </a:xfrm>
        </p:spPr>
        <p:txBody>
          <a:bodyPr/>
          <a:lstStyle/>
          <a:p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On June 15th </a:t>
            </a:r>
            <a:r>
              <a:rPr lang="en-US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1520 </a:t>
            </a: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pope issued a b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ll (</a:t>
            </a:r>
            <a:r>
              <a:rPr lang="ru-RU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Exsurge Domini</a:t>
            </a: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– Arise O’Lord) threatening Luther with excommunication. Luther received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</a:t>
            </a: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on October 10th. He publicly burned it on December 10th.</a:t>
            </a:r>
          </a:p>
          <a:p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In January 1521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the pope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excommunicated Luther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From 1533 to his death in 1546 he served as the Dean of the theology faculty at Wittenberg</a:t>
            </a:r>
            <a:endParaRPr lang="en-US" alt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died in Eisleben on 18 February 1546</a:t>
            </a:r>
            <a:endParaRPr lang="en-US" alt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11648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95 theses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Priests do not mediate people and God;</a:t>
            </a:r>
          </a:p>
          <a:p>
            <a:pPr>
              <a:buFontTx/>
              <a:buChar char="-"/>
            </a:pPr>
            <a:r>
              <a:rPr lang="en-US" dirty="0" smtClean="0"/>
              <a:t>Church cannot liberate people from the sins for money;</a:t>
            </a:r>
          </a:p>
          <a:p>
            <a:pPr>
              <a:buFontTx/>
              <a:buChar char="-"/>
            </a:pPr>
            <a:r>
              <a:rPr lang="en-US" dirty="0" smtClean="0"/>
              <a:t>Secular state;</a:t>
            </a:r>
          </a:p>
          <a:p>
            <a:pPr>
              <a:buFontTx/>
              <a:buChar char="-"/>
            </a:pPr>
            <a:r>
              <a:rPr lang="en-US" dirty="0" smtClean="0"/>
              <a:t>Order on peoples’ community is: secular state based on natural laws;</a:t>
            </a:r>
          </a:p>
          <a:p>
            <a:pPr>
              <a:buFontTx/>
              <a:buChar char="-"/>
            </a:pPr>
            <a:r>
              <a:rPr lang="en-US" dirty="0" smtClean="0"/>
              <a:t>Secular state actions are based on the interests and aims;</a:t>
            </a:r>
          </a:p>
          <a:p>
            <a:pPr>
              <a:buFontTx/>
              <a:buChar char="-"/>
            </a:pPr>
            <a:r>
              <a:rPr lang="en-US" dirty="0" smtClean="0"/>
              <a:t>A ruler is the one who takes power as a duty given by God, not a privilege; </a:t>
            </a:r>
          </a:p>
          <a:p>
            <a:pPr>
              <a:buFontTx/>
              <a:buChar char="-"/>
            </a:pPr>
            <a:r>
              <a:rPr lang="en-US" dirty="0" smtClean="0"/>
              <a:t>Spiritual side of human nature – Church’s duty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303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solidFill>
                  <a:srgbClr val="FF0000"/>
                </a:solidFill>
              </a:rPr>
              <a:t>MARTIN LUTHER AND THE PROTESTANT REFORM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5141913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None/>
            </a:pP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God interacts with humanity in two fundamental ways – the </a:t>
            </a:r>
            <a:r>
              <a:rPr lang="ru-RU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law</a:t>
            </a: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and the </a:t>
            </a:r>
            <a:r>
              <a:rPr lang="ru-RU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gospel</a:t>
            </a: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en-US" alt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ru-RU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law </a:t>
            </a:r>
            <a:r>
              <a:rPr lang="ru-RU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comes to humanity as the commands of God – such as the Ten Commandments. The law allows the human community to exist and survive because it limits chaos and evil and convicts us of our sinfulness. </a:t>
            </a:r>
            <a:endParaRPr lang="en-US" alt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Salvation comes to humanity through the Good News (</a:t>
            </a:r>
            <a:r>
              <a:rPr lang="en-US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Gospel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) of Jesus Christ. The Good News is that righteousness is not a demand upon the sinner but a gift to the sinner.</a:t>
            </a: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6672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Thomas </a:t>
            </a:r>
            <a:r>
              <a:rPr lang="en-US" dirty="0" err="1">
                <a:solidFill>
                  <a:srgbClr val="FF0000"/>
                </a:solidFill>
              </a:rPr>
              <a:t>Müntzer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Peasant War in Germany;</a:t>
            </a:r>
          </a:p>
          <a:p>
            <a:r>
              <a:rPr lang="en-US" dirty="0" smtClean="0"/>
              <a:t>Radically different interpretations of Jesus Christ mission and nature;</a:t>
            </a:r>
          </a:p>
          <a:p>
            <a:r>
              <a:rPr lang="en-US" dirty="0" smtClean="0"/>
              <a:t>No mysticism in some Christian rituals;</a:t>
            </a:r>
          </a:p>
          <a:p>
            <a:r>
              <a:rPr lang="en-US" dirty="0" smtClean="0"/>
              <a:t>Bible is not the only source of revelation, but a human mind awakened by faith;</a:t>
            </a:r>
          </a:p>
          <a:p>
            <a:r>
              <a:rPr lang="en-US" dirty="0" smtClean="0"/>
              <a:t>1520 participated in the Anabaptist sect with equality issues to discuss;</a:t>
            </a:r>
          </a:p>
          <a:p>
            <a:r>
              <a:rPr lang="en-US" dirty="0" smtClean="0"/>
              <a:t>No private property, no slavery, poverty;</a:t>
            </a:r>
          </a:p>
          <a:p>
            <a:r>
              <a:rPr lang="en-US" dirty="0" smtClean="0"/>
              <a:t>The “city of God” should be built on Earth;</a:t>
            </a:r>
          </a:p>
          <a:p>
            <a:r>
              <a:rPr lang="en-US" dirty="0"/>
              <a:t>Unitary </a:t>
            </a:r>
            <a:r>
              <a:rPr lang="en-US" dirty="0" smtClean="0"/>
              <a:t>republic.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50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568</Words>
  <Application>Microsoft Office PowerPoint</Application>
  <PresentationFormat>Widescreen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Reformation</vt:lpstr>
      <vt:lpstr>Reformation</vt:lpstr>
      <vt:lpstr>Protestant reform  (M. Luther, J. Calvin, Thomas Müntzer) </vt:lpstr>
      <vt:lpstr>MARTIN LUTHER AND THE PROTESTANT REFORM</vt:lpstr>
      <vt:lpstr>MARTIN LUTHER AND THE PROTESTANT REFORM</vt:lpstr>
      <vt:lpstr>MARTIN LUTHER AND THE PROTESTANT REFORM</vt:lpstr>
      <vt:lpstr>95 theses</vt:lpstr>
      <vt:lpstr>MARTIN LUTHER AND THE PROTESTANT REFORM</vt:lpstr>
      <vt:lpstr>Thomas Müntzer</vt:lpstr>
      <vt:lpstr>Russia’s political philosophy in 11-16 cc.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Reformation</dc:title>
  <dc:creator>Adibayeva Aigul</dc:creator>
  <cp:lastModifiedBy>Adibayeva Aigul</cp:lastModifiedBy>
  <cp:revision>11</cp:revision>
  <dcterms:created xsi:type="dcterms:W3CDTF">2019-01-30T04:45:20Z</dcterms:created>
  <dcterms:modified xsi:type="dcterms:W3CDTF">2019-01-30T06:53:25Z</dcterms:modified>
</cp:coreProperties>
</file>