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91" r:id="rId9"/>
    <p:sldId id="270" r:id="rId10"/>
    <p:sldId id="292" r:id="rId11"/>
    <p:sldId id="272" r:id="rId12"/>
    <p:sldId id="295" r:id="rId13"/>
    <p:sldId id="293" r:id="rId14"/>
    <p:sldId id="273" r:id="rId15"/>
    <p:sldId id="274" r:id="rId16"/>
    <p:sldId id="275" r:id="rId17"/>
    <p:sldId id="276" r:id="rId18"/>
    <p:sldId id="278" r:id="rId19"/>
    <p:sldId id="289" r:id="rId20"/>
    <p:sldId id="288" r:id="rId21"/>
  </p:sldIdLst>
  <p:sldSz cx="9144000" cy="6858000" type="screen4x3"/>
  <p:notesSz cx="7099300" cy="102346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080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2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="" xmlns:a16="http://schemas.microsoft.com/office/drawing/2014/main" id="{D320A9F9-3F5B-F2DD-E27B-B48D49AD3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1" name="AutoShape 2">
            <a:extLst>
              <a:ext uri="{FF2B5EF4-FFF2-40B4-BE49-F238E27FC236}">
                <a16:creationId xmlns="" xmlns:a16="http://schemas.microsoft.com/office/drawing/2014/main" id="{DBED9258-56FF-F3A0-E315-DCACBA454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2" name="AutoShape 3">
            <a:extLst>
              <a:ext uri="{FF2B5EF4-FFF2-40B4-BE49-F238E27FC236}">
                <a16:creationId xmlns="" xmlns:a16="http://schemas.microsoft.com/office/drawing/2014/main" id="{073F08B3-6FA4-C2D6-EE9E-BE16CF222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3" name="AutoShape 4">
            <a:extLst>
              <a:ext uri="{FF2B5EF4-FFF2-40B4-BE49-F238E27FC236}">
                <a16:creationId xmlns="" xmlns:a16="http://schemas.microsoft.com/office/drawing/2014/main" id="{F82B5E55-65D2-4AAF-BC53-735464EEC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4" name="AutoShape 5">
            <a:extLst>
              <a:ext uri="{FF2B5EF4-FFF2-40B4-BE49-F238E27FC236}">
                <a16:creationId xmlns="" xmlns:a16="http://schemas.microsoft.com/office/drawing/2014/main" id="{4F78B057-4F07-A4C3-E3A0-FAF90A2D0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5" name="AutoShape 6">
            <a:extLst>
              <a:ext uri="{FF2B5EF4-FFF2-40B4-BE49-F238E27FC236}">
                <a16:creationId xmlns="" xmlns:a16="http://schemas.microsoft.com/office/drawing/2014/main" id="{DDF49A7E-85D9-8F50-DA36-E52DEB63C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6" name="AutoShape 7">
            <a:extLst>
              <a:ext uri="{FF2B5EF4-FFF2-40B4-BE49-F238E27FC236}">
                <a16:creationId xmlns="" xmlns:a16="http://schemas.microsoft.com/office/drawing/2014/main" id="{1087F262-24E2-B120-51AA-91D38A1F6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7" name="Text Box 8">
            <a:extLst>
              <a:ext uri="{FF2B5EF4-FFF2-40B4-BE49-F238E27FC236}">
                <a16:creationId xmlns="" xmlns:a16="http://schemas.microsoft.com/office/drawing/2014/main" id="{A5A880E6-30D2-3EA9-7E96-90E11819F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068638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8" name="Text Box 9">
            <a:extLst>
              <a:ext uri="{FF2B5EF4-FFF2-40B4-BE49-F238E27FC236}">
                <a16:creationId xmlns="" xmlns:a16="http://schemas.microsoft.com/office/drawing/2014/main" id="{0711897D-BAD3-63C6-49A1-8E82D69DD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1138" y="0"/>
            <a:ext cx="30686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9" name="Rectangle 10">
            <a:extLst>
              <a:ext uri="{FF2B5EF4-FFF2-40B4-BE49-F238E27FC236}">
                <a16:creationId xmlns="" xmlns:a16="http://schemas.microsoft.com/office/drawing/2014/main" id="{2BBFCEA1-ABED-3581-F3E4-DBF8FFCB8B32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5363" y="766763"/>
            <a:ext cx="5103812" cy="3827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83" name="Rectangle 11">
            <a:extLst>
              <a:ext uri="{FF2B5EF4-FFF2-40B4-BE49-F238E27FC236}">
                <a16:creationId xmlns="" xmlns:a16="http://schemas.microsoft.com/office/drawing/2014/main" id="{615F89E6-9AAF-E6E4-9B36-C93FA117781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59338"/>
            <a:ext cx="5668962" cy="459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20" tIns="46440" rIns="9252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61" name="Text Box 12">
            <a:extLst>
              <a:ext uri="{FF2B5EF4-FFF2-40B4-BE49-F238E27FC236}">
                <a16:creationId xmlns="" xmlns:a16="http://schemas.microsoft.com/office/drawing/2014/main" id="{0C37E565-DE31-56BA-FB0A-0E9C7E709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718675"/>
            <a:ext cx="3068638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85" name="Rectangle 13">
            <a:extLst>
              <a:ext uri="{FF2B5EF4-FFF2-40B4-BE49-F238E27FC236}">
                <a16:creationId xmlns="" xmlns:a16="http://schemas.microsoft.com/office/drawing/2014/main" id="{D55983F8-C2CD-4E8D-FACE-4A68FF11374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021138" y="9718675"/>
            <a:ext cx="306546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20" tIns="46440" rIns="92520" bIns="4644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300">
                <a:solidFill>
                  <a:srgbClr val="000000"/>
                </a:solidFill>
                <a:ea typeface="Arial Unicode MS" pitchFamily="34" charset="-128"/>
              </a:defRPr>
            </a:lvl1pPr>
          </a:lstStyle>
          <a:p>
            <a:fld id="{F82E21DE-33A2-4424-894C-AB99403798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53506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">
            <a:extLst>
              <a:ext uri="{FF2B5EF4-FFF2-40B4-BE49-F238E27FC236}">
                <a16:creationId xmlns="" xmlns:a16="http://schemas.microsoft.com/office/drawing/2014/main" id="{D4653396-35F1-9144-908E-1730C03F502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07EFCB6-3563-41F8-AEC9-C6821AF6726A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4099" name="Text Box 1">
            <a:extLst>
              <a:ext uri="{FF2B5EF4-FFF2-40B4-BE49-F238E27FC236}">
                <a16:creationId xmlns="" xmlns:a16="http://schemas.microsoft.com/office/drawing/2014/main" id="{114CB3A2-ED27-D0BA-57F9-FCD475B2A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1138" y="9718675"/>
            <a:ext cx="3068637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520" tIns="46440" rIns="92520" bIns="4644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C45937A-4C24-4EC6-B491-8BBA27D30FAD}" type="slidenum">
              <a:rPr lang="en-GB" altLang="en-US" sz="1300">
                <a:latin typeface="Arial" panose="020B0604020202020204" pitchFamily="34" charset="0"/>
                <a:ea typeface="Arial Unicode MS" pitchFamily="34" charset="-128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GB" altLang="en-US" sz="1300">
              <a:latin typeface="Arial" panose="020B0604020202020204" pitchFamily="34" charset="0"/>
              <a:ea typeface="Arial Unicode MS" pitchFamily="34" charset="-128"/>
            </a:endParaRPr>
          </a:p>
        </p:txBody>
      </p:sp>
      <p:sp>
        <p:nvSpPr>
          <p:cNvPr id="4100" name="Text Box 2">
            <a:extLst>
              <a:ext uri="{FF2B5EF4-FFF2-40B4-BE49-F238E27FC236}">
                <a16:creationId xmlns="" xmlns:a16="http://schemas.microsoft.com/office/drawing/2014/main" id="{31F33AF4-3CD6-39C7-0414-47A3AEAE9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766763"/>
            <a:ext cx="5160962" cy="38401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1" name="Rectangle 3">
            <a:extLst>
              <a:ext uri="{FF2B5EF4-FFF2-40B4-BE49-F238E27FC236}">
                <a16:creationId xmlns="" xmlns:a16="http://schemas.microsoft.com/office/drawing/2014/main" id="{611062AB-E4C6-3D2A-5C04-BB7DCD130C0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709613" y="4860925"/>
            <a:ext cx="5678487" cy="46053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7411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3">
            <a:extLst>
              <a:ext uri="{FF2B5EF4-FFF2-40B4-BE49-F238E27FC236}">
                <a16:creationId xmlns="" xmlns:a16="http://schemas.microsoft.com/office/drawing/2014/main" id="{D7BBF8DD-52BD-3485-4FEE-DBD40E2EC90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26BEBE-01E1-4F1E-A031-D73B4EAB0F19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38915" name="Rectangle 1">
            <a:extLst>
              <a:ext uri="{FF2B5EF4-FFF2-40B4-BE49-F238E27FC236}">
                <a16:creationId xmlns="" xmlns:a16="http://schemas.microsoft.com/office/drawing/2014/main" id="{DEC695FD-6762-5B61-F478-321F645724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Rectangle 2">
            <a:extLst>
              <a:ext uri="{FF2B5EF4-FFF2-40B4-BE49-F238E27FC236}">
                <a16:creationId xmlns="" xmlns:a16="http://schemas.microsoft.com/office/drawing/2014/main" id="{ED9ADB87-9C55-DF3F-9F8B-DF446C7712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024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3">
            <a:extLst>
              <a:ext uri="{FF2B5EF4-FFF2-40B4-BE49-F238E27FC236}">
                <a16:creationId xmlns="" xmlns:a16="http://schemas.microsoft.com/office/drawing/2014/main" id="{50B564F4-18D8-ED5F-C3FA-8C5FE1BE68D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8F9F136-B612-4724-8F90-1B7DB21F5C36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40963" name="Rectangle 1">
            <a:extLst>
              <a:ext uri="{FF2B5EF4-FFF2-40B4-BE49-F238E27FC236}">
                <a16:creationId xmlns="" xmlns:a16="http://schemas.microsoft.com/office/drawing/2014/main" id="{5C5ED577-1CE0-6F67-A1E2-FE1F653BCF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>
            <a:extLst>
              <a:ext uri="{FF2B5EF4-FFF2-40B4-BE49-F238E27FC236}">
                <a16:creationId xmlns="" xmlns:a16="http://schemas.microsoft.com/office/drawing/2014/main" id="{1BFECF00-E3D1-FAE0-57A2-CAEE53794E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1773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3">
            <a:extLst>
              <a:ext uri="{FF2B5EF4-FFF2-40B4-BE49-F238E27FC236}">
                <a16:creationId xmlns="" xmlns:a16="http://schemas.microsoft.com/office/drawing/2014/main" id="{D581F54E-997D-F545-914A-213F29917F0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DABB90-C068-4DBA-9B79-6E93AF0CC6C5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="" xmlns:a16="http://schemas.microsoft.com/office/drawing/2014/main" id="{BEAC4226-455E-98BC-A721-081A6177A7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="" xmlns:a16="http://schemas.microsoft.com/office/drawing/2014/main" id="{A5334B3D-8931-99E3-6C77-D0654DEF48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42644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3">
            <a:extLst>
              <a:ext uri="{FF2B5EF4-FFF2-40B4-BE49-F238E27FC236}">
                <a16:creationId xmlns="" xmlns:a16="http://schemas.microsoft.com/office/drawing/2014/main" id="{5B18849B-BE03-D229-238E-34EF583818E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95F10DE-0DD6-4BC2-98DC-7767C452B565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45059" name="Rectangle 1">
            <a:extLst>
              <a:ext uri="{FF2B5EF4-FFF2-40B4-BE49-F238E27FC236}">
                <a16:creationId xmlns="" xmlns:a16="http://schemas.microsoft.com/office/drawing/2014/main" id="{252EC420-9AF3-CAE0-A161-7D9F772F23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60" name="Rectangle 2">
            <a:extLst>
              <a:ext uri="{FF2B5EF4-FFF2-40B4-BE49-F238E27FC236}">
                <a16:creationId xmlns="" xmlns:a16="http://schemas.microsoft.com/office/drawing/2014/main" id="{61085C41-589D-2DAE-107A-C83A229B8D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3068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3">
            <a:extLst>
              <a:ext uri="{FF2B5EF4-FFF2-40B4-BE49-F238E27FC236}">
                <a16:creationId xmlns="" xmlns:a16="http://schemas.microsoft.com/office/drawing/2014/main" id="{75F21E08-AEEF-9471-FF06-7BAC5633CC9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323596B-F152-4767-9561-A2520E9C9156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49155" name="Rectangle 1">
            <a:extLst>
              <a:ext uri="{FF2B5EF4-FFF2-40B4-BE49-F238E27FC236}">
                <a16:creationId xmlns="" xmlns:a16="http://schemas.microsoft.com/office/drawing/2014/main" id="{E91BCA90-070D-11C1-3D97-45D536CCE1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6" name="Rectangle 2">
            <a:extLst>
              <a:ext uri="{FF2B5EF4-FFF2-40B4-BE49-F238E27FC236}">
                <a16:creationId xmlns="" xmlns:a16="http://schemas.microsoft.com/office/drawing/2014/main" id="{DD6D284C-7C08-C64F-0D5B-AD802D3747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3903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3">
            <a:extLst>
              <a:ext uri="{FF2B5EF4-FFF2-40B4-BE49-F238E27FC236}">
                <a16:creationId xmlns="" xmlns:a16="http://schemas.microsoft.com/office/drawing/2014/main" id="{79FAA4A9-234C-1720-3244-B0D6ED08B35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13E93F-BF71-485D-8FFA-379ADE34BEE3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69635" name="Rectangle 1">
            <a:extLst>
              <a:ext uri="{FF2B5EF4-FFF2-40B4-BE49-F238E27FC236}">
                <a16:creationId xmlns="" xmlns:a16="http://schemas.microsoft.com/office/drawing/2014/main" id="{26F42E84-146B-E3A5-22CB-088D789381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6" name="Rectangle 2">
            <a:extLst>
              <a:ext uri="{FF2B5EF4-FFF2-40B4-BE49-F238E27FC236}">
                <a16:creationId xmlns="" xmlns:a16="http://schemas.microsoft.com/office/drawing/2014/main" id="{70395E1C-C094-3C41-A0F7-C2D3D013F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3892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3">
            <a:extLst>
              <a:ext uri="{FF2B5EF4-FFF2-40B4-BE49-F238E27FC236}">
                <a16:creationId xmlns="" xmlns:a16="http://schemas.microsoft.com/office/drawing/2014/main" id="{6568DB04-6097-B8E1-7045-AFD25F52507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4E130CA-E9E2-4042-8173-18034F3A5FA1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="" xmlns:a16="http://schemas.microsoft.com/office/drawing/2014/main" id="{71A04386-9FCC-A9F6-57D2-85AA7DD746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="" xmlns:a16="http://schemas.microsoft.com/office/drawing/2014/main" id="{08BB8EA0-EEE7-8A98-D64F-959CF17C7E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22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3">
            <a:extLst>
              <a:ext uri="{FF2B5EF4-FFF2-40B4-BE49-F238E27FC236}">
                <a16:creationId xmlns="" xmlns:a16="http://schemas.microsoft.com/office/drawing/2014/main" id="{67DECABD-C54F-6B9E-C50E-AC4DB6051C8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BDA0087-87CE-451A-AE98-4C9F441F7B73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A104B58C-3851-E48D-0217-2EE794A52A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6A47BA2A-CEF1-0E8E-A81B-8ED7AC066C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740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3">
            <a:extLst>
              <a:ext uri="{FF2B5EF4-FFF2-40B4-BE49-F238E27FC236}">
                <a16:creationId xmlns="" xmlns:a16="http://schemas.microsoft.com/office/drawing/2014/main" id="{8E2BDF56-62FE-FDA4-948C-23C84CD05F5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7DF3558-44C5-4D8E-ADBF-9A115FF57FCC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="" xmlns:a16="http://schemas.microsoft.com/office/drawing/2014/main" id="{5001F55E-395F-5B4A-1952-0594F66E0B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="" xmlns:a16="http://schemas.microsoft.com/office/drawing/2014/main" id="{7EB901C4-00DA-45B7-6A91-586531CD38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6618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3">
            <a:extLst>
              <a:ext uri="{FF2B5EF4-FFF2-40B4-BE49-F238E27FC236}">
                <a16:creationId xmlns="" xmlns:a16="http://schemas.microsoft.com/office/drawing/2014/main" id="{9DA10A24-18AE-E31C-2FA6-843B17B1FE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0D5EB4C-6E1B-4836-88BF-458C789E70B2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12291" name="Rectangle 1">
            <a:extLst>
              <a:ext uri="{FF2B5EF4-FFF2-40B4-BE49-F238E27FC236}">
                <a16:creationId xmlns="" xmlns:a16="http://schemas.microsoft.com/office/drawing/2014/main" id="{7E1497CC-3B01-F660-A712-E402E6D90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>
            <a:extLst>
              <a:ext uri="{FF2B5EF4-FFF2-40B4-BE49-F238E27FC236}">
                <a16:creationId xmlns="" xmlns:a16="http://schemas.microsoft.com/office/drawing/2014/main" id="{CCBCA713-9B40-D924-4EF3-5B15D47A9D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963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3">
            <a:extLst>
              <a:ext uri="{FF2B5EF4-FFF2-40B4-BE49-F238E27FC236}">
                <a16:creationId xmlns="" xmlns:a16="http://schemas.microsoft.com/office/drawing/2014/main" id="{3E0AEC8C-96AC-0203-BED3-10067A2EF5B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5EF9854-DF4A-4F3D-B322-EC0885B3994E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14339" name="Rectangle 1">
            <a:extLst>
              <a:ext uri="{FF2B5EF4-FFF2-40B4-BE49-F238E27FC236}">
                <a16:creationId xmlns="" xmlns:a16="http://schemas.microsoft.com/office/drawing/2014/main" id="{F0CCAFC6-04B8-A8BD-7607-0CFA8BFCA8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>
            <a:extLst>
              <a:ext uri="{FF2B5EF4-FFF2-40B4-BE49-F238E27FC236}">
                <a16:creationId xmlns="" xmlns:a16="http://schemas.microsoft.com/office/drawing/2014/main" id="{D3E6E5DE-F4EB-0231-9519-8603FB2F61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239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3">
            <a:extLst>
              <a:ext uri="{FF2B5EF4-FFF2-40B4-BE49-F238E27FC236}">
                <a16:creationId xmlns="" xmlns:a16="http://schemas.microsoft.com/office/drawing/2014/main" id="{4BAF6F50-87F6-70A5-F37A-1E2FDAC88AF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F535B6F-3270-47F5-BA50-531025882115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30723" name="Rectangle 1">
            <a:extLst>
              <a:ext uri="{FF2B5EF4-FFF2-40B4-BE49-F238E27FC236}">
                <a16:creationId xmlns="" xmlns:a16="http://schemas.microsoft.com/office/drawing/2014/main" id="{3C6AD6D2-8B8C-AE39-C5E5-D490C5A51B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2">
            <a:extLst>
              <a:ext uri="{FF2B5EF4-FFF2-40B4-BE49-F238E27FC236}">
                <a16:creationId xmlns="" xmlns:a16="http://schemas.microsoft.com/office/drawing/2014/main" id="{165DDE90-66A2-B1F6-5FBD-4155EC7E8B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416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3">
            <a:extLst>
              <a:ext uri="{FF2B5EF4-FFF2-40B4-BE49-F238E27FC236}">
                <a16:creationId xmlns="" xmlns:a16="http://schemas.microsoft.com/office/drawing/2014/main" id="{6F35E529-D45E-3F79-0558-817E52F8CF5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C74704-6199-497C-9D5B-F5480ED57BBF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32771" name="Rectangle 1">
            <a:extLst>
              <a:ext uri="{FF2B5EF4-FFF2-40B4-BE49-F238E27FC236}">
                <a16:creationId xmlns="" xmlns:a16="http://schemas.microsoft.com/office/drawing/2014/main" id="{1B2FECAC-4360-718E-58E6-0D4CE4A87C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="" xmlns:a16="http://schemas.microsoft.com/office/drawing/2014/main" id="{C3118CC1-B356-59E5-AA49-F2E0DDA3E9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2095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3">
            <a:extLst>
              <a:ext uri="{FF2B5EF4-FFF2-40B4-BE49-F238E27FC236}">
                <a16:creationId xmlns="" xmlns:a16="http://schemas.microsoft.com/office/drawing/2014/main" id="{F1488ECB-8730-971D-3C2D-2AF70E541E8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FE8617E-599F-4CF6-A371-DC45265B54D3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36867" name="Rectangle 1">
            <a:extLst>
              <a:ext uri="{FF2B5EF4-FFF2-40B4-BE49-F238E27FC236}">
                <a16:creationId xmlns="" xmlns:a16="http://schemas.microsoft.com/office/drawing/2014/main" id="{66F93254-5D5B-3408-656B-E6B3F54601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06987" cy="3830637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8" name="Rectangle 2">
            <a:extLst>
              <a:ext uri="{FF2B5EF4-FFF2-40B4-BE49-F238E27FC236}">
                <a16:creationId xmlns="" xmlns:a16="http://schemas.microsoft.com/office/drawing/2014/main" id="{B018C490-8B7F-CC4E-A468-65365539B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859338"/>
            <a:ext cx="5672137" cy="45989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78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1E215A73-A97C-D89B-548B-88A0532EBE7D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DC7CE0-38A0-4F4D-BFEA-46A7D6911D9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1048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E728EB7-2B14-1F35-8D27-D6D1D9B8925C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620B2-021C-49C9-B882-FE1BABF0DF5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24191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1463" y="274638"/>
            <a:ext cx="2054225" cy="58404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1863" cy="58404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9D1085F-52F4-774C-F3A2-F628DE86E810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44B6B1-748E-4B7D-BF6D-689C94EA117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975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53C433FB-EE4A-F4BC-B7F3-D53194766B1C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ACE2AD-A64D-47E3-8B4E-E631F2E34A1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85420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5A06BC1-C907-75B9-B8D3-7570C28B3490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271942-3733-40D3-A075-8C3A5A95612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3983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3838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76D5F7C-3BA9-B107-7776-631BF1A0A1D1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009166-4312-4EBB-91A9-ACD6BB87097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8797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1387C35B-C1CC-A24C-5C4A-35C305E54877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04DEDA-3EB1-4FBD-B28F-F8B9B596641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6692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72AE0718-6FE3-EE33-B9E5-44CAD464E7BC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D66BB-26CD-4B50-AA1E-3057AD275A5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9579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8C90953C-2DAE-BA5B-3F46-30A176F7542E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A346D-64DA-4B03-B5C4-2F4B8C9C55B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6544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336067D-C7C5-3BB8-763C-06D9A3F96906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D2E477-D2C8-44AA-8A50-0F62C96D19D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0211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6585EF4-4F31-6275-D6D9-71B919711DC5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6603FA-0C59-44AD-B545-67D0CC8D772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4835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="" xmlns:a16="http://schemas.microsoft.com/office/drawing/2014/main" id="{6F94C2FC-7C0E-8B95-ABC8-5F1C0A915A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3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="" xmlns:a16="http://schemas.microsoft.com/office/drawing/2014/main" id="{655EB4DE-CE2A-3E39-8A08-D8C497F8F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8488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="" xmlns:a16="http://schemas.microsoft.com/office/drawing/2014/main" id="{DC767CA7-69E7-C439-150A-37CFCCCC4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6800" y="6400800"/>
            <a:ext cx="14763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en-GB" altLang="en-US" sz="1200" i="1">
                <a:solidFill>
                  <a:srgbClr val="333399"/>
                </a:solidFill>
                <a:latin typeface="Book Antiqua" pitchFamily="18" charset="0"/>
              </a:rPr>
              <a:t>© Pech 2009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9F3CE8FF-8679-E65D-9D68-E02926DC8E5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375025" y="6381750"/>
            <a:ext cx="2130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SzPct val="10000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D960E4E4-3537-4B50-8BC4-352C05AF6276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333399"/>
          </a:solidFill>
          <a:latin typeface="Tahoma" pitchFamily="34" charset="0"/>
          <a:ea typeface="MS Gothic" pitchFamily="49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333399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333399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333399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333399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333399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99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99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99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3333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="" xmlns:a16="http://schemas.microsoft.com/office/drawing/2014/main" id="{B306EFEA-C3BB-5911-07E1-CAD388C35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260350"/>
            <a:ext cx="3600450" cy="5473700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="" xmlns:a16="http://schemas.microsoft.com/office/drawing/2014/main" id="{F258A24A-F603-2420-E826-68AB0833B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1817688"/>
            <a:ext cx="3455988" cy="218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360" tIns="44280" rIns="90360" bIns="442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r" eaLnBrk="1" hangingPunct="1">
              <a:spcBef>
                <a:spcPts val="1500"/>
              </a:spcBef>
              <a:buClrTx/>
              <a:buFontTx/>
              <a:buNone/>
            </a:pPr>
            <a:r>
              <a:rPr lang="en-GB" altLang="en-US" sz="4000">
                <a:solidFill>
                  <a:srgbClr val="FFFFFF"/>
                </a:solidFill>
              </a:rPr>
              <a:t>Chapter 4b:</a:t>
            </a:r>
            <a:br>
              <a:rPr lang="en-GB" altLang="en-US" sz="4000">
                <a:solidFill>
                  <a:srgbClr val="FFFFFF"/>
                </a:solidFill>
              </a:rPr>
            </a:br>
            <a:r>
              <a:rPr lang="en-US" altLang="en-US" sz="4000">
                <a:solidFill>
                  <a:srgbClr val="FFFFFF"/>
                </a:solidFill>
              </a:rPr>
              <a:t>Financing Capacity</a:t>
            </a:r>
          </a:p>
          <a:p>
            <a:pPr algn="r">
              <a:spcBef>
                <a:spcPct val="0"/>
              </a:spcBef>
              <a:buClrTx/>
              <a:buFontTx/>
              <a:buNone/>
            </a:pPr>
            <a:endParaRPr lang="en-US" altLang="en-US" sz="4000">
              <a:solidFill>
                <a:srgbClr val="FFFFFF"/>
              </a:solidFill>
            </a:endParaRPr>
          </a:p>
        </p:txBody>
      </p:sp>
      <p:sp>
        <p:nvSpPr>
          <p:cNvPr id="3076" name="Rectangle 3">
            <a:extLst>
              <a:ext uri="{FF2B5EF4-FFF2-40B4-BE49-F238E27FC236}">
                <a16:creationId xmlns="" xmlns:a16="http://schemas.microsoft.com/office/drawing/2014/main" id="{99A6BFD2-667A-428F-5EBB-A33251A0B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60350"/>
            <a:ext cx="49688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360" tIns="44280" rIns="90360" bIns="4428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4000">
                <a:latin typeface="Arial" panose="020B0604020202020204" pitchFamily="34" charset="0"/>
              </a:rPr>
              <a:t>ECN5</a:t>
            </a:r>
            <a:r>
              <a:rPr lang="en-US" altLang="en-US" sz="4000">
                <a:latin typeface="Arial" panose="020B0604020202020204" pitchFamily="34" charset="0"/>
              </a:rPr>
              <a:t>355</a:t>
            </a:r>
            <a:r>
              <a:rPr lang="en-GB" altLang="en-US" sz="400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4000">
                <a:latin typeface="Arial" panose="020B0604020202020204" pitchFamily="34" charset="0"/>
              </a:rPr>
              <a:t>Theory of Corporate </a:t>
            </a:r>
            <a:r>
              <a:rPr lang="en-US" altLang="en-US" sz="4000">
                <a:latin typeface="Arial" panose="020B0604020202020204" pitchFamily="34" charset="0"/>
              </a:rPr>
              <a:t>Finance</a:t>
            </a:r>
          </a:p>
        </p:txBody>
      </p:sp>
      <p:sp>
        <p:nvSpPr>
          <p:cNvPr id="3077" name="Rectangle 4">
            <a:extLst>
              <a:ext uri="{FF2B5EF4-FFF2-40B4-BE49-F238E27FC236}">
                <a16:creationId xmlns="" xmlns:a16="http://schemas.microsoft.com/office/drawing/2014/main" id="{0438AB64-B7E0-283A-27CF-958B2D1FB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562600"/>
            <a:ext cx="3548063" cy="98425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8" name="Text Box 5">
            <a:extLst>
              <a:ext uri="{FF2B5EF4-FFF2-40B4-BE49-F238E27FC236}">
                <a16:creationId xmlns="" xmlns:a16="http://schemas.microsoft.com/office/drawing/2014/main" id="{A1697AD8-487A-815C-7465-409337761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CE92B799-349D-49C3-B972-1E801C2026D7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2F8550-59E7-C9A7-23DB-11863680F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sz="4400" dirty="0"/>
              <a:t>Case I: Claiming the collateral beats renegotiation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E69F3B-6183-65D2-8586-263906C61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Suppose the entrepreneur has some left-over debt D and a positive NPV project. 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Moreover: </a:t>
            </a:r>
            <a:b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</a:b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A &gt; A</a:t>
            </a:r>
            <a:r>
              <a:rPr lang="en-GB" altLang="en-US" sz="3200" baseline="30000" dirty="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 &gt; A – D </a:t>
            </a:r>
            <a:r>
              <a:rPr lang="en-GB" altLang="en-US" sz="3200" dirty="0">
                <a:solidFill>
                  <a:srgbClr val="333399"/>
                </a:solidFill>
                <a:latin typeface="Symbol" pitchFamily="18" charset="2"/>
              </a:rPr>
              <a:t>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 0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So the wealth is enough to cover the previous debt but not enough to cover the debt and meet A</a:t>
            </a:r>
            <a:r>
              <a:rPr lang="en-GB" altLang="en-US" sz="3200" baseline="30000" dirty="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.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In this case, initial investors always want to put their hands on A if given the chance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401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>
            <a:extLst>
              <a:ext uri="{FF2B5EF4-FFF2-40B4-BE49-F238E27FC236}">
                <a16:creationId xmlns="" xmlns:a16="http://schemas.microsoft.com/office/drawing/2014/main" id="{DCE4879A-D9C3-7A22-C63E-6C0CCFF2C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4000"/>
              <a:t>Case I: Claiming the collateral beats renegotiation</a:t>
            </a:r>
          </a:p>
        </p:txBody>
      </p:sp>
      <p:sp>
        <p:nvSpPr>
          <p:cNvPr id="20482" name="Text Box 2">
            <a:extLst>
              <a:ext uri="{FF2B5EF4-FFF2-40B4-BE49-F238E27FC236}">
                <a16:creationId xmlns="" xmlns:a16="http://schemas.microsoft.com/office/drawing/2014/main" id="{101ECE5A-B6E1-C58E-2611-C4ED0461C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Suppose initial investors, new investors and borrower enter agreement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Initial investors must get D or they claim  collateral A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New investors obtain only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p</a:t>
            </a:r>
            <a:r>
              <a:rPr lang="en-GB" altLang="en-US" sz="3200" baseline="30000" dirty="0">
                <a:solidFill>
                  <a:srgbClr val="333399"/>
                </a:solidFill>
                <a:latin typeface="Tahoma" pitchFamily="34" charset="0"/>
              </a:rPr>
              <a:t>H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(R – B/</a:t>
            </a:r>
            <a:r>
              <a:rPr lang="en-GB" altLang="en-US" sz="3200" dirty="0">
                <a:solidFill>
                  <a:srgbClr val="333399"/>
                </a:solidFill>
                <a:latin typeface="Symbol" pitchFamily="18" charset="2"/>
              </a:rPr>
              <a:t>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p) – I – D + A </a:t>
            </a:r>
            <a:b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</a:br>
            <a:endParaRPr lang="en-GB" altLang="en-US" sz="3200" dirty="0">
              <a:solidFill>
                <a:srgbClr val="333399"/>
              </a:solidFill>
              <a:latin typeface="Tahoma" pitchFamily="34" charset="0"/>
            </a:endParaRPr>
          </a:p>
          <a:p>
            <a:pPr marL="334963" eaLnBrk="1" hangingPunct="1">
              <a:spcBef>
                <a:spcPts val="800"/>
              </a:spcBef>
              <a:buSzPct val="100000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                                 = – A</a:t>
            </a:r>
            <a:r>
              <a:rPr lang="en-GB" altLang="en-US" sz="3200" baseline="30000" dirty="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 – D + A &lt; 0</a:t>
            </a:r>
          </a:p>
          <a:p>
            <a:pPr marL="334963" eaLnBrk="1" hangingPunct="1">
              <a:spcBef>
                <a:spcPts val="800"/>
              </a:spcBef>
              <a:buSzPct val="100000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											by assumption</a:t>
            </a:r>
          </a:p>
          <a:p>
            <a:pPr marL="334963" eaLnBrk="1" hangingPunct="1">
              <a:spcBef>
                <a:spcPts val="800"/>
              </a:spcBef>
              <a:buSzPct val="100000"/>
              <a:defRPr/>
            </a:pPr>
            <a:endParaRPr lang="en-GB" altLang="en-US" sz="3200" dirty="0">
              <a:solidFill>
                <a:srgbClr val="333399"/>
              </a:solidFill>
              <a:latin typeface="Tahoma" pitchFamily="34" charset="0"/>
            </a:endParaRPr>
          </a:p>
        </p:txBody>
      </p:sp>
      <p:sp>
        <p:nvSpPr>
          <p:cNvPr id="35844" name="Text Box 3">
            <a:extLst>
              <a:ext uri="{FF2B5EF4-FFF2-40B4-BE49-F238E27FC236}">
                <a16:creationId xmlns="" xmlns:a16="http://schemas.microsoft.com/office/drawing/2014/main" id="{8DEB8091-6035-AA86-E48B-A6E1E779B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3F017046-B891-4CCA-B67B-A2B721A3420A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="" xmlns:a16="http://schemas.microsoft.com/office/drawing/2014/main" id="{F38F4854-513E-7F65-F00B-9256F3FBB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1300" y="5075238"/>
            <a:ext cx="14589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>
                <a:solidFill>
                  <a:srgbClr val="000000"/>
                </a:solidFill>
                <a:latin typeface="Arial" panose="020B0604020202020204" pitchFamily="34" charset="0"/>
              </a:rPr>
              <a:t>pledgeable</a:t>
            </a:r>
          </a:p>
        </p:txBody>
      </p:sp>
      <p:sp>
        <p:nvSpPr>
          <p:cNvPr id="20485" name="Text Box 5">
            <a:extLst>
              <a:ext uri="{FF2B5EF4-FFF2-40B4-BE49-F238E27FC236}">
                <a16:creationId xmlns="" xmlns:a16="http://schemas.microsoft.com/office/drawing/2014/main" id="{27F0C3E3-F422-6A4A-63D0-BF2A26EF0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622012"/>
            <a:ext cx="34290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Financing need if &lt; 0 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min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&gt;0</a:t>
            </a:r>
            <a:endParaRPr lang="en-US" altLang="en-US" sz="18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486" name="AutoShape 6">
            <a:extLst>
              <a:ext uri="{FF2B5EF4-FFF2-40B4-BE49-F238E27FC236}">
                <a16:creationId xmlns="" xmlns:a16="http://schemas.microsoft.com/office/drawing/2014/main" id="{855F8945-4584-0A9B-F698-74998B0B9E67}"/>
              </a:ext>
            </a:extLst>
          </p:cNvPr>
          <p:cNvSpPr>
            <a:spLocks/>
          </p:cNvSpPr>
          <p:nvPr/>
        </p:nvSpPr>
        <p:spPr bwMode="auto">
          <a:xfrm rot="5400000" flipV="1">
            <a:off x="1781969" y="3923506"/>
            <a:ext cx="365125" cy="2252663"/>
          </a:xfrm>
          <a:prstGeom prst="rightBrace">
            <a:avLst>
              <a:gd name="adj1" fmla="val 51413"/>
              <a:gd name="adj2" fmla="val 50000"/>
            </a:avLst>
          </a:prstGeom>
          <a:noFill/>
          <a:ln w="9360">
            <a:solidFill>
              <a:srgbClr val="3465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487" name="AutoShape 7">
            <a:extLst>
              <a:ext uri="{FF2B5EF4-FFF2-40B4-BE49-F238E27FC236}">
                <a16:creationId xmlns="" xmlns:a16="http://schemas.microsoft.com/office/drawing/2014/main" id="{F8C3B340-FD21-0638-0514-CF328A9BD454}"/>
              </a:ext>
            </a:extLst>
          </p:cNvPr>
          <p:cNvSpPr>
            <a:spLocks/>
          </p:cNvSpPr>
          <p:nvPr/>
        </p:nvSpPr>
        <p:spPr bwMode="auto">
          <a:xfrm rot="5400000" flipV="1">
            <a:off x="2066131" y="4034632"/>
            <a:ext cx="365125" cy="2890838"/>
          </a:xfrm>
          <a:prstGeom prst="rightBrace">
            <a:avLst>
              <a:gd name="adj1" fmla="val 65978"/>
              <a:gd name="adj2" fmla="val 50000"/>
            </a:avLst>
          </a:prstGeom>
          <a:noFill/>
          <a:ln w="9360">
            <a:solidFill>
              <a:srgbClr val="3465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  <p:bldP spid="204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we 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So: either there is enough A to cover A</a:t>
            </a:r>
            <a:r>
              <a:rPr lang="en-GB" baseline="30000" dirty="0" smtClean="0"/>
              <a:t>min</a:t>
            </a:r>
            <a:r>
              <a:rPr lang="en-GB" dirty="0" smtClean="0"/>
              <a:t> and D </a:t>
            </a:r>
            <a:r>
              <a:rPr lang="en-GB" dirty="0" smtClean="0">
                <a:sym typeface="Wingdings" panose="05000000000000000000" pitchFamily="2" charset="2"/>
              </a:rPr>
              <a:t> entrepreneur will be asked to pay back D and otherwise the analysis is as before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Or: there is not enough A to cover A</a:t>
            </a:r>
            <a:r>
              <a:rPr lang="en-GB" baseline="30000" dirty="0" smtClean="0">
                <a:sym typeface="Wingdings" panose="05000000000000000000" pitchFamily="2" charset="2"/>
              </a:rPr>
              <a:t>min</a:t>
            </a:r>
            <a:r>
              <a:rPr lang="en-GB" dirty="0" smtClean="0">
                <a:sym typeface="Wingdings" panose="05000000000000000000" pitchFamily="2" charset="2"/>
              </a:rPr>
              <a:t> and D  project eats into the claims of the lenders and will not be allowed to go forward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Or: the project generates additional wealth for the lenders that they lay there hands 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687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390D9E-1271-2F4E-CB30-90E4717CD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II: Renegotiation Possible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3401F8B-06F7-277A-5BC1-E657F939E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Assume that there is no collateral but a new project might help to pay back some of the debt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In this case, renegotiation is possible</a:t>
            </a:r>
          </a:p>
        </p:txBody>
      </p:sp>
    </p:spTree>
    <p:extLst>
      <p:ext uri="{BB962C8B-B14F-4D97-AF65-F5344CB8AC3E}">
        <p14:creationId xmlns:p14="http://schemas.microsoft.com/office/powerpoint/2010/main" val="22420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>
            <a:extLst>
              <a:ext uri="{FF2B5EF4-FFF2-40B4-BE49-F238E27FC236}">
                <a16:creationId xmlns="" xmlns:a16="http://schemas.microsoft.com/office/drawing/2014/main" id="{E48ABEF0-39B5-1A9C-29DA-54D6191E8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/>
              <a:t>Case II: Renegotiation is possible</a:t>
            </a:r>
          </a:p>
        </p:txBody>
      </p:sp>
      <p:sp>
        <p:nvSpPr>
          <p:cNvPr id="21506" name="Text Box 2">
            <a:extLst>
              <a:ext uri="{FF2B5EF4-FFF2-40B4-BE49-F238E27FC236}">
                <a16:creationId xmlns="" xmlns:a16="http://schemas.microsoft.com/office/drawing/2014/main" id="{525B62DD-07CA-4454-92E5-AFED9A353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 marL="731838" indent="-274638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Project has A</a:t>
            </a:r>
            <a:r>
              <a:rPr lang="en-US" altLang="en-US" sz="3000" baseline="3000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&lt;0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SzPct val="100000"/>
              <a:buFont typeface="Arial" charset="0"/>
              <a:buChar char="►"/>
              <a:defRPr/>
            </a:pPr>
            <a:r>
              <a:rPr lang="en-US" altLang="en-US" sz="2600">
                <a:solidFill>
                  <a:srgbClr val="333399"/>
                </a:solidFill>
                <a:latin typeface="Tahoma" pitchFamily="34" charset="0"/>
              </a:rPr>
              <a:t>Project generates sufficient value to cover I without borrower investing anything.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Previously incurred debt D has seniority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</a:rPr>
              <a:t>Borrower has A=0, so claiming collateral is not an alternative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US" altLang="en-US" sz="300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Expected profitability on its own does not overcome the problem, i.e. A</a:t>
            </a:r>
            <a:r>
              <a:rPr lang="en-US" altLang="en-US" sz="3000" baseline="3000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min</a:t>
            </a:r>
            <a:r>
              <a:rPr lang="en-US" altLang="en-US" sz="300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 + p</a:t>
            </a:r>
            <a:r>
              <a:rPr lang="en-US" altLang="en-US" sz="3000" baseline="-2500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en-US" altLang="en-US" sz="300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D </a:t>
            </a:r>
            <a:r>
              <a:rPr lang="en-US" altLang="en-US" sz="300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altLang="en-US" sz="300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 0</a:t>
            </a:r>
          </a:p>
          <a:p>
            <a:pPr marL="333375" eaLnBrk="1" hangingPunct="1">
              <a:spcBef>
                <a:spcPts val="800"/>
              </a:spcBef>
              <a:buSzPct val="100000"/>
              <a:defRPr/>
            </a:pPr>
            <a:endParaRPr lang="en-US" altLang="en-US" sz="300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7892" name="Text Box 3">
            <a:extLst>
              <a:ext uri="{FF2B5EF4-FFF2-40B4-BE49-F238E27FC236}">
                <a16:creationId xmlns="" xmlns:a16="http://schemas.microsoft.com/office/drawing/2014/main" id="{F372905F-2359-0C3C-7679-D635ABC85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D1024490-2F5E-473D-98F0-DCA22BBBD0E6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>
            <a:extLst>
              <a:ext uri="{FF2B5EF4-FFF2-40B4-BE49-F238E27FC236}">
                <a16:creationId xmlns="" xmlns:a16="http://schemas.microsoft.com/office/drawing/2014/main" id="{469A9B1F-0579-A17C-2901-3C736519E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4000"/>
              <a:t>Case II: Renegotiation is possible</a:t>
            </a:r>
          </a:p>
        </p:txBody>
      </p:sp>
      <p:sp>
        <p:nvSpPr>
          <p:cNvPr id="22530" name="Text Box 2">
            <a:extLst>
              <a:ext uri="{FF2B5EF4-FFF2-40B4-BE49-F238E27FC236}">
                <a16:creationId xmlns="" xmlns:a16="http://schemas.microsoft.com/office/drawing/2014/main" id="{B2E95D01-9C82-08A8-6359-8B5AFA34A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New investors only get return after old (and senior) debt has been served</a:t>
            </a:r>
          </a:p>
          <a:p>
            <a:pPr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p</a:t>
            </a:r>
            <a:r>
              <a:rPr lang="en-GB" altLang="en-US" sz="3200" baseline="30000" dirty="0">
                <a:solidFill>
                  <a:srgbClr val="333399"/>
                </a:solidFill>
                <a:latin typeface="Tahoma" pitchFamily="34" charset="0"/>
              </a:rPr>
              <a:t>H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(R – B/</a:t>
            </a:r>
            <a:r>
              <a:rPr lang="en-GB" altLang="en-US" sz="3200" dirty="0">
                <a:solidFill>
                  <a:srgbClr val="333399"/>
                </a:solidFill>
                <a:latin typeface="Symbol" pitchFamily="18" charset="2"/>
              </a:rPr>
              <a:t>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p – D) –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 I </a:t>
            </a:r>
            <a:r>
              <a:rPr lang="en-GB" altLang="en-US" sz="32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  <a:cs typeface="Tahoma" pitchFamily="34" charset="0"/>
              </a:rPr>
              <a:t> 0</a:t>
            </a:r>
          </a:p>
          <a:p>
            <a:pPr marL="333375">
              <a:spcBef>
                <a:spcPts val="800"/>
              </a:spcBef>
              <a:buSzPct val="100000"/>
              <a:defRPr/>
            </a:pPr>
            <a:endParaRPr lang="en-US" altLang="en-US" sz="3000" dirty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  <a:p>
            <a:pPr marL="333375">
              <a:spcBef>
                <a:spcPts val="800"/>
              </a:spcBef>
              <a:buSzPct val="100000"/>
              <a:defRPr/>
            </a:pPr>
            <a:endParaRPr lang="en-US" altLang="en-US" sz="3000" dirty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  <a:p>
            <a:pPr marL="333375">
              <a:spcBef>
                <a:spcPts val="800"/>
              </a:spcBef>
              <a:buSzPct val="100000"/>
              <a:defRPr/>
            </a:pPr>
            <a:endParaRPr lang="en-US" altLang="en-US" sz="3000" dirty="0">
              <a:solidFill>
                <a:srgbClr val="33339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9940" name="Text Box 3">
            <a:extLst>
              <a:ext uri="{FF2B5EF4-FFF2-40B4-BE49-F238E27FC236}">
                <a16:creationId xmlns="" xmlns:a16="http://schemas.microsoft.com/office/drawing/2014/main" id="{7AEE14CA-CF73-F8BC-03F3-70B118643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068D3046-72C6-48BC-982C-624797BD7A38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Text Box 4">
            <a:extLst>
              <a:ext uri="{FF2B5EF4-FFF2-40B4-BE49-F238E27FC236}">
                <a16:creationId xmlns="" xmlns:a16="http://schemas.microsoft.com/office/drawing/2014/main" id="{7C373438-D4E5-B8DC-E4AC-49BE28F79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2288" y="3675063"/>
            <a:ext cx="18129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>
                <a:solidFill>
                  <a:srgbClr val="000000"/>
                </a:solidFill>
                <a:latin typeface="Arial" panose="020B0604020202020204" pitchFamily="34" charset="0"/>
              </a:rPr>
              <a:t>pledgeable</a:t>
            </a:r>
          </a:p>
        </p:txBody>
      </p:sp>
      <p:sp>
        <p:nvSpPr>
          <p:cNvPr id="22533" name="AutoShape 5">
            <a:extLst>
              <a:ext uri="{FF2B5EF4-FFF2-40B4-BE49-F238E27FC236}">
                <a16:creationId xmlns="" xmlns:a16="http://schemas.microsoft.com/office/drawing/2014/main" id="{5DA9945A-4128-2E09-4E4B-F89D0ED6DA93}"/>
              </a:ext>
            </a:extLst>
          </p:cNvPr>
          <p:cNvSpPr>
            <a:spLocks/>
          </p:cNvSpPr>
          <p:nvPr/>
        </p:nvSpPr>
        <p:spPr bwMode="auto">
          <a:xfrm rot="5400000" flipV="1">
            <a:off x="2118519" y="2150269"/>
            <a:ext cx="454025" cy="2798763"/>
          </a:xfrm>
          <a:prstGeom prst="rightBrace">
            <a:avLst>
              <a:gd name="adj1" fmla="val 51369"/>
              <a:gd name="adj2" fmla="val 50000"/>
            </a:avLst>
          </a:prstGeom>
          <a:noFill/>
          <a:ln w="9360">
            <a:solidFill>
              <a:srgbClr val="3465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2534" name="Text Box 6">
            <a:extLst>
              <a:ext uri="{FF2B5EF4-FFF2-40B4-BE49-F238E27FC236}">
                <a16:creationId xmlns="" xmlns:a16="http://schemas.microsoft.com/office/drawing/2014/main" id="{334B2AEA-DB63-D339-6D70-3099B5065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438" y="4122738"/>
            <a:ext cx="4805362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Internal financing “excess”  &gt; 0 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 A</a:t>
            </a:r>
            <a:r>
              <a:rPr lang="en-US" altLang="en-US" sz="1800" baseline="-25000" dirty="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min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&lt; 0</a:t>
            </a:r>
            <a:endParaRPr lang="en-US" altLang="en-US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535" name="AutoShape 7">
            <a:extLst>
              <a:ext uri="{FF2B5EF4-FFF2-40B4-BE49-F238E27FC236}">
                <a16:creationId xmlns="" xmlns:a16="http://schemas.microsoft.com/office/drawing/2014/main" id="{7060CCC2-1A6C-578E-3C08-DB61E28D352B}"/>
              </a:ext>
            </a:extLst>
          </p:cNvPr>
          <p:cNvSpPr>
            <a:spLocks/>
          </p:cNvSpPr>
          <p:nvPr/>
        </p:nvSpPr>
        <p:spPr bwMode="auto">
          <a:xfrm rot="5400000" flipV="1">
            <a:off x="2430462" y="2181226"/>
            <a:ext cx="423863" cy="3675062"/>
          </a:xfrm>
          <a:prstGeom prst="rightBrace">
            <a:avLst>
              <a:gd name="adj1" fmla="val 72253"/>
              <a:gd name="adj2" fmla="val 50000"/>
            </a:avLst>
          </a:prstGeom>
          <a:noFill/>
          <a:ln w="9360">
            <a:solidFill>
              <a:srgbClr val="3465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>
            <a:extLst>
              <a:ext uri="{FF2B5EF4-FFF2-40B4-BE49-F238E27FC236}">
                <a16:creationId xmlns="" xmlns:a16="http://schemas.microsoft.com/office/drawing/2014/main" id="{E22B8F89-5D0D-E32D-29B2-6A3CB5FF861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GB" altLang="en-US" sz="4000"/>
              <a:t>Case II: Renegotiation is possible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="" xmlns:a16="http://schemas.microsoft.com/office/drawing/2014/main" id="{2D48A696-E529-705E-C519-F0F29F3698C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1663" cy="4518025"/>
          </a:xfrm>
        </p:spPr>
        <p:txBody>
          <a:bodyPr>
            <a:normAutofit fontScale="85000" lnSpcReduction="20000"/>
          </a:bodyPr>
          <a:lstStyle/>
          <a:p>
            <a:pPr marL="331788" indent="-331788">
              <a:lnSpc>
                <a:spcPct val="90000"/>
              </a:lnSpc>
              <a:buClr>
                <a:srgbClr val="333399"/>
              </a:buClr>
              <a:buFont typeface="Tahoma" panose="020B0604030504040204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3000" dirty="0"/>
              <a:t>p</a:t>
            </a:r>
            <a:r>
              <a:rPr lang="en-US" altLang="en-US" sz="3000" baseline="-25000" dirty="0"/>
              <a:t>H</a:t>
            </a:r>
            <a:r>
              <a:rPr lang="en-US" altLang="en-US" sz="3000" dirty="0"/>
              <a:t>(R – B/</a:t>
            </a:r>
            <a:r>
              <a:rPr lang="en-US" altLang="en-US" sz="3000" dirty="0">
                <a:latin typeface="Symbol" panose="05050102010706020507" pitchFamily="18" charset="2"/>
              </a:rPr>
              <a:t></a:t>
            </a:r>
            <a:r>
              <a:rPr lang="en-US" altLang="en-US" sz="3000" dirty="0"/>
              <a:t>p – D) &gt; I </a:t>
            </a:r>
            <a:br>
              <a:rPr lang="en-US" altLang="en-US" sz="3000" dirty="0"/>
            </a:br>
            <a:r>
              <a:rPr lang="en-US" altLang="en-US" sz="3000" dirty="0"/>
              <a:t> </a:t>
            </a:r>
            <a:br>
              <a:rPr lang="en-US" altLang="en-US" sz="3000" dirty="0"/>
            </a:br>
            <a:r>
              <a:rPr lang="en-US" altLang="en-US" sz="3000" dirty="0">
                <a:latin typeface="Wingdings" panose="05000000000000000000" pitchFamily="2" charset="2"/>
              </a:rPr>
              <a:t></a:t>
            </a:r>
            <a:r>
              <a:rPr lang="en-US" altLang="en-US" sz="3000" dirty="0"/>
              <a:t> p</a:t>
            </a:r>
            <a:r>
              <a:rPr lang="en-US" altLang="en-US" sz="3000" baseline="-25000" dirty="0"/>
              <a:t>H</a:t>
            </a:r>
            <a:r>
              <a:rPr lang="en-US" altLang="en-US" sz="3000" dirty="0"/>
              <a:t>(R – B/</a:t>
            </a:r>
            <a:r>
              <a:rPr lang="en-US" altLang="en-US" sz="3000" dirty="0">
                <a:latin typeface="Symbol" panose="05050102010706020507" pitchFamily="18" charset="2"/>
              </a:rPr>
              <a:t></a:t>
            </a:r>
            <a:r>
              <a:rPr lang="en-US" altLang="en-US" sz="3000" dirty="0"/>
              <a:t>p) – </a:t>
            </a:r>
            <a:r>
              <a:rPr lang="en-US" altLang="en-US" sz="3000" dirty="0" err="1"/>
              <a:t>p</a:t>
            </a:r>
            <a:r>
              <a:rPr lang="en-US" altLang="en-US" sz="3000" baseline="-25000" dirty="0" err="1"/>
              <a:t>H</a:t>
            </a:r>
            <a:r>
              <a:rPr lang="en-US" altLang="en-US" sz="3000" dirty="0" err="1"/>
              <a:t>D</a:t>
            </a:r>
            <a:r>
              <a:rPr lang="en-US" altLang="en-US" sz="3000" dirty="0"/>
              <a:t> – I &gt; 0 </a:t>
            </a:r>
            <a:br>
              <a:rPr lang="en-US" altLang="en-US" sz="3000" dirty="0"/>
            </a:br>
            <a:r>
              <a:rPr lang="en-US" altLang="en-US" sz="3000" dirty="0"/>
              <a:t> </a:t>
            </a:r>
            <a:br>
              <a:rPr lang="en-US" altLang="en-US" sz="3000" dirty="0"/>
            </a:br>
            <a:r>
              <a:rPr lang="en-US" altLang="en-US" sz="3000" dirty="0">
                <a:latin typeface="Wingdings" panose="05000000000000000000" pitchFamily="2" charset="2"/>
              </a:rPr>
              <a:t></a:t>
            </a:r>
            <a:r>
              <a:rPr lang="en-US" altLang="en-US" sz="3000" dirty="0"/>
              <a:t> – A</a:t>
            </a:r>
            <a:r>
              <a:rPr lang="en-US" altLang="en-US" sz="3000" baseline="30000" dirty="0"/>
              <a:t>min</a:t>
            </a:r>
            <a:r>
              <a:rPr lang="en-US" altLang="en-US" sz="3000" dirty="0"/>
              <a:t> – </a:t>
            </a:r>
            <a:r>
              <a:rPr lang="en-US" altLang="en-US" sz="3000" dirty="0" err="1"/>
              <a:t>p</a:t>
            </a:r>
            <a:r>
              <a:rPr lang="en-US" altLang="en-US" sz="3000" baseline="-25000" dirty="0" err="1"/>
              <a:t>H</a:t>
            </a:r>
            <a:r>
              <a:rPr lang="en-US" altLang="en-US" sz="3000" dirty="0" err="1"/>
              <a:t>D</a:t>
            </a:r>
            <a:r>
              <a:rPr lang="en-US" altLang="en-US" sz="3000" dirty="0"/>
              <a:t> &lt; 0 </a:t>
            </a:r>
            <a:r>
              <a:rPr lang="en-US" altLang="en-US" sz="3000" dirty="0">
                <a:latin typeface="Wingdings" panose="05000000000000000000" pitchFamily="2" charset="2"/>
              </a:rPr>
              <a:t> </a:t>
            </a:r>
            <a:r>
              <a:rPr lang="en-US" altLang="en-US" sz="3000" dirty="0"/>
              <a:t>A</a:t>
            </a:r>
            <a:r>
              <a:rPr lang="en-US" altLang="en-US" sz="3000" baseline="30000" dirty="0"/>
              <a:t>min</a:t>
            </a:r>
            <a:r>
              <a:rPr lang="en-US" altLang="en-US" sz="3000" dirty="0"/>
              <a:t> + </a:t>
            </a:r>
            <a:r>
              <a:rPr lang="en-US" altLang="en-US" sz="3000" dirty="0" err="1"/>
              <a:t>p</a:t>
            </a:r>
            <a:r>
              <a:rPr lang="en-US" altLang="en-US" sz="3000" baseline="-25000" dirty="0" err="1"/>
              <a:t>H</a:t>
            </a:r>
            <a:r>
              <a:rPr lang="en-US" altLang="en-US" sz="3000" dirty="0" err="1"/>
              <a:t>D</a:t>
            </a:r>
            <a:r>
              <a:rPr lang="en-US" altLang="en-US" sz="3000" dirty="0"/>
              <a:t> &gt; 0</a:t>
            </a:r>
            <a:endParaRPr lang="en-US" altLang="en-US" sz="3000" dirty="0" smtClean="0"/>
          </a:p>
          <a:p>
            <a:pPr marL="331788" indent="-331788">
              <a:lnSpc>
                <a:spcPct val="90000"/>
              </a:lnSpc>
              <a:buClr>
                <a:srgbClr val="333399"/>
              </a:buClr>
              <a:buFont typeface="Tahoma" panose="020B0604030504040204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3000" dirty="0" smtClean="0">
                <a:sym typeface="Wingdings" panose="05000000000000000000" pitchFamily="2" charset="2"/>
              </a:rPr>
              <a:t> not enough to </a:t>
            </a:r>
            <a:r>
              <a:rPr lang="en-US" altLang="en-US" sz="3000" smtClean="0">
                <a:sym typeface="Wingdings" panose="05000000000000000000" pitchFamily="2" charset="2"/>
              </a:rPr>
              <a:t>pay back old lenders </a:t>
            </a:r>
            <a:r>
              <a:rPr lang="en-US" altLang="en-US" sz="3000" dirty="0" smtClean="0">
                <a:sym typeface="Wingdings" panose="05000000000000000000" pitchFamily="2" charset="2"/>
              </a:rPr>
              <a:t>in full</a:t>
            </a:r>
            <a:endParaRPr lang="en-US" altLang="en-US" sz="3000" dirty="0"/>
          </a:p>
          <a:p>
            <a:pPr marL="331788" indent="-331788">
              <a:lnSpc>
                <a:spcPct val="90000"/>
              </a:lnSpc>
              <a:buClr>
                <a:srgbClr val="333399"/>
              </a:buClr>
              <a:buFont typeface="Tahoma" panose="020B0604030504040204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3000" dirty="0">
                <a:cs typeface="Tahoma" panose="020B0604030504040204" pitchFamily="34" charset="0"/>
              </a:rPr>
              <a:t>Expected debt repayment eats into </a:t>
            </a:r>
            <a:r>
              <a:rPr lang="en-US" altLang="en-US" sz="3000" dirty="0" err="1">
                <a:cs typeface="Tahoma" panose="020B0604030504040204" pitchFamily="34" charset="0"/>
              </a:rPr>
              <a:t>pledgeable</a:t>
            </a:r>
            <a:r>
              <a:rPr lang="en-US" altLang="en-US" sz="3000" dirty="0">
                <a:cs typeface="Tahoma" panose="020B0604030504040204" pitchFamily="34" charset="0"/>
              </a:rPr>
              <a:t> income, so new investors only join if </a:t>
            </a:r>
            <a:br>
              <a:rPr lang="en-US" altLang="en-US" sz="3000" dirty="0">
                <a:cs typeface="Tahoma" panose="020B0604030504040204" pitchFamily="34" charset="0"/>
              </a:rPr>
            </a:br>
            <a:r>
              <a:rPr lang="en-US" altLang="en-US" sz="3000" dirty="0">
                <a:cs typeface="Tahoma" panose="020B0604030504040204" pitchFamily="34" charset="0"/>
              </a:rPr>
              <a:t>– A</a:t>
            </a:r>
            <a:r>
              <a:rPr lang="en-US" altLang="en-US" sz="3000" baseline="30000" dirty="0">
                <a:cs typeface="Tahoma" panose="020B0604030504040204" pitchFamily="34" charset="0"/>
              </a:rPr>
              <a:t>min</a:t>
            </a:r>
            <a:r>
              <a:rPr lang="en-US" altLang="en-US" sz="3000" dirty="0">
                <a:cs typeface="Tahoma" panose="020B0604030504040204" pitchFamily="34" charset="0"/>
              </a:rPr>
              <a:t> </a:t>
            </a:r>
            <a:r>
              <a:rPr lang="en-US" altLang="en-US" sz="3000" dirty="0"/>
              <a:t>≥</a:t>
            </a:r>
            <a:r>
              <a:rPr lang="en-US" altLang="en-US" sz="3000" dirty="0">
                <a:cs typeface="Tahoma" panose="020B0604030504040204" pitchFamily="34" charset="0"/>
              </a:rPr>
              <a:t> </a:t>
            </a:r>
            <a:r>
              <a:rPr lang="en-US" altLang="en-US" sz="3000" dirty="0" err="1">
                <a:cs typeface="Tahoma" panose="020B0604030504040204" pitchFamily="34" charset="0"/>
              </a:rPr>
              <a:t>p</a:t>
            </a:r>
            <a:r>
              <a:rPr lang="en-US" altLang="en-US" sz="3000" baseline="-25000" dirty="0" err="1">
                <a:cs typeface="Tahoma" panose="020B0604030504040204" pitchFamily="34" charset="0"/>
              </a:rPr>
              <a:t>H</a:t>
            </a:r>
            <a:r>
              <a:rPr lang="en-US" altLang="en-US" sz="3000" dirty="0" err="1">
                <a:cs typeface="Tahoma" panose="020B0604030504040204" pitchFamily="34" charset="0"/>
              </a:rPr>
              <a:t>D</a:t>
            </a:r>
            <a:r>
              <a:rPr lang="en-US" altLang="en-US" sz="3000" dirty="0">
                <a:cs typeface="Tahoma" panose="020B0604030504040204" pitchFamily="34" charset="0"/>
              </a:rPr>
              <a:t> so there is a problem</a:t>
            </a:r>
          </a:p>
          <a:p>
            <a:pPr marL="331788" indent="-331788">
              <a:lnSpc>
                <a:spcPct val="90000"/>
              </a:lnSpc>
              <a:buClr>
                <a:srgbClr val="333399"/>
              </a:buClr>
              <a:buFont typeface="Tahoma" panose="020B0604030504040204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3000" dirty="0">
                <a:cs typeface="Tahoma" panose="020B0604030504040204" pitchFamily="34" charset="0"/>
              </a:rPr>
              <a:t>As </a:t>
            </a:r>
            <a:r>
              <a:rPr lang="en-US" altLang="en-US" sz="3000" dirty="0"/>
              <a:t>p</a:t>
            </a:r>
            <a:r>
              <a:rPr lang="en-US" altLang="en-US" sz="3000" baseline="-25000" dirty="0"/>
              <a:t>H</a:t>
            </a:r>
            <a:r>
              <a:rPr lang="en-US" altLang="en-US" sz="3000" dirty="0"/>
              <a:t>(R – B/</a:t>
            </a:r>
            <a:r>
              <a:rPr lang="en-US" altLang="en-US" sz="3000" dirty="0">
                <a:latin typeface="Symbol" panose="05050102010706020507" pitchFamily="18" charset="2"/>
              </a:rPr>
              <a:t></a:t>
            </a:r>
            <a:r>
              <a:rPr lang="en-US" altLang="en-US" sz="3000" dirty="0"/>
              <a:t>p) &gt; I, new investors would be willing to cover I and even give an advance of </a:t>
            </a:r>
            <a:br>
              <a:rPr lang="en-US" altLang="en-US" sz="3000" dirty="0"/>
            </a:br>
            <a:r>
              <a:rPr lang="en-US" altLang="en-US" sz="3000" dirty="0"/>
              <a:t>– A</a:t>
            </a:r>
            <a:r>
              <a:rPr lang="en-US" altLang="en-US" sz="3000" baseline="-25000" dirty="0"/>
              <a:t>min</a:t>
            </a:r>
            <a:r>
              <a:rPr lang="en-US" altLang="en-US" sz="3000" dirty="0"/>
              <a:t> to the borrower</a:t>
            </a:r>
          </a:p>
          <a:p>
            <a:pPr marL="331788" indent="-331788">
              <a:lnSpc>
                <a:spcPct val="90000"/>
              </a:lnSpc>
              <a:buClr>
                <a:srgbClr val="333399"/>
              </a:buClr>
              <a:buFont typeface="Tahoma" panose="020B0604030504040204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3000" dirty="0">
                <a:cs typeface="Tahoma" panose="020B0604030504040204" pitchFamily="34" charset="0"/>
              </a:rPr>
              <a:t>It is just that </a:t>
            </a:r>
            <a:r>
              <a:rPr lang="en-US" altLang="en-US" sz="3000" dirty="0"/>
              <a:t>– A</a:t>
            </a:r>
            <a:r>
              <a:rPr lang="en-US" altLang="en-US" sz="3000" baseline="-25000" dirty="0"/>
              <a:t>min</a:t>
            </a:r>
            <a:r>
              <a:rPr lang="en-US" altLang="en-US" sz="3000" dirty="0"/>
              <a:t> does not cover p</a:t>
            </a:r>
            <a:r>
              <a:rPr lang="en-US" altLang="en-US" sz="3000" baseline="-25000" dirty="0"/>
              <a:t>H</a:t>
            </a:r>
            <a:r>
              <a:rPr lang="en-US" altLang="en-US" sz="3000" dirty="0"/>
              <a:t> D.</a:t>
            </a:r>
            <a:endParaRPr lang="en-US" altLang="en-US" sz="3000" dirty="0"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>
            <a:extLst>
              <a:ext uri="{FF2B5EF4-FFF2-40B4-BE49-F238E27FC236}">
                <a16:creationId xmlns="" xmlns:a16="http://schemas.microsoft.com/office/drawing/2014/main" id="{3F4D31A7-F606-6851-BAB9-7B50ED5A7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/>
              <a:t>Case II: Renegotiation is possible and necessary</a:t>
            </a:r>
          </a:p>
        </p:txBody>
      </p:sp>
      <p:sp>
        <p:nvSpPr>
          <p:cNvPr id="24578" name="Text Box 2">
            <a:extLst>
              <a:ext uri="{FF2B5EF4-FFF2-40B4-BE49-F238E27FC236}">
                <a16:creationId xmlns="" xmlns:a16="http://schemas.microsoft.com/office/drawing/2014/main" id="{55D90C2A-82B3-9B39-04B2-F0D1C169F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Because there is no collateral, initial investors get nothing if the project fails to go ahead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As the project generates value, </a:t>
            </a:r>
            <a:br>
              <a:rPr lang="en-US" altLang="en-US"/>
            </a:br>
            <a:r>
              <a:rPr lang="en-US" altLang="en-US"/>
              <a:t>i.e. A</a:t>
            </a:r>
            <a:r>
              <a:rPr lang="en-US" altLang="en-US" baseline="30000"/>
              <a:t>min</a:t>
            </a:r>
            <a:r>
              <a:rPr lang="en-US" altLang="en-US"/>
              <a:t> &lt; 0, it offers the potential to pay back at least a part of the existing debt.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So there are incentives to consider debt debt forgiveness, </a:t>
            </a:r>
          </a:p>
        </p:txBody>
      </p:sp>
      <p:sp>
        <p:nvSpPr>
          <p:cNvPr id="44036" name="Text Box 3">
            <a:extLst>
              <a:ext uri="{FF2B5EF4-FFF2-40B4-BE49-F238E27FC236}">
                <a16:creationId xmlns="" xmlns:a16="http://schemas.microsoft.com/office/drawing/2014/main" id="{05B52B70-1141-FB7B-75A4-11421E7EC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F6AF9B83-D62A-4D6D-AC58-BEA230126D45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>
            <a:extLst>
              <a:ext uri="{FF2B5EF4-FFF2-40B4-BE49-F238E27FC236}">
                <a16:creationId xmlns="" xmlns:a16="http://schemas.microsoft.com/office/drawing/2014/main" id="{E8D1B4A6-203A-B3DF-205A-676FDCDC2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dirty="0"/>
              <a:t>Renegotiation with old and new investors</a:t>
            </a:r>
          </a:p>
        </p:txBody>
      </p:sp>
      <p:sp>
        <p:nvSpPr>
          <p:cNvPr id="26626" name="Text Box 2">
            <a:extLst>
              <a:ext uri="{FF2B5EF4-FFF2-40B4-BE49-F238E27FC236}">
                <a16:creationId xmlns="" xmlns:a16="http://schemas.microsoft.com/office/drawing/2014/main" id="{8FAF1005-EC14-364F-BF52-CC69886FF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dirty="0"/>
              <a:t>Assume initial investors can collectively agree to forgive some of their claims, for example such that new claim d&lt;D satisfies</a:t>
            </a:r>
            <a:br>
              <a:rPr lang="en-US" altLang="en-US" dirty="0"/>
            </a:br>
            <a:r>
              <a:rPr lang="en-US" altLang="en-US" dirty="0"/>
              <a:t> – A</a:t>
            </a:r>
            <a:r>
              <a:rPr lang="en-US" altLang="en-US" baseline="30000" dirty="0"/>
              <a:t>min</a:t>
            </a:r>
            <a:r>
              <a:rPr lang="en-US" altLang="en-US" dirty="0"/>
              <a:t> = p</a:t>
            </a:r>
            <a:r>
              <a:rPr lang="en-US" altLang="en-US" baseline="-25000" dirty="0"/>
              <a:t>H</a:t>
            </a:r>
            <a:r>
              <a:rPr lang="en-US" altLang="en-US" dirty="0"/>
              <a:t> d 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dirty="0"/>
              <a:t>For new investors: </a:t>
            </a:r>
            <a:br>
              <a:rPr lang="en-US" altLang="en-US" dirty="0"/>
            </a:br>
            <a:r>
              <a:rPr lang="en-US" altLang="en-US" dirty="0"/>
              <a:t>p</a:t>
            </a:r>
            <a:r>
              <a:rPr lang="en-US" altLang="en-US" baseline="-25000" dirty="0"/>
              <a:t>H</a:t>
            </a:r>
            <a:r>
              <a:rPr lang="en-US" altLang="en-US" dirty="0"/>
              <a:t>(R – B/</a:t>
            </a:r>
            <a:r>
              <a:rPr lang="en-US" altLang="en-US" dirty="0">
                <a:latin typeface="Symbol" panose="05050102010706020507" pitchFamily="18" charset="2"/>
              </a:rPr>
              <a:t></a:t>
            </a:r>
            <a:r>
              <a:rPr lang="en-US" altLang="en-US" dirty="0"/>
              <a:t>p – d) = I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dirty="0"/>
              <a:t>Because old investors get </a:t>
            </a:r>
            <a:r>
              <a:rPr lang="en-US" altLang="en-US" dirty="0" err="1"/>
              <a:t>p</a:t>
            </a:r>
            <a:r>
              <a:rPr lang="en-US" altLang="en-US" baseline="-25000" dirty="0" err="1"/>
              <a:t>H</a:t>
            </a:r>
            <a:r>
              <a:rPr lang="en-US" altLang="en-US" dirty="0" err="1"/>
              <a:t>d</a:t>
            </a:r>
            <a:r>
              <a:rPr lang="en-US" altLang="en-US" dirty="0"/>
              <a:t> =– A</a:t>
            </a:r>
            <a:r>
              <a:rPr lang="en-US" altLang="en-US" baseline="30000" dirty="0"/>
              <a:t>min</a:t>
            </a:r>
            <a:r>
              <a:rPr lang="en-US" altLang="en-US" dirty="0"/>
              <a:t> &gt; 0, they benefit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 dirty="0"/>
              <a:t>And the borrower gets her agency rent.  </a:t>
            </a:r>
          </a:p>
        </p:txBody>
      </p:sp>
      <p:sp>
        <p:nvSpPr>
          <p:cNvPr id="48132" name="Text Box 3">
            <a:extLst>
              <a:ext uri="{FF2B5EF4-FFF2-40B4-BE49-F238E27FC236}">
                <a16:creationId xmlns="" xmlns:a16="http://schemas.microsoft.com/office/drawing/2014/main" id="{FE2E8DB1-E14F-A849-2CDC-E3AF868A9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0E43523D-2A48-4012-99B6-DC1418F55E73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="" xmlns:a16="http://schemas.microsoft.com/office/drawing/2014/main" id="{26BD0B38-88CF-8986-CC3B-A6264441B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A1E6842-E6D4-A17D-0113-06A9C63F6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dirty="0"/>
              <a:t>If there is good collateral and the new investment eats into the collateralized wealth of the borrower, creditors will want to possess the collateral</a:t>
            </a:r>
          </a:p>
          <a:p>
            <a:pPr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dirty="0"/>
              <a:t>If there is </a:t>
            </a:r>
          </a:p>
          <a:p>
            <a:pPr lvl="1">
              <a:buClr>
                <a:srgbClr val="333399"/>
              </a:buClr>
              <a:buFont typeface="Arial" charset="0"/>
              <a:buChar char="►"/>
              <a:defRPr/>
            </a:pPr>
            <a:r>
              <a:rPr lang="en-US" altLang="en-US" dirty="0"/>
              <a:t>no collateral </a:t>
            </a:r>
          </a:p>
          <a:p>
            <a:pPr lvl="1">
              <a:buClr>
                <a:srgbClr val="333399"/>
              </a:buClr>
              <a:buFont typeface="Arial" charset="0"/>
              <a:buChar char="►"/>
              <a:defRPr/>
            </a:pPr>
            <a:r>
              <a:rPr lang="en-US" altLang="en-US" dirty="0"/>
              <a:t>Investment is profitable such that normally no outside finance is needed</a:t>
            </a:r>
          </a:p>
          <a:p>
            <a:pPr lvl="1">
              <a:buClr>
                <a:srgbClr val="333399"/>
              </a:buClr>
              <a:buFont typeface="Arial" charset="0"/>
              <a:buChar char="►"/>
              <a:defRPr/>
            </a:pPr>
            <a:r>
              <a:rPr lang="en-US" altLang="en-US" dirty="0"/>
              <a:t>But claims of initial investors turn it unattractive</a:t>
            </a:r>
          </a:p>
          <a:p>
            <a:pPr>
              <a:buClr>
                <a:srgbClr val="333399"/>
              </a:buClr>
              <a:buFont typeface="Tahoma" pitchFamily="34" charset="0"/>
              <a:buChar char="•"/>
              <a:defRPr/>
            </a:pPr>
            <a:r>
              <a:rPr lang="en-US" altLang="en-US" dirty="0"/>
              <a:t>Then debt forgiveness is an option</a:t>
            </a: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>
            <a:extLst>
              <a:ext uri="{FF2B5EF4-FFF2-40B4-BE49-F238E27FC236}">
                <a16:creationId xmlns="" xmlns:a16="http://schemas.microsoft.com/office/drawing/2014/main" id="{08A4DA52-C075-B6CB-74FB-B325CF502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4400"/>
              <a:t>Reputation</a:t>
            </a:r>
          </a:p>
        </p:txBody>
      </p:sp>
      <p:sp>
        <p:nvSpPr>
          <p:cNvPr id="5123" name="Text Box 2">
            <a:extLst>
              <a:ext uri="{FF2B5EF4-FFF2-40B4-BE49-F238E27FC236}">
                <a16:creationId xmlns="" xmlns:a16="http://schemas.microsoft.com/office/drawing/2014/main" id="{4CEE6738-B36D-BEBE-533E-1EC460FDF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4" name="Text Box 3">
            <a:extLst>
              <a:ext uri="{FF2B5EF4-FFF2-40B4-BE49-F238E27FC236}">
                <a16:creationId xmlns="" xmlns:a16="http://schemas.microsoft.com/office/drawing/2014/main" id="{F0ECBDB2-DDCA-3E02-B2BF-7648BFC1E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9D1D4618-BFBC-4551-BC57-D265D9E7106E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1">
            <a:extLst>
              <a:ext uri="{FF2B5EF4-FFF2-40B4-BE49-F238E27FC236}">
                <a16:creationId xmlns="" xmlns:a16="http://schemas.microsoft.com/office/drawing/2014/main" id="{0B00678F-ADF8-74FD-C74C-FE123E0D5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4400"/>
              <a:t>Some perspective</a:t>
            </a:r>
          </a:p>
        </p:txBody>
      </p:sp>
      <p:sp>
        <p:nvSpPr>
          <p:cNvPr id="36866" name="Text Box 2">
            <a:extLst>
              <a:ext uri="{FF2B5EF4-FFF2-40B4-BE49-F238E27FC236}">
                <a16:creationId xmlns="" xmlns:a16="http://schemas.microsoft.com/office/drawing/2014/main" id="{CF1D9BA3-1840-613A-B020-7A40C6D38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 marL="731838" indent="-274638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GB" altLang="en-US" sz="3200" dirty="0">
                <a:solidFill>
                  <a:srgbClr val="333399"/>
                </a:solidFill>
                <a:latin typeface="Tahoma" pitchFamily="34" charset="0"/>
              </a:rPr>
              <a:t>So far we have shown that some borrowers may be debt – constrained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SzPct val="100000"/>
              <a:buFont typeface="Arial" charset="0"/>
              <a:buChar char="►"/>
              <a:defRPr/>
            </a:pPr>
            <a:r>
              <a:rPr lang="en-GB" altLang="en-US" sz="2800" dirty="0">
                <a:solidFill>
                  <a:srgbClr val="333399"/>
                </a:solidFill>
                <a:latin typeface="Tahoma" pitchFamily="34" charset="0"/>
              </a:rPr>
              <a:t>So they need to provide own funds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SzPct val="100000"/>
              <a:buFont typeface="Arial" charset="0"/>
              <a:buChar char="►"/>
              <a:defRPr/>
            </a:pPr>
            <a:r>
              <a:rPr lang="en-GB" altLang="en-US" sz="2800" dirty="0">
                <a:solidFill>
                  <a:srgbClr val="333399"/>
                </a:solidFill>
                <a:latin typeface="Tahoma" pitchFamily="34" charset="0"/>
              </a:rPr>
              <a:t>but above A</a:t>
            </a:r>
            <a:r>
              <a:rPr lang="en-GB" altLang="en-US" sz="2800" baseline="30000" dirty="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GB" altLang="en-US" sz="2800" dirty="0">
                <a:solidFill>
                  <a:srgbClr val="333399"/>
                </a:solidFill>
                <a:latin typeface="Tahoma" pitchFamily="34" charset="0"/>
              </a:rPr>
              <a:t>, finance mix has no effect. 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SzPct val="100000"/>
              <a:buFont typeface="Arial" charset="0"/>
              <a:buChar char="►"/>
              <a:defRPr/>
            </a:pPr>
            <a:r>
              <a:rPr lang="en-GB" altLang="en-US" sz="2800" dirty="0">
                <a:solidFill>
                  <a:srgbClr val="333399"/>
                </a:solidFill>
                <a:latin typeface="Tahoma" pitchFamily="34" charset="0"/>
              </a:rPr>
              <a:t>So only partial digression from MM</a:t>
            </a:r>
          </a:p>
          <a:p>
            <a:pPr lvl="1" eaLnBrk="1" hangingPunct="1">
              <a:spcBef>
                <a:spcPts val="700"/>
              </a:spcBef>
              <a:buClr>
                <a:srgbClr val="333399"/>
              </a:buClr>
              <a:buSzPct val="100000"/>
              <a:buFont typeface="Arial" charset="0"/>
              <a:buChar char="►"/>
              <a:defRPr/>
            </a:pPr>
            <a:r>
              <a:rPr lang="en-GB" altLang="en-US" sz="2800" dirty="0">
                <a:solidFill>
                  <a:srgbClr val="333399"/>
                </a:solidFill>
                <a:latin typeface="Tahoma" pitchFamily="34" charset="0"/>
              </a:rPr>
              <a:t>Moreover, the mix of outside finance was left indeterminate, i.e. equity and debt contracts are indistinguishable in a setting where R in the case of failure is zero.</a:t>
            </a:r>
          </a:p>
          <a:p>
            <a:pPr marL="333375" eaLnBrk="1" hangingPunct="1">
              <a:spcBef>
                <a:spcPts val="800"/>
              </a:spcBef>
              <a:buSzPct val="100000"/>
              <a:defRPr/>
            </a:pPr>
            <a:endParaRPr lang="en-GB" altLang="en-US" sz="2800" dirty="0">
              <a:solidFill>
                <a:srgbClr val="333399"/>
              </a:solidFill>
              <a:latin typeface="Tahoma" pitchFamily="34" charset="0"/>
            </a:endParaRPr>
          </a:p>
        </p:txBody>
      </p:sp>
      <p:sp>
        <p:nvSpPr>
          <p:cNvPr id="68612" name="Text Box 3">
            <a:extLst>
              <a:ext uri="{FF2B5EF4-FFF2-40B4-BE49-F238E27FC236}">
                <a16:creationId xmlns="" xmlns:a16="http://schemas.microsoft.com/office/drawing/2014/main" id="{CCBB2675-57B5-1E8A-B370-7D22D1623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64718F59-A499-47D1-B68D-484B260AF856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>
            <a:extLst>
              <a:ext uri="{FF2B5EF4-FFF2-40B4-BE49-F238E27FC236}">
                <a16:creationId xmlns="" xmlns:a16="http://schemas.microsoft.com/office/drawing/2014/main" id="{7D86CDD1-45EC-7E29-11D8-EA59D5D6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Reputation</a:t>
            </a:r>
          </a:p>
        </p:txBody>
      </p:sp>
      <p:sp>
        <p:nvSpPr>
          <p:cNvPr id="6146" name="Text Box 2">
            <a:extLst>
              <a:ext uri="{FF2B5EF4-FFF2-40B4-BE49-F238E27FC236}">
                <a16:creationId xmlns="" xmlns:a16="http://schemas.microsoft.com/office/drawing/2014/main" id="{8C00BFA6-B717-4001-202D-6479B4FB7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/>
              <a:t>The greater a borrowers private benefit B, the more credit constrained she is, i.e. the more own equity she needs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/>
              <a:t>But B is not directly observable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GB" altLang="en-US"/>
              <a:t>If borrower has a good track record, lenders belief that the “intrinsic” part of B is low.</a:t>
            </a:r>
          </a:p>
        </p:txBody>
      </p:sp>
      <p:sp>
        <p:nvSpPr>
          <p:cNvPr id="7172" name="Text Box 3">
            <a:extLst>
              <a:ext uri="{FF2B5EF4-FFF2-40B4-BE49-F238E27FC236}">
                <a16:creationId xmlns="" xmlns:a16="http://schemas.microsoft.com/office/drawing/2014/main" id="{13D0A2C0-3C6E-7E4E-F945-7205560B4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7191EFCC-13FE-4D02-8FAB-101FD0219F35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>
            <a:extLst>
              <a:ext uri="{FF2B5EF4-FFF2-40B4-BE49-F238E27FC236}">
                <a16:creationId xmlns="" xmlns:a16="http://schemas.microsoft.com/office/drawing/2014/main" id="{D80D801D-CDDE-D153-5406-0B6A42533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Sensitivity of Investment to Cash Flow</a:t>
            </a:r>
          </a:p>
        </p:txBody>
      </p:sp>
      <p:sp>
        <p:nvSpPr>
          <p:cNvPr id="9219" name="Text Box 2">
            <a:extLst>
              <a:ext uri="{FF2B5EF4-FFF2-40B4-BE49-F238E27FC236}">
                <a16:creationId xmlns="" xmlns:a16="http://schemas.microsoft.com/office/drawing/2014/main" id="{E3D845CA-40E2-CA3A-9984-C540238AD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9220" name="Text Box 3">
            <a:extLst>
              <a:ext uri="{FF2B5EF4-FFF2-40B4-BE49-F238E27FC236}">
                <a16:creationId xmlns="" xmlns:a16="http://schemas.microsoft.com/office/drawing/2014/main" id="{F9CF0D9B-4456-6944-A3EC-37E75B774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A763A5C1-D0FC-47BD-A724-4BA393C29714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>
            <a:extLst>
              <a:ext uri="{FF2B5EF4-FFF2-40B4-BE49-F238E27FC236}">
                <a16:creationId xmlns="" xmlns:a16="http://schemas.microsoft.com/office/drawing/2014/main" id="{1765E5DA-D7D7-4905-A5FA-DDE8B4494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/>
              <a:t>Does investment increase with cash flow?</a:t>
            </a:r>
          </a:p>
        </p:txBody>
      </p:sp>
      <p:sp>
        <p:nvSpPr>
          <p:cNvPr id="8194" name="Text Box 2">
            <a:extLst>
              <a:ext uri="{FF2B5EF4-FFF2-40B4-BE49-F238E27FC236}">
                <a16:creationId xmlns="" xmlns:a16="http://schemas.microsoft.com/office/drawing/2014/main" id="{CEA6D998-C80E-423E-277E-2C7E45D09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One empirical study suggests yes.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If firms maximize value for their share holders, dividends should increase with cash flow and investment stay the same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Unless “money sticks where it hits”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Or firm finds some financing constraint relaxed with an increase in cash flow.</a:t>
            </a:r>
          </a:p>
        </p:txBody>
      </p:sp>
      <p:sp>
        <p:nvSpPr>
          <p:cNvPr id="11268" name="Text Box 3">
            <a:extLst>
              <a:ext uri="{FF2B5EF4-FFF2-40B4-BE49-F238E27FC236}">
                <a16:creationId xmlns="" xmlns:a16="http://schemas.microsoft.com/office/drawing/2014/main" id="{22D98A43-F293-2A9F-492C-E7922C993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97B15916-EBC9-41B4-A89C-111DBE5A65E8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>
            <a:extLst>
              <a:ext uri="{FF2B5EF4-FFF2-40B4-BE49-F238E27FC236}">
                <a16:creationId xmlns="" xmlns:a16="http://schemas.microsoft.com/office/drawing/2014/main" id="{BCC3892E-3DBD-D89F-F622-695E7B21D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Financing constraint</a:t>
            </a:r>
          </a:p>
        </p:txBody>
      </p:sp>
      <p:sp>
        <p:nvSpPr>
          <p:cNvPr id="9218" name="Text Box 2">
            <a:extLst>
              <a:ext uri="{FF2B5EF4-FFF2-40B4-BE49-F238E27FC236}">
                <a16:creationId xmlns="" xmlns:a16="http://schemas.microsoft.com/office/drawing/2014/main" id="{F5F19E71-34E3-45E9-5FB6-5B3CFE31F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1pPr>
            <a:lvl2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2pPr>
            <a:lvl3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3pPr>
            <a:lvl4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4pPr>
            <a:lvl5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US" altLang="en-US" sz="3200" dirty="0">
                <a:solidFill>
                  <a:srgbClr val="333399"/>
                </a:solidFill>
                <a:latin typeface="Tahoma" pitchFamily="34" charset="0"/>
              </a:rPr>
              <a:t>So firms which have wealth A&gt;A</a:t>
            </a:r>
            <a:r>
              <a:rPr lang="en-US" altLang="en-US" sz="3200" baseline="30000" dirty="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US" altLang="en-US" sz="3200" dirty="0">
                <a:solidFill>
                  <a:srgbClr val="333399"/>
                </a:solidFill>
                <a:latin typeface="Tahoma" pitchFamily="34" charset="0"/>
              </a:rPr>
              <a:t> would not change behavior – they were unconstrained anyway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US" altLang="en-US" sz="3200" dirty="0">
                <a:solidFill>
                  <a:srgbClr val="333399"/>
                </a:solidFill>
                <a:latin typeface="Tahoma" pitchFamily="34" charset="0"/>
              </a:rPr>
              <a:t>But firms with A&lt;A</a:t>
            </a:r>
            <a:r>
              <a:rPr lang="en-US" altLang="en-US" sz="3200" baseline="30000" dirty="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US" altLang="en-US" sz="3200" dirty="0">
                <a:solidFill>
                  <a:srgbClr val="333399"/>
                </a:solidFill>
                <a:latin typeface="Tahoma" pitchFamily="34" charset="0"/>
              </a:rPr>
              <a:t> might change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US" altLang="en-US" sz="3200" dirty="0">
                <a:solidFill>
                  <a:srgbClr val="333399"/>
                </a:solidFill>
                <a:latin typeface="Tahoma" pitchFamily="34" charset="0"/>
              </a:rPr>
              <a:t>Valid argument for the marginal </a:t>
            </a:r>
            <a:r>
              <a:rPr lang="en-US" altLang="en-US" sz="3200" dirty="0" smtClean="0">
                <a:solidFill>
                  <a:srgbClr val="333399"/>
                </a:solidFill>
                <a:latin typeface="Tahoma" pitchFamily="34" charset="0"/>
              </a:rPr>
              <a:t>firm – that is those, for which A &lt; A</a:t>
            </a:r>
            <a:r>
              <a:rPr lang="en-US" altLang="en-US" sz="3200" baseline="30000" dirty="0" smtClean="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US" altLang="en-US" sz="3200" dirty="0" smtClean="0">
                <a:solidFill>
                  <a:srgbClr val="333399"/>
                </a:solidFill>
                <a:latin typeface="Tahoma" pitchFamily="34" charset="0"/>
              </a:rPr>
              <a:t> changes to A’ &gt; A</a:t>
            </a:r>
            <a:r>
              <a:rPr lang="en-US" altLang="en-US" sz="3200" baseline="30000" dirty="0" smtClean="0">
                <a:solidFill>
                  <a:srgbClr val="333399"/>
                </a:solidFill>
                <a:latin typeface="Tahoma" pitchFamily="34" charset="0"/>
              </a:rPr>
              <a:t>min</a:t>
            </a:r>
            <a:r>
              <a:rPr lang="en-US" altLang="en-US" sz="3200" dirty="0" smtClean="0">
                <a:solidFill>
                  <a:srgbClr val="333399"/>
                </a:solidFill>
                <a:latin typeface="Tahoma" pitchFamily="34" charset="0"/>
              </a:rPr>
              <a:t>!</a:t>
            </a:r>
          </a:p>
          <a:p>
            <a:pPr eaLnBrk="1" hangingPunct="1">
              <a:spcBef>
                <a:spcPts val="800"/>
              </a:spcBef>
              <a:buClr>
                <a:srgbClr val="333399"/>
              </a:buClr>
              <a:buSzPct val="100000"/>
              <a:buFont typeface="Tahoma" pitchFamily="34" charset="0"/>
              <a:buChar char="•"/>
              <a:defRPr/>
            </a:pPr>
            <a:r>
              <a:rPr lang="en-US" altLang="en-US" sz="3200" dirty="0" smtClean="0">
                <a:solidFill>
                  <a:srgbClr val="333399"/>
                </a:solidFill>
                <a:latin typeface="Tahoma" pitchFamily="34" charset="0"/>
              </a:rPr>
              <a:t>But we expect not many firms to fall into that range.</a:t>
            </a:r>
            <a:endParaRPr lang="en-US" altLang="en-US" sz="3200" dirty="0">
              <a:solidFill>
                <a:srgbClr val="333399"/>
              </a:solidFill>
              <a:latin typeface="Tahoma" pitchFamily="34" charset="0"/>
            </a:endParaRPr>
          </a:p>
          <a:p>
            <a:pPr marL="333375" eaLnBrk="1" hangingPunct="1">
              <a:spcBef>
                <a:spcPts val="800"/>
              </a:spcBef>
              <a:buSzPct val="100000"/>
              <a:defRPr/>
            </a:pPr>
            <a:endParaRPr lang="en-US" altLang="en-US" sz="3200" dirty="0">
              <a:solidFill>
                <a:srgbClr val="333399"/>
              </a:solidFill>
              <a:latin typeface="Tahoma" pitchFamily="34" charset="0"/>
            </a:endParaRPr>
          </a:p>
        </p:txBody>
      </p:sp>
      <p:sp>
        <p:nvSpPr>
          <p:cNvPr id="13316" name="Text Box 3">
            <a:extLst>
              <a:ext uri="{FF2B5EF4-FFF2-40B4-BE49-F238E27FC236}">
                <a16:creationId xmlns="" xmlns:a16="http://schemas.microsoft.com/office/drawing/2014/main" id="{4D9CE373-8A52-5088-9551-2843DD27D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6B232666-67BC-465F-8575-733880ECF80F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>
            <a:extLst>
              <a:ext uri="{FF2B5EF4-FFF2-40B4-BE49-F238E27FC236}">
                <a16:creationId xmlns="" xmlns:a16="http://schemas.microsoft.com/office/drawing/2014/main" id="{23FE2427-78C5-13FC-3E5E-4ED21CDEB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 dirty="0"/>
              <a:t>Debt overhang</a:t>
            </a:r>
          </a:p>
        </p:txBody>
      </p:sp>
      <p:sp>
        <p:nvSpPr>
          <p:cNvPr id="29699" name="Text Box 2">
            <a:extLst>
              <a:ext uri="{FF2B5EF4-FFF2-40B4-BE49-F238E27FC236}">
                <a16:creationId xmlns="" xmlns:a16="http://schemas.microsoft.com/office/drawing/2014/main" id="{2FC68CAE-6983-49EB-EAB1-7DD6B00C1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9700" name="Text Box 3">
            <a:extLst>
              <a:ext uri="{FF2B5EF4-FFF2-40B4-BE49-F238E27FC236}">
                <a16:creationId xmlns="" xmlns:a16="http://schemas.microsoft.com/office/drawing/2014/main" id="{37F3BF43-6F83-45FC-A809-81739B42C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CD770D71-46ED-4930-B784-34E78C30B6FE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4FB7AA-871F-A3C8-5CF0-F2CAC35A4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we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678F519-273D-015F-F87E-A2811E97A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Before, we asked whether existing creditors would accept new creditors who finance a “deepening” investment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We showed, that no – making sense </a:t>
            </a:r>
            <a:r>
              <a:rPr lang="en-GB" dirty="0" smtClean="0"/>
              <a:t>of debt covenants which exclude new lenders even with lower seniority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Here: what happens if the borrower still carries debt from an old, </a:t>
            </a:r>
            <a:r>
              <a:rPr lang="en-GB" smtClean="0"/>
              <a:t>failed project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9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>
            <a:extLst>
              <a:ext uri="{FF2B5EF4-FFF2-40B4-BE49-F238E27FC236}">
                <a16:creationId xmlns="" xmlns:a16="http://schemas.microsoft.com/office/drawing/2014/main" id="{A41E82CB-BFC2-E0A5-4B46-39803B487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/>
              <a:t>General considerations</a:t>
            </a:r>
          </a:p>
        </p:txBody>
      </p:sp>
      <p:sp>
        <p:nvSpPr>
          <p:cNvPr id="18434" name="Text Box 2">
            <a:extLst>
              <a:ext uri="{FF2B5EF4-FFF2-40B4-BE49-F238E27FC236}">
                <a16:creationId xmlns="" xmlns:a16="http://schemas.microsoft.com/office/drawing/2014/main" id="{D8D65121-68E6-1DDB-6EF9-A46A7D0AD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1788" indent="-331788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31838" indent="-274638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Filing for bankruptcy? 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Value of firm as going concern might exceed value if sold off in parts</a:t>
            </a:r>
          </a:p>
          <a:p>
            <a:pPr eaLnBrk="1" hangingPunct="1">
              <a:buClr>
                <a:srgbClr val="333399"/>
              </a:buClr>
              <a:buFont typeface="Tahoma" panose="020B0604030504040204" pitchFamily="34" charset="0"/>
              <a:buChar char="•"/>
            </a:pPr>
            <a:r>
              <a:rPr lang="en-US" altLang="en-US"/>
              <a:t>US: Chapter 11 bankruptcy involves reorganization of debtor’s debt, assets and business plan. </a:t>
            </a:r>
          </a:p>
          <a:p>
            <a:pPr lvl="1" eaLnBrk="1" hangingPunct="1">
              <a:buClr>
                <a:srgbClr val="333399"/>
              </a:buClr>
              <a:buFont typeface="Arial" panose="020B0604020202020204" pitchFamily="34" charset="0"/>
              <a:buChar char="►"/>
            </a:pPr>
            <a:r>
              <a:rPr lang="en-US" altLang="en-US"/>
              <a:t>When would that make sense?</a:t>
            </a:r>
          </a:p>
        </p:txBody>
      </p:sp>
      <p:sp>
        <p:nvSpPr>
          <p:cNvPr id="31748" name="Text Box 3">
            <a:extLst>
              <a:ext uri="{FF2B5EF4-FFF2-40B4-BE49-F238E27FC236}">
                <a16:creationId xmlns="" xmlns:a16="http://schemas.microsoft.com/office/drawing/2014/main" id="{1CDA7098-7602-40BF-823B-FB00768D8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144000" algn="l"/>
                <a:tab pos="9601200" algn="l"/>
                <a:tab pos="10058400" algn="l"/>
                <a:tab pos="10515600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42CD5DB9-9190-4E37-8157-3185533011B0}" type="slidenum">
              <a:rPr lang="ru-RU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ru-RU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pitchFamily="49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7979</TotalTime>
  <Words>797</Words>
  <Application>Microsoft Office PowerPoint</Application>
  <PresentationFormat>On-screen Show (4:3)</PresentationFormat>
  <Paragraphs>120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 Unicode MS</vt:lpstr>
      <vt:lpstr>MS Gothic</vt:lpstr>
      <vt:lpstr>Arial</vt:lpstr>
      <vt:lpstr>Book Antiqua</vt:lpstr>
      <vt:lpstr>Symbol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Where we are</vt:lpstr>
      <vt:lpstr>PowerPoint Presentation</vt:lpstr>
      <vt:lpstr>Case I: Claiming the collateral beats renegotiation</vt:lpstr>
      <vt:lpstr>PowerPoint Presentation</vt:lpstr>
      <vt:lpstr>Where we are</vt:lpstr>
      <vt:lpstr>Case II: Renegotiation Possible</vt:lpstr>
      <vt:lpstr>PowerPoint Presentation</vt:lpstr>
      <vt:lpstr>PowerPoint Presentation</vt:lpstr>
      <vt:lpstr>Case II: Renegotiation is possible</vt:lpstr>
      <vt:lpstr>PowerPoint Presentation</vt:lpstr>
      <vt:lpstr>PowerPoint Presentation</vt:lpstr>
      <vt:lpstr>Summary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Management and Organisational Behaviour</dc:title>
  <dc:creator>wendy bloisi</dc:creator>
  <cp:lastModifiedBy>Gerald Pech</cp:lastModifiedBy>
  <cp:revision>2086</cp:revision>
  <cp:lastPrinted>1601-01-01T00:00:00Z</cp:lastPrinted>
  <dcterms:created xsi:type="dcterms:W3CDTF">1601-01-01T00:00:00Z</dcterms:created>
  <dcterms:modified xsi:type="dcterms:W3CDTF">2023-10-26T13:09:13Z</dcterms:modified>
</cp:coreProperties>
</file>