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1"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114"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AF1A81-8DBC-4527-A125-9CFC9226183C}"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341751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AF1A81-8DBC-4527-A125-9CFC9226183C}"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792425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AF1A81-8DBC-4527-A125-9CFC9226183C}"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2708394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AF1A81-8DBC-4527-A125-9CFC9226183C}"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278231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AF1A81-8DBC-4527-A125-9CFC9226183C}"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396025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AF1A81-8DBC-4527-A125-9CFC9226183C}"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32333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AF1A81-8DBC-4527-A125-9CFC9226183C}" type="datetimeFigureOut">
              <a:rPr lang="en-US" smtClean="0"/>
              <a:t>3/27/2019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3141072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AF1A81-8DBC-4527-A125-9CFC9226183C}" type="datetimeFigureOut">
              <a:rPr lang="en-US" smtClean="0"/>
              <a:t>3/27/2019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107683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F1A81-8DBC-4527-A125-9CFC9226183C}" type="datetimeFigureOut">
              <a:rPr lang="en-US" smtClean="0"/>
              <a:t>3/27/2019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2673897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AF1A81-8DBC-4527-A125-9CFC9226183C}"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1675950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AF1A81-8DBC-4527-A125-9CFC9226183C}"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47EBBD-30B4-4308-B7CC-AC106955C221}" type="slidenum">
              <a:rPr lang="en-US" smtClean="0"/>
              <a:t>‹#›</a:t>
            </a:fld>
            <a:endParaRPr lang="en-US"/>
          </a:p>
        </p:txBody>
      </p:sp>
    </p:spTree>
    <p:extLst>
      <p:ext uri="{BB962C8B-B14F-4D97-AF65-F5344CB8AC3E}">
        <p14:creationId xmlns:p14="http://schemas.microsoft.com/office/powerpoint/2010/main" val="52252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F1A81-8DBC-4527-A125-9CFC9226183C}" type="datetimeFigureOut">
              <a:rPr lang="en-US" smtClean="0"/>
              <a:t>3/27/2019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47EBBD-30B4-4308-B7CC-AC106955C221}" type="slidenum">
              <a:rPr lang="en-US" smtClean="0"/>
              <a:t>‹#›</a:t>
            </a:fld>
            <a:endParaRPr lang="en-US"/>
          </a:p>
        </p:txBody>
      </p:sp>
    </p:spTree>
    <p:extLst>
      <p:ext uri="{BB962C8B-B14F-4D97-AF65-F5344CB8AC3E}">
        <p14:creationId xmlns:p14="http://schemas.microsoft.com/office/powerpoint/2010/main" val="65954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Michele Foucault</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33307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p:txBody>
          <a:bodyPr>
            <a:normAutofit fontScale="85000" lnSpcReduction="20000"/>
          </a:bodyPr>
          <a:lstStyle/>
          <a:p>
            <a:r>
              <a:rPr kumimoji="0" lang="en-US" altLang="en-US" b="0" i="0" u="none" strike="noStrike" cap="none" normalizeH="0" baseline="0" dirty="0" smtClean="0">
                <a:ln>
                  <a:noFill/>
                </a:ln>
                <a:solidFill>
                  <a:srgbClr val="212121"/>
                </a:solidFill>
                <a:effectLst/>
                <a:latin typeface="inherit"/>
              </a:rPr>
              <a:t>In the works “Disciplinary Institutions”(1975), devoted to history of prison formation and examining the functioning of power relations not only within the penitentiary system, but also beyond its borders, Foucault contrasts the classical notion of power (presence of a ruling and subordinate; negative character - submission, prohibition, coercion; state privilege) "genealogy of power"</a:t>
            </a:r>
            <a:r>
              <a:rPr kumimoji="0" lang="en-US" altLang="en-US" sz="1400" b="0" i="0" u="none" strike="noStrike" cap="none" normalizeH="0" baseline="0" dirty="0" smtClean="0">
                <a:ln>
                  <a:noFill/>
                </a:ln>
                <a:solidFill>
                  <a:schemeClr val="tx1"/>
                </a:solidFill>
                <a:effectLst/>
              </a:rPr>
              <a:t> </a:t>
            </a:r>
            <a:endParaRPr kumimoji="0" lang="en-US" altLang="en-US" sz="4000" b="0" i="0" u="none" strike="noStrike" cap="none" normalizeH="0" baseline="0" dirty="0" smtClean="0">
              <a:ln>
                <a:noFill/>
              </a:ln>
              <a:solidFill>
                <a:schemeClr val="tx1"/>
              </a:solidFill>
              <a:effectLst/>
              <a:latin typeface="Arial" panose="020B0604020202020204" pitchFamily="34" charset="0"/>
            </a:endParaRPr>
          </a:p>
          <a:p>
            <a:r>
              <a:rPr kumimoji="0" lang="en-US" altLang="en-US" b="0" i="0" u="none" strike="noStrike" cap="none" normalizeH="0" baseline="0" dirty="0" smtClean="0">
                <a:ln>
                  <a:noFill/>
                </a:ln>
                <a:solidFill>
                  <a:srgbClr val="212121"/>
                </a:solidFill>
                <a:effectLst/>
                <a:latin typeface="inherit"/>
              </a:rPr>
              <a:t>He describes </a:t>
            </a:r>
            <a:r>
              <a:rPr kumimoji="0" lang="en-US" altLang="en-US" b="0" i="0" u="none" strike="noStrike" cap="none" normalizeH="0" baseline="0" dirty="0" smtClean="0">
                <a:ln>
                  <a:noFill/>
                </a:ln>
                <a:solidFill>
                  <a:srgbClr val="212121"/>
                </a:solidFill>
                <a:effectLst/>
                <a:latin typeface="inherit"/>
              </a:rPr>
              <a:t>modern power - hidden, scattered and even contradictory, which is realized inseparably with knowledge, organizes social space according to the principle of “all-supervision”, in which each individual is potentially and really under observation and therefore must constantly monitor himself (social “optics”) . Thus, the authority disciplines and normalizes individual human behavior (social “physics” and “physiology”), imposing norms of behavior that are mandatory for all members of society (“disciplinary society”).</a:t>
            </a:r>
            <a:r>
              <a:rPr kumimoji="0" lang="en-US" altLang="en-US" sz="1400" b="0" i="0" u="none" strike="noStrike" cap="none" normalizeH="0" baseline="0" dirty="0" smtClean="0">
                <a:ln>
                  <a:noFill/>
                </a:ln>
                <a:solidFill>
                  <a:schemeClr val="tx1"/>
                </a:solidFill>
                <a:effectLst/>
              </a:rPr>
              <a:t> </a:t>
            </a:r>
            <a:endParaRPr kumimoji="0" lang="en-US" altLang="en-US" sz="4000" b="0" i="0" u="none" strike="noStrike" cap="none" normalizeH="0" baseline="0" dirty="0" smtClean="0">
              <a:ln>
                <a:noFill/>
              </a:ln>
              <a:solidFill>
                <a:schemeClr val="tx1"/>
              </a:solidFill>
              <a:effectLst/>
              <a:latin typeface="Arial" panose="020B0604020202020204" pitchFamily="34" charset="0"/>
            </a:endParaRPr>
          </a:p>
          <a:p>
            <a:pPr marL="0" indent="0">
              <a:buNone/>
            </a:pPr>
            <a:r>
              <a:rPr lang="ru-RU" dirty="0" smtClean="0"/>
              <a:t> </a:t>
            </a:r>
            <a:endParaRPr lang="en-US" dirty="0"/>
          </a:p>
        </p:txBody>
      </p:sp>
      <p:sp>
        <p:nvSpPr>
          <p:cNvPr id="4"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9010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25656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p:txBody>
          <a:bodyPr>
            <a:normAutofit fontScale="92500"/>
          </a:bodyPr>
          <a:lstStyle/>
          <a:p>
            <a:r>
              <a:rPr kumimoji="0" lang="en-US" altLang="en-US" b="0" i="0" u="none" strike="noStrike" cap="none" normalizeH="0" baseline="0" dirty="0" smtClean="0">
                <a:ln>
                  <a:noFill/>
                </a:ln>
                <a:solidFill>
                  <a:srgbClr val="212121"/>
                </a:solidFill>
                <a:effectLst/>
                <a:latin typeface="inherit"/>
              </a:rPr>
              <a:t>Foucault emphasizes that the individual is not something independent, but is formed by the power in order to study and control him. </a:t>
            </a:r>
          </a:p>
          <a:p>
            <a:r>
              <a:rPr kumimoji="0" lang="en-US" altLang="en-US" b="0" i="0" u="none" strike="noStrike" cap="none" normalizeH="0" baseline="0" dirty="0" smtClean="0">
                <a:ln>
                  <a:noFill/>
                </a:ln>
                <a:solidFill>
                  <a:srgbClr val="212121"/>
                </a:solidFill>
                <a:effectLst/>
                <a:latin typeface="inherit"/>
              </a:rPr>
              <a:t>Power thus creates the “knower”, ways of knowing and the knowable itself. According to Foucault, “it is necessary to agree that power and knowledge directly permeate each other;</a:t>
            </a:r>
            <a:r>
              <a:rPr kumimoji="0" lang="en-US" altLang="en-US" sz="1400" b="0" i="0" u="none" strike="noStrike" cap="none" normalizeH="0" baseline="0" dirty="0" smtClean="0">
                <a:ln>
                  <a:noFill/>
                </a:ln>
                <a:solidFill>
                  <a:schemeClr val="tx1"/>
                </a:solidFill>
                <a:effectLst/>
              </a:rPr>
              <a:t> </a:t>
            </a:r>
          </a:p>
          <a:p>
            <a:r>
              <a:rPr kumimoji="0" lang="en-US" altLang="en-US" b="0" i="0" u="none" strike="noStrike" cap="none" normalizeH="0" baseline="0" dirty="0" smtClean="0">
                <a:ln>
                  <a:noFill/>
                </a:ln>
                <a:solidFill>
                  <a:srgbClr val="212121"/>
                </a:solidFill>
                <a:effectLst/>
                <a:latin typeface="Arial" panose="020B0604020202020204" pitchFamily="34" charset="0"/>
                <a:cs typeface="Arial" panose="020B0604020202020204" pitchFamily="34" charset="0"/>
              </a:rPr>
              <a:t>The discipline techniques (and especially the supervision technique) in any public institution of this epoch — be it a prison or a factory — are not structurally different from each other. But despite the fact that power is exercised in the whole space of society, in any institution, its ideal space, according to Foucault, remains primarily a prison</a:t>
            </a:r>
            <a:r>
              <a:rPr kumimoji="0" lang="en-US" altLang="en-US"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p>
          <a:p>
            <a:endParaRPr kumimoji="0" lang="en-US" altLang="en-US"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0567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4" name="Rectangle 1"/>
          <p:cNvSpPr>
            <a:spLocks noGrp="1" noChangeArrowheads="1"/>
          </p:cNvSpPr>
          <p:nvPr>
            <p:ph idx="1"/>
          </p:nvPr>
        </p:nvSpPr>
        <p:spPr bwMode="auto">
          <a:xfrm>
            <a:off x="811427" y="480921"/>
            <a:ext cx="10498123" cy="458587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212121"/>
                </a:solidFill>
                <a:effectLst/>
                <a:latin typeface="inherit"/>
              </a:rPr>
              <a:t>Disciplinary society is the currently dominant form of social organization, characteristic of the social systems of the modern era. It originated in the Western world in the XVIII – XVIII centuries, in the process of modernization of old European societies. </a:t>
            </a:r>
          </a:p>
          <a:p>
            <a:pPr marL="0" indent="0" eaLnBrk="0" fontAlgn="base" hangingPunct="0">
              <a:lnSpc>
                <a:spcPct val="100000"/>
              </a:lnSpc>
              <a:spcBef>
                <a:spcPct val="0"/>
              </a:spcBef>
              <a:spcAft>
                <a:spcPct val="0"/>
              </a:spcAft>
              <a:buNone/>
            </a:pPr>
            <a:endParaRPr lang="en-US" altLang="en-US" dirty="0">
              <a:solidFill>
                <a:srgbClr val="212121"/>
              </a:solidFill>
              <a:latin typeface="inherit"/>
            </a:endParaRPr>
          </a:p>
          <a:p>
            <a:pPr mar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212121"/>
                </a:solidFill>
                <a:effectLst/>
                <a:latin typeface="inherit"/>
              </a:rPr>
              <a:t>The emergence of disciplinary societies was primarily due to the need to manage a multitude of individuals in order to adapt them to the functional requirements of the industrial capitalist and administrative-bureaucratic orders of modern societies.</a:t>
            </a:r>
            <a:r>
              <a:rPr kumimoji="0" lang="en-US" altLang="en-US" b="0" i="0" u="none" strike="noStrike" cap="none" normalizeH="0" baseline="0" dirty="0" smtClean="0">
                <a:ln>
                  <a:noFill/>
                </a:ln>
                <a:solidFill>
                  <a:schemeClr val="tx1"/>
                </a:solidFill>
                <a:effectLst/>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135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Psychology and Philosophy</a:t>
            </a:r>
          </a:p>
          <a:p>
            <a:r>
              <a:rPr lang="en-US" dirty="0" smtClean="0"/>
              <a:t>Work and theoretical experience in psychopathology;</a:t>
            </a:r>
          </a:p>
          <a:p>
            <a:r>
              <a:rPr lang="en-US" dirty="0" smtClean="0"/>
              <a:t>In philosophy: an attempt to revise Hegel’s approach;</a:t>
            </a:r>
          </a:p>
          <a:p>
            <a:r>
              <a:rPr lang="en-US" dirty="0" smtClean="0"/>
              <a:t>Critically assesses approaches in psychiatry (Z. Freud), and medicine ( influence of L. Binswanger); </a:t>
            </a:r>
            <a:endParaRPr lang="ru-RU" dirty="0" smtClean="0"/>
          </a:p>
          <a:p>
            <a:r>
              <a:rPr lang="en-US" dirty="0" smtClean="0"/>
              <a:t>This </a:t>
            </a:r>
            <a:r>
              <a:rPr lang="en-US" dirty="0"/>
              <a:t>is a question of the relationship between the normal and the pathological; the question of whether the idea of ​​the "norm" of a person can be established on the basis of the analysis of the "pathological". </a:t>
            </a:r>
            <a:endParaRPr lang="ru-RU" dirty="0" smtClean="0"/>
          </a:p>
          <a:p>
            <a:r>
              <a:rPr lang="en-US" dirty="0" smtClean="0"/>
              <a:t>He </a:t>
            </a:r>
            <a:r>
              <a:rPr lang="en-US" dirty="0"/>
              <a:t>criticizes psychoanalysis for this: </a:t>
            </a:r>
            <a:r>
              <a:rPr lang="en-US" dirty="0" smtClean="0"/>
              <a:t>Psychoanalysis </a:t>
            </a:r>
            <a:r>
              <a:rPr lang="en-US" dirty="0"/>
              <a:t>found </a:t>
            </a:r>
            <a:r>
              <a:rPr lang="en-US" dirty="0" smtClean="0"/>
              <a:t>possible </a:t>
            </a:r>
            <a:r>
              <a:rPr lang="en-US" dirty="0"/>
              <a:t>to </a:t>
            </a:r>
            <a:r>
              <a:rPr lang="en-US" dirty="0" smtClean="0"/>
              <a:t>elaborate </a:t>
            </a:r>
            <a:r>
              <a:rPr lang="en-US" dirty="0"/>
              <a:t>the psychology of the child, dealing with the pathology of an adult</a:t>
            </a:r>
            <a:r>
              <a:rPr lang="en-US" dirty="0" smtClean="0"/>
              <a:t>.</a:t>
            </a:r>
          </a:p>
        </p:txBody>
      </p:sp>
    </p:spTree>
    <p:extLst>
      <p:ext uri="{BB962C8B-B14F-4D97-AF65-F5344CB8AC3E}">
        <p14:creationId xmlns:p14="http://schemas.microsoft.com/office/powerpoint/2010/main" val="43666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p:txBody>
          <a:bodyPr>
            <a:normAutofit/>
          </a:bodyPr>
          <a:lstStyle/>
          <a:p>
            <a:r>
              <a:rPr kumimoji="0" lang="en-US" altLang="en-US" b="0" i="0" u="none" strike="noStrike" cap="none" normalizeH="0" baseline="0" dirty="0" smtClean="0">
                <a:ln>
                  <a:noFill/>
                </a:ln>
                <a:solidFill>
                  <a:srgbClr val="212121"/>
                </a:solidFill>
                <a:effectLst/>
                <a:latin typeface="inherit"/>
              </a:rPr>
              <a:t>compares this course of psychology with one of the episodes of the formation of medicine at the turn of the XVIII and XIX centuries. This refers to the emergence of pathological anatomy and the role that death acquired for medicine at this moment: "The darkness of life dissipates in the light of death."</a:t>
            </a:r>
            <a:r>
              <a:rPr kumimoji="0" lang="en-US" altLang="en-US" sz="1400" b="0" i="0" u="none" strike="noStrike" cap="none" normalizeH="0" baseline="0" dirty="0" smtClean="0">
                <a:ln>
                  <a:noFill/>
                </a:ln>
                <a:solidFill>
                  <a:schemeClr val="tx1"/>
                </a:solidFill>
                <a:effectLst/>
              </a:rPr>
              <a:t> </a:t>
            </a:r>
            <a:endParaRPr lang="en-US" altLang="en-US" sz="4000" dirty="0">
              <a:latin typeface="Arial" panose="020B0604020202020204" pitchFamily="34" charset="0"/>
            </a:endParaRPr>
          </a:p>
          <a:p>
            <a:r>
              <a:rPr kumimoji="0" lang="en-US" altLang="en-US" b="0" i="0" u="none" strike="noStrike" cap="none" normalizeH="0" baseline="0" dirty="0" smtClean="0">
                <a:ln>
                  <a:noFill/>
                </a:ln>
                <a:solidFill>
                  <a:srgbClr val="212121"/>
                </a:solidFill>
                <a:effectLst/>
                <a:latin typeface="inherit"/>
              </a:rPr>
              <a:t>“Madness and Foolishness: The History of Madness in the Classical Era”, shows the extent to which our judgment about pathology depends on the notion of “pathological,” which we follow</a:t>
            </a:r>
            <a:r>
              <a:rPr lang="en-US" altLang="en-US" sz="1400" dirty="0"/>
              <a:t>;</a:t>
            </a:r>
            <a:endParaRPr kumimoji="0" lang="en-US" altLang="en-US" sz="4000" b="0" i="0" u="none" strike="noStrike" cap="none" normalizeH="0" baseline="0" dirty="0" smtClean="0">
              <a:ln>
                <a:noFill/>
              </a:ln>
              <a:solidFill>
                <a:schemeClr val="tx1"/>
              </a:solidFill>
              <a:effectLst/>
              <a:latin typeface="Arial" panose="020B0604020202020204" pitchFamily="34" charset="0"/>
            </a:endParaRPr>
          </a:p>
          <a:p>
            <a:pPr marL="0" indent="0">
              <a:buNone/>
            </a:pPr>
            <a:endParaRPr lang="en-US" dirty="0" smtClean="0"/>
          </a:p>
        </p:txBody>
      </p:sp>
      <p:sp>
        <p:nvSpPr>
          <p:cNvPr id="6" name="Rectangle 3"/>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23846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a:xfrm>
            <a:off x="1165036" y="1825625"/>
            <a:ext cx="10188763" cy="4351338"/>
          </a:xfrm>
        </p:spPr>
        <p:txBody>
          <a:bodyPr>
            <a:normAutofit/>
          </a:bodyPr>
          <a:lstStyle/>
          <a:p>
            <a:r>
              <a:rPr kumimoji="0" lang="en-US" altLang="en-US" b="0" i="0" u="none" strike="noStrike" cap="none" normalizeH="0" baseline="0" dirty="0" smtClean="0">
                <a:ln>
                  <a:noFill/>
                </a:ln>
                <a:solidFill>
                  <a:srgbClr val="212121"/>
                </a:solidFill>
                <a:effectLst/>
                <a:latin typeface="inherit"/>
              </a:rPr>
              <a:t>an attempt to comprehend a special form of rationality - medical rationality, without</a:t>
            </a:r>
            <a:r>
              <a:rPr kumimoji="0" lang="en-US" altLang="en-US" b="0" i="0" u="none" strike="noStrike" cap="none" normalizeH="0" dirty="0" smtClean="0">
                <a:ln>
                  <a:noFill/>
                </a:ln>
                <a:solidFill>
                  <a:srgbClr val="212121"/>
                </a:solidFill>
                <a:effectLst/>
                <a:latin typeface="inherit"/>
              </a:rPr>
              <a:t> an existentialist approach;</a:t>
            </a:r>
          </a:p>
          <a:p>
            <a:r>
              <a:rPr kumimoji="0" lang="en-US" altLang="en-US" sz="3500" b="0" i="0" u="none" strike="noStrike" cap="none" normalizeH="0" baseline="0" dirty="0" smtClean="0">
                <a:ln>
                  <a:noFill/>
                </a:ln>
                <a:solidFill>
                  <a:srgbClr val="212121"/>
                </a:solidFill>
                <a:effectLst/>
                <a:latin typeface="+mj-lt"/>
              </a:rPr>
              <a:t>“Genuine” madness, bearing an important conjectures for enlightening human nature and culture:</a:t>
            </a:r>
          </a:p>
          <a:p>
            <a:r>
              <a:rPr kumimoji="0" lang="en-US" altLang="en-US" sz="3500" b="0" i="0" u="none" strike="noStrike" cap="none" normalizeH="0" baseline="0" dirty="0" smtClean="0">
                <a:ln>
                  <a:noFill/>
                </a:ln>
                <a:solidFill>
                  <a:srgbClr val="212121"/>
                </a:solidFill>
                <a:effectLst/>
                <a:latin typeface="+mj-lt"/>
              </a:rPr>
              <a:t> “it will be necessary one day to try to do an analysis of madness as a global structure; madness liberated and restored in rights; madness returned in some way to its original language…”</a:t>
            </a:r>
            <a:r>
              <a:rPr kumimoji="0" lang="en-US" altLang="en-US" sz="3500" b="0" i="0" u="none" strike="noStrike" cap="none" normalizeH="0" baseline="0" dirty="0" smtClean="0">
                <a:ln>
                  <a:noFill/>
                </a:ln>
                <a:solidFill>
                  <a:schemeClr val="tx1"/>
                </a:solidFill>
                <a:effectLst/>
                <a:latin typeface="+mj-lt"/>
              </a:rPr>
              <a:t> </a:t>
            </a:r>
          </a:p>
          <a:p>
            <a:endParaRPr kumimoji="0" lang="en-US" altLang="en-US" sz="3500" b="0" i="0" u="none" strike="noStrike" cap="none" normalizeH="0" baseline="0" dirty="0" smtClean="0">
              <a:ln>
                <a:noFill/>
              </a:ln>
              <a:solidFill>
                <a:schemeClr val="tx1"/>
              </a:solidFill>
              <a:effectLst/>
              <a:latin typeface="+mj-lt"/>
            </a:endParaRPr>
          </a:p>
        </p:txBody>
      </p:sp>
      <p:sp>
        <p:nvSpPr>
          <p:cNvPr id="4" name="Rectangle 1"/>
          <p:cNvSpPr>
            <a:spLocks noChangeArrowheads="1"/>
          </p:cNvSpPr>
          <p:nvPr/>
        </p:nvSpPr>
        <p:spPr bwMode="auto">
          <a:xfrm>
            <a:off x="378940" y="90101"/>
            <a:ext cx="11813059"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28"/>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29667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a:xfrm>
            <a:off x="896084" y="1825625"/>
            <a:ext cx="10457716" cy="4351338"/>
          </a:xfrm>
        </p:spPr>
        <p:txBody>
          <a:bodyPr>
            <a:normAutofit fontScale="92500"/>
          </a:bodyPr>
          <a:lstStyle/>
          <a:p>
            <a:r>
              <a:rPr kumimoji="0" lang="en-US" altLang="en-US" b="0" i="0" u="none" strike="noStrike" cap="none" normalizeH="0" baseline="0" dirty="0" smtClean="0">
                <a:ln>
                  <a:noFill/>
                </a:ln>
                <a:solidFill>
                  <a:srgbClr val="212121"/>
                </a:solidFill>
                <a:effectLst/>
                <a:latin typeface="inherit"/>
              </a:rPr>
              <a:t>Foucault restricts the analyzed material to a specific historical period (in this case, the XVIII - early XIX century) and relies on a certain corpus of texts (statements of contemporaries about the state of scientific knowledge and the practice arising from it), indicating that since a certain historical era sees one </a:t>
            </a:r>
            <a:r>
              <a:rPr kumimoji="0" lang="en-US" altLang="en-US" b="0" i="0" u="none" strike="noStrike" cap="none" normalizeH="0" baseline="0" dirty="0" smtClean="0">
                <a:ln>
                  <a:noFill/>
                </a:ln>
                <a:solidFill>
                  <a:srgbClr val="212121"/>
                </a:solidFill>
                <a:effectLst/>
                <a:latin typeface="inherit"/>
              </a:rPr>
              <a:t>without </a:t>
            </a:r>
            <a:r>
              <a:rPr kumimoji="0" lang="en-US" altLang="en-US" b="0" i="0" u="none" strike="noStrike" cap="none" normalizeH="0" baseline="0" dirty="0" smtClean="0">
                <a:ln>
                  <a:noFill/>
                </a:ln>
                <a:solidFill>
                  <a:srgbClr val="212121"/>
                </a:solidFill>
                <a:effectLst/>
                <a:latin typeface="inherit"/>
              </a:rPr>
              <a:t>noticing the other at all, this indicates a special form of rationality inherent only in it.</a:t>
            </a:r>
            <a:r>
              <a:rPr kumimoji="0" lang="en-US" altLang="en-US" sz="1400" b="0" i="0" u="none" strike="noStrike" cap="none" normalizeH="0" baseline="0" dirty="0" smtClean="0">
                <a:ln>
                  <a:noFill/>
                </a:ln>
                <a:solidFill>
                  <a:schemeClr val="tx1"/>
                </a:solidFill>
                <a:effectLst/>
              </a:rPr>
              <a:t> </a:t>
            </a:r>
            <a:r>
              <a:rPr lang="ru-RU" dirty="0"/>
              <a:t>  </a:t>
            </a:r>
            <a:endParaRPr lang="en-US" dirty="0" smtClean="0"/>
          </a:p>
          <a:p>
            <a:r>
              <a:rPr kumimoji="0" lang="en-US" altLang="en-US" b="0" i="0" u="none" strike="noStrike" cap="none" normalizeH="0" baseline="0" dirty="0" smtClean="0">
                <a:ln>
                  <a:noFill/>
                </a:ln>
                <a:solidFill>
                  <a:srgbClr val="212121"/>
                </a:solidFill>
                <a:effectLst/>
                <a:latin typeface="inherit"/>
              </a:rPr>
              <a:t>For the existential analysis, the expression becomes the central point because it may be that the dream is seen as a “manifestation of the soul in its intrinsic internal”, as an “anthropological experience of transcendence”.</a:t>
            </a:r>
            <a:endParaRPr lang="en-US" dirty="0" smtClean="0"/>
          </a:p>
          <a:p>
            <a:r>
              <a:rPr lang="en-US" dirty="0" smtClean="0"/>
              <a:t>New type of anthropology.</a:t>
            </a:r>
            <a:r>
              <a:rPr lang="ru-RU" dirty="0"/>
              <a:t> </a:t>
            </a:r>
            <a:endParaRPr lang="en-US" dirty="0"/>
          </a:p>
        </p:txBody>
      </p:sp>
      <p:sp>
        <p:nvSpPr>
          <p:cNvPr id="4"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67112" y="90100"/>
            <a:ext cx="12124888"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06328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p:txBody>
          <a:bodyPr/>
          <a:lstStyle/>
          <a:p>
            <a:r>
              <a:rPr kumimoji="0" lang="en-US" altLang="en-US" b="0" i="0" u="none" strike="noStrike" cap="none" normalizeH="0" baseline="0" dirty="0" smtClean="0">
                <a:ln>
                  <a:noFill/>
                </a:ln>
                <a:solidFill>
                  <a:srgbClr val="212121"/>
                </a:solidFill>
                <a:effectLst/>
                <a:latin typeface="inherit"/>
              </a:rPr>
              <a:t>critical method”, or “critical history”, or - in one word - “archeology”, referring to analyzing conditions for possibility of the emergence and existence of a particular phenomenon of human culture.</a:t>
            </a:r>
            <a:r>
              <a:rPr kumimoji="0" lang="en-US" altLang="en-US" sz="1400" b="0" i="0" u="none" strike="noStrike" cap="none" normalizeH="0" baseline="0" dirty="0" smtClean="0">
                <a:ln>
                  <a:noFill/>
                </a:ln>
                <a:solidFill>
                  <a:schemeClr val="tx1"/>
                </a:solidFill>
                <a:effectLst/>
              </a:rPr>
              <a:t> </a:t>
            </a:r>
            <a:endParaRPr lang="en-US" dirty="0" smtClean="0"/>
          </a:p>
          <a:p>
            <a:r>
              <a:rPr lang="en-US" dirty="0" smtClean="0"/>
              <a:t>“Words and Things” (1960);</a:t>
            </a:r>
          </a:p>
          <a:p>
            <a:r>
              <a:rPr lang="en-US" dirty="0" smtClean="0"/>
              <a:t>Culture: language, “transgression act”, and sexuality.</a:t>
            </a:r>
          </a:p>
          <a:p>
            <a:r>
              <a:rPr lang="en-US" dirty="0" smtClean="0"/>
              <a:t>Sexuality is oppressed and “denaturalized”;</a:t>
            </a:r>
          </a:p>
          <a:p>
            <a:endParaRPr lang="en-US" dirty="0"/>
          </a:p>
        </p:txBody>
      </p:sp>
      <p:sp>
        <p:nvSpPr>
          <p:cNvPr id="4" name="Rectangle 1"/>
          <p:cNvSpPr>
            <a:spLocks noChangeArrowheads="1"/>
          </p:cNvSpPr>
          <p:nvPr/>
        </p:nvSpPr>
        <p:spPr bwMode="auto">
          <a:xfrm>
            <a:off x="0" y="136267"/>
            <a:ext cx="51296" cy="1846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212121"/>
                </a:solidFill>
                <a:effectLst/>
                <a:latin typeface="inherit"/>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50665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a:xfrm>
            <a:off x="1561146" y="1825625"/>
            <a:ext cx="9792653" cy="4351338"/>
          </a:xfrm>
        </p:spPr>
        <p:txBody>
          <a:bodyPr>
            <a:normAutofit/>
          </a:bodyPr>
          <a:lstStyle/>
          <a:p>
            <a:r>
              <a:rPr kumimoji="0" lang="en-US" altLang="en-US" b="0" i="0" u="none" strike="noStrike" cap="none" normalizeH="0" baseline="0" dirty="0" smtClean="0">
                <a:ln>
                  <a:noFill/>
                </a:ln>
                <a:solidFill>
                  <a:srgbClr val="212121"/>
                </a:solidFill>
                <a:effectLst/>
                <a:latin typeface="inherit"/>
              </a:rPr>
              <a:t>Foucault believes, it will be generally understood and reconstructed in terms of power relations and knowledge relations. </a:t>
            </a:r>
          </a:p>
          <a:p>
            <a:r>
              <a:rPr kumimoji="0" lang="en-US" altLang="en-US" b="0" i="0" u="none" strike="noStrike" cap="none" normalizeH="0" baseline="0" dirty="0" smtClean="0">
                <a:ln>
                  <a:noFill/>
                </a:ln>
                <a:solidFill>
                  <a:srgbClr val="212121"/>
                </a:solidFill>
                <a:effectLst/>
                <a:latin typeface="inherit"/>
              </a:rPr>
              <a:t>This leads, according to Foucault, to the formation of the main characters of modern society: a hysterical woman</a:t>
            </a:r>
            <a:r>
              <a:rPr kumimoji="0" lang="en-US" altLang="en-US" b="0" i="0" u="none" strike="noStrike" cap="none" normalizeH="0" baseline="0" dirty="0" smtClean="0">
                <a:ln>
                  <a:noFill/>
                </a:ln>
                <a:solidFill>
                  <a:srgbClr val="212121"/>
                </a:solidFill>
                <a:effectLst/>
                <a:latin typeface="inherit"/>
              </a:rPr>
              <a:t>, an </a:t>
            </a:r>
            <a:r>
              <a:rPr kumimoji="0" lang="en-US" altLang="en-US" b="0" i="0" u="none" strike="noStrike" cap="none" normalizeH="0" baseline="0" dirty="0" smtClean="0">
                <a:ln>
                  <a:noFill/>
                </a:ln>
                <a:solidFill>
                  <a:srgbClr val="212121"/>
                </a:solidFill>
                <a:effectLst/>
                <a:latin typeface="inherit"/>
              </a:rPr>
              <a:t>adult </a:t>
            </a:r>
            <a:r>
              <a:rPr kumimoji="0" lang="en-US" altLang="en-US" b="0" i="0" u="none" strike="noStrike" cap="none" normalizeH="0" baseline="0" dirty="0" smtClean="0">
                <a:ln>
                  <a:noFill/>
                </a:ln>
                <a:solidFill>
                  <a:srgbClr val="212121"/>
                </a:solidFill>
                <a:effectLst/>
                <a:latin typeface="inherit"/>
              </a:rPr>
              <a:t>pervert</a:t>
            </a:r>
            <a:r>
              <a:rPr lang="en-US" altLang="en-US" dirty="0">
                <a:solidFill>
                  <a:srgbClr val="212121"/>
                </a:solidFill>
                <a:latin typeface="inherit"/>
              </a:rPr>
              <a:t>,</a:t>
            </a:r>
            <a:r>
              <a:rPr kumimoji="0" lang="ru-RU" altLang="en-US" b="0" i="0" u="none" strike="noStrike" cap="none" normalizeH="0" baseline="0" dirty="0" smtClean="0">
                <a:ln>
                  <a:noFill/>
                </a:ln>
                <a:solidFill>
                  <a:srgbClr val="212121"/>
                </a:solidFill>
                <a:effectLst/>
                <a:latin typeface="inherit"/>
              </a:rPr>
              <a:t> </a:t>
            </a:r>
            <a:r>
              <a:rPr kumimoji="0" lang="en-US" altLang="en-US" b="0" i="0" u="none" strike="noStrike" cap="none" normalizeH="0" baseline="0" dirty="0" smtClean="0">
                <a:ln>
                  <a:noFill/>
                </a:ln>
                <a:solidFill>
                  <a:srgbClr val="212121"/>
                </a:solidFill>
                <a:effectLst/>
                <a:latin typeface="inherit"/>
              </a:rPr>
              <a:t>etc. </a:t>
            </a:r>
          </a:p>
          <a:p>
            <a:r>
              <a:rPr kumimoji="0" lang="en-US" altLang="en-US" b="0" i="0" u="none" strike="noStrike" cap="none" normalizeH="0" baseline="0" dirty="0" smtClean="0">
                <a:ln>
                  <a:noFill/>
                </a:ln>
                <a:solidFill>
                  <a:srgbClr val="212121"/>
                </a:solidFill>
                <a:effectLst/>
                <a:latin typeface="inherit"/>
              </a:rPr>
              <a:t>The </a:t>
            </a:r>
            <a:r>
              <a:rPr kumimoji="0" lang="en-US" altLang="en-US" b="0" i="0" u="none" strike="noStrike" cap="none" normalizeH="0" baseline="0" dirty="0" smtClean="0">
                <a:ln>
                  <a:noFill/>
                </a:ln>
                <a:solidFill>
                  <a:srgbClr val="212121"/>
                </a:solidFill>
                <a:effectLst/>
                <a:latin typeface="inherit"/>
              </a:rPr>
              <a:t>era of Antiquity inspires him a certain amount of hope, putting, in his opinion, the emphasis not on sexuality, but on </a:t>
            </a:r>
            <a:r>
              <a:rPr kumimoji="0" lang="en-US" altLang="en-US" b="0" i="0" u="none" strike="noStrike" cap="none" normalizeH="0" baseline="0" dirty="0" smtClean="0">
                <a:ln>
                  <a:noFill/>
                </a:ln>
                <a:solidFill>
                  <a:srgbClr val="212121"/>
                </a:solidFill>
                <a:effectLst/>
                <a:latin typeface="inherit"/>
              </a:rPr>
              <a:t>erotica. </a:t>
            </a:r>
            <a:endParaRPr kumimoji="0" lang="en-US" altLang="en-US" sz="4000" b="0" i="0" u="none" strike="noStrike" cap="none" normalizeH="0" baseline="0" dirty="0" smtClean="0">
              <a:ln>
                <a:noFill/>
              </a:ln>
              <a:solidFill>
                <a:schemeClr val="tx1"/>
              </a:solidFill>
              <a:effectLst/>
              <a:latin typeface="Arial" panose="020B0604020202020204" pitchFamily="34" charset="0"/>
            </a:endParaRPr>
          </a:p>
          <a:p>
            <a:endParaRPr lang="en-US" dirty="0"/>
          </a:p>
        </p:txBody>
      </p:sp>
      <p:sp>
        <p:nvSpPr>
          <p:cNvPr id="4" name="Rectangle 1"/>
          <p:cNvSpPr>
            <a:spLocks noChangeArrowheads="1"/>
          </p:cNvSpPr>
          <p:nvPr/>
        </p:nvSpPr>
        <p:spPr bwMode="auto">
          <a:xfrm>
            <a:off x="838200" y="90100"/>
            <a:ext cx="11353800"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1692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theme of sexuality in Foucault, therefore, is closely associated with the theme of power. “Here we are dealing with a more general problem,” says Foucault in an interview with the West and the Truth of Sex November 5, 1976, “a problem that should be considered as a counterpoint to this history of sexuality, is a problem of power. </a:t>
            </a:r>
            <a:endParaRPr lang="en-US" dirty="0" smtClean="0"/>
          </a:p>
          <a:p>
            <a:r>
              <a:rPr lang="en-US" dirty="0" smtClean="0"/>
              <a:t>Speaking </a:t>
            </a:r>
            <a:r>
              <a:rPr lang="en-US" dirty="0"/>
              <a:t>of power, we spontaneously imagine it as a law and prohibition, as a ban on suppression, and turn out to be very unarmed when it comes to tracing it in its positive mechanisms and effects. </a:t>
            </a:r>
            <a:endParaRPr lang="en-US" dirty="0" smtClean="0"/>
          </a:p>
          <a:p>
            <a:r>
              <a:rPr kumimoji="0" lang="en-US" altLang="en-US" b="0" i="0" u="none" strike="noStrike" cap="none" normalizeH="0" baseline="0" dirty="0" smtClean="0">
                <a:ln>
                  <a:noFill/>
                </a:ln>
                <a:solidFill>
                  <a:srgbClr val="212121"/>
                </a:solidFill>
                <a:effectLst/>
                <a:latin typeface="inherit"/>
              </a:rPr>
              <a:t>A certain legal model dominates the analysis of power, giving absolute privilege to the form of law. </a:t>
            </a:r>
          </a:p>
          <a:p>
            <a:r>
              <a:rPr kumimoji="0" lang="en-US" altLang="en-US" b="0" i="0" u="none" strike="noStrike" cap="none" normalizeH="0" baseline="0" dirty="0" smtClean="0">
                <a:ln>
                  <a:noFill/>
                </a:ln>
                <a:solidFill>
                  <a:srgbClr val="212121"/>
                </a:solidFill>
                <a:effectLst/>
                <a:latin typeface="inherit"/>
              </a:rPr>
              <a:t>It would be necessary to write a history of sexuality that would not be ordered by the idea of ​​power-submission, power-censorship, but by the idea of ​​</a:t>
            </a:r>
            <a:r>
              <a:rPr kumimoji="0" lang="en-US" altLang="en-US" b="1" i="0" u="none" strike="noStrike" cap="none" normalizeH="0" baseline="0" dirty="0" smtClean="0">
                <a:ln>
                  <a:noFill/>
                </a:ln>
                <a:solidFill>
                  <a:srgbClr val="212121"/>
                </a:solidFill>
                <a:effectLst/>
                <a:latin typeface="inherit"/>
              </a:rPr>
              <a:t>power-motivation, power-knowledge</a:t>
            </a:r>
            <a:r>
              <a:rPr kumimoji="0" lang="en-US" altLang="en-US" b="0" i="0" u="none" strike="noStrike" cap="none" normalizeH="0" baseline="0" dirty="0" smtClean="0">
                <a:ln>
                  <a:noFill/>
                </a:ln>
                <a:solidFill>
                  <a:srgbClr val="212121"/>
                </a:solidFill>
                <a:effectLst/>
                <a:latin typeface="inherit"/>
              </a:rPr>
              <a:t>, you should try to identify a regime of coercion, pleasure </a:t>
            </a:r>
            <a:r>
              <a:rPr kumimoji="0" lang="en-US" altLang="en-US" b="0" i="0" u="none" strike="noStrike" cap="none" normalizeH="0" baseline="0" dirty="0" smtClean="0">
                <a:ln>
                  <a:noFill/>
                </a:ln>
                <a:solidFill>
                  <a:srgbClr val="212121"/>
                </a:solidFill>
                <a:effectLst/>
                <a:latin typeface="inherit"/>
              </a:rPr>
              <a:t>that </a:t>
            </a:r>
            <a:r>
              <a:rPr kumimoji="0" lang="en-US" altLang="en-US" b="0" i="0" u="none" strike="noStrike" cap="none" normalizeH="0" baseline="0" dirty="0" smtClean="0">
                <a:ln>
                  <a:noFill/>
                </a:ln>
                <a:solidFill>
                  <a:srgbClr val="212121"/>
                </a:solidFill>
                <a:effectLst/>
                <a:latin typeface="inherit"/>
              </a:rPr>
              <a:t>would not be prohibitive, but constitutive for such a complex area, which is sexuality. "</a:t>
            </a:r>
            <a:r>
              <a:rPr kumimoji="0" lang="en-US" altLang="en-US" sz="1400" b="0" i="0" u="none" strike="noStrike" cap="none" normalizeH="0" baseline="0" dirty="0" smtClean="0">
                <a:ln>
                  <a:noFill/>
                </a:ln>
                <a:solidFill>
                  <a:schemeClr val="tx1"/>
                </a:solidFill>
                <a:effectLst/>
              </a:rPr>
              <a:t> </a:t>
            </a:r>
            <a:endParaRPr kumimoji="0" lang="en-US" altLang="en-US" sz="4000" b="0" i="0" u="none" strike="noStrike" cap="none" normalizeH="0" baseline="0" dirty="0" smtClean="0">
              <a:ln>
                <a:noFill/>
              </a:ln>
              <a:solidFill>
                <a:schemeClr val="tx1"/>
              </a:solidFill>
              <a:effectLst/>
              <a:latin typeface="Arial" panose="020B0604020202020204" pitchFamily="34" charset="0"/>
            </a:endParaRPr>
          </a:p>
          <a:p>
            <a:endParaRPr lang="en-US" dirty="0"/>
          </a:p>
        </p:txBody>
      </p:sp>
      <p:sp>
        <p:nvSpPr>
          <p:cNvPr id="4"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8010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Michele Foucault</a:t>
            </a:r>
            <a:endParaRPr lang="en-US" dirty="0"/>
          </a:p>
        </p:txBody>
      </p:sp>
      <p:sp>
        <p:nvSpPr>
          <p:cNvPr id="3" name="Content Placeholder 2"/>
          <p:cNvSpPr>
            <a:spLocks noGrp="1"/>
          </p:cNvSpPr>
          <p:nvPr>
            <p:ph idx="1"/>
          </p:nvPr>
        </p:nvSpPr>
        <p:spPr/>
        <p:txBody>
          <a:bodyPr/>
          <a:lstStyle/>
          <a:p>
            <a:r>
              <a:rPr lang="en-US" altLang="en-US" dirty="0">
                <a:solidFill>
                  <a:srgbClr val="212121"/>
                </a:solidFill>
                <a:latin typeface="inherit"/>
              </a:rPr>
              <a:t>T</a:t>
            </a:r>
            <a:r>
              <a:rPr kumimoji="0" lang="en-US" altLang="en-US" b="0" i="0" u="none" strike="noStrike" cap="none" normalizeH="0" baseline="0" dirty="0" smtClean="0">
                <a:ln>
                  <a:noFill/>
                </a:ln>
                <a:solidFill>
                  <a:srgbClr val="212121"/>
                </a:solidFill>
                <a:effectLst/>
                <a:latin typeface="inherit"/>
              </a:rPr>
              <a:t>he </a:t>
            </a:r>
            <a:r>
              <a:rPr kumimoji="0" lang="en-US" altLang="en-US" b="0" i="0" u="none" strike="noStrike" cap="none" normalizeH="0" baseline="0" dirty="0" smtClean="0">
                <a:ln>
                  <a:noFill/>
                </a:ln>
                <a:solidFill>
                  <a:srgbClr val="212121"/>
                </a:solidFill>
                <a:effectLst/>
                <a:latin typeface="inherit"/>
              </a:rPr>
              <a:t>distinction between the </a:t>
            </a:r>
            <a:r>
              <a:rPr kumimoji="0" lang="en-US" altLang="en-US" b="1" i="0" u="none" strike="noStrike" cap="none" normalizeH="0" baseline="0" dirty="0" smtClean="0">
                <a:ln>
                  <a:noFill/>
                </a:ln>
                <a:solidFill>
                  <a:srgbClr val="212121"/>
                </a:solidFill>
                <a:effectLst/>
                <a:latin typeface="inherit"/>
              </a:rPr>
              <a:t>two forms of power</a:t>
            </a:r>
            <a:r>
              <a:rPr kumimoji="0" lang="en-US" altLang="en-US" b="0" i="0" u="none" strike="noStrike" cap="none" normalizeH="0" baseline="0" dirty="0" smtClean="0">
                <a:ln>
                  <a:noFill/>
                </a:ln>
                <a:solidFill>
                  <a:srgbClr val="212121"/>
                </a:solidFill>
                <a:effectLst/>
                <a:latin typeface="inherit"/>
              </a:rPr>
              <a:t>: the one that is mainly connected with the </a:t>
            </a:r>
            <a:r>
              <a:rPr kumimoji="0" lang="en-US" altLang="en-US" b="0" i="0" u="none" strike="noStrike" cap="none" normalizeH="0" baseline="0" dirty="0" smtClean="0">
                <a:ln>
                  <a:noFill/>
                </a:ln>
                <a:solidFill>
                  <a:srgbClr val="212121"/>
                </a:solidFill>
                <a:effectLst/>
                <a:latin typeface="inherit"/>
              </a:rPr>
              <a:t>state, </a:t>
            </a:r>
            <a:r>
              <a:rPr kumimoji="0" lang="en-US" altLang="en-US" b="0" i="0" u="none" strike="noStrike" cap="none" normalizeH="0" baseline="0" dirty="0" smtClean="0">
                <a:ln>
                  <a:noFill/>
                </a:ln>
                <a:solidFill>
                  <a:srgbClr val="212121"/>
                </a:solidFill>
                <a:effectLst/>
                <a:latin typeface="inherit"/>
              </a:rPr>
              <a:t>and the one that - being located on a different level and representing a special kind of network of power relations that realize themselves through the most different channels - is relatively independent of state power. </a:t>
            </a:r>
          </a:p>
          <a:p>
            <a:r>
              <a:rPr kumimoji="0" lang="en-US" altLang="en-US" b="0" i="0" u="none" strike="noStrike" cap="none" normalizeH="0" baseline="0" dirty="0" smtClean="0">
                <a:ln>
                  <a:noFill/>
                </a:ln>
                <a:solidFill>
                  <a:srgbClr val="212121"/>
                </a:solidFill>
                <a:effectLst/>
                <a:latin typeface="inherit"/>
              </a:rPr>
              <a:t>This is the level of analysis that will later be called the “</a:t>
            </a:r>
            <a:r>
              <a:rPr kumimoji="0" lang="en-US" altLang="en-US" b="1" i="0" u="none" strike="noStrike" cap="none" normalizeH="0" baseline="0" dirty="0" smtClean="0">
                <a:ln>
                  <a:noFill/>
                </a:ln>
                <a:solidFill>
                  <a:srgbClr val="212121"/>
                </a:solidFill>
                <a:effectLst/>
                <a:latin typeface="inherit"/>
              </a:rPr>
              <a:t>microphysics</a:t>
            </a:r>
            <a:r>
              <a:rPr kumimoji="0" lang="en-US" altLang="en-US" b="0" i="0" u="none" strike="noStrike" cap="none" normalizeH="0" baseline="0" dirty="0" smtClean="0">
                <a:ln>
                  <a:noFill/>
                </a:ln>
                <a:solidFill>
                  <a:srgbClr val="212121"/>
                </a:solidFill>
                <a:effectLst/>
                <a:latin typeface="inherit"/>
              </a:rPr>
              <a:t>” of power;</a:t>
            </a:r>
            <a:r>
              <a:rPr kumimoji="0" lang="en-US" altLang="en-US" sz="1400" b="0" i="0" u="none" strike="noStrike" cap="none" normalizeH="0" baseline="0" dirty="0" smtClean="0">
                <a:ln>
                  <a:noFill/>
                </a:ln>
                <a:solidFill>
                  <a:schemeClr val="tx1"/>
                </a:solidFill>
                <a:effectLst/>
              </a:rPr>
              <a:t> </a:t>
            </a:r>
            <a:endParaRPr kumimoji="0" lang="en-US" altLang="en-US" sz="4000" b="0" i="0" u="none" strike="noStrike" cap="none" normalizeH="0" baseline="0" dirty="0" smtClean="0">
              <a:ln>
                <a:noFill/>
              </a:ln>
              <a:solidFill>
                <a:schemeClr val="tx1"/>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4082040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1133</Words>
  <Application>Microsoft Office PowerPoint</Application>
  <PresentationFormat>Widescreen</PresentationFormat>
  <Paragraphs>49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inherit</vt:lpstr>
      <vt:lpstr>Office Theme</vt:lpstr>
      <vt:lpstr>Michele Foucault </vt:lpstr>
      <vt:lpstr>Michele Foucault</vt:lpstr>
      <vt:lpstr>Michele Foucault</vt:lpstr>
      <vt:lpstr>Michele Foucault</vt:lpstr>
      <vt:lpstr>Michele Foucault</vt:lpstr>
      <vt:lpstr>Michele Foucault</vt:lpstr>
      <vt:lpstr>Michele Foucault</vt:lpstr>
      <vt:lpstr>Michele Foucault</vt:lpstr>
      <vt:lpstr>Michele Foucault</vt:lpstr>
      <vt:lpstr>Michele Foucault</vt:lpstr>
      <vt:lpstr>Michele Foucault</vt:lpstr>
      <vt:lpstr>Michele Foucault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Michele Foucault </dc:title>
  <dc:creator>Adibayeva Aigul</dc:creator>
  <cp:lastModifiedBy>Adibayeva Aigul</cp:lastModifiedBy>
  <cp:revision>30</cp:revision>
  <dcterms:created xsi:type="dcterms:W3CDTF">2019-03-20T04:10:30Z</dcterms:created>
  <dcterms:modified xsi:type="dcterms:W3CDTF">2019-03-27T07:01:04Z</dcterms:modified>
</cp:coreProperties>
</file>