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25DE59-DACD-4A1A-AB6F-A76861F287D5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  <p14:section name="Untitled Section" id="{1A7E5DBB-A010-471D-B79E-567F97AFA38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620-90FD-4C72-81C7-9A79778F7E4F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13D6-7F2D-4B22-9D39-F54CEE09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6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620-90FD-4C72-81C7-9A79778F7E4F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13D6-7F2D-4B22-9D39-F54CEE09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19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620-90FD-4C72-81C7-9A79778F7E4F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13D6-7F2D-4B22-9D39-F54CEE09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66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620-90FD-4C72-81C7-9A79778F7E4F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13D6-7F2D-4B22-9D39-F54CEE09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29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620-90FD-4C72-81C7-9A79778F7E4F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13D6-7F2D-4B22-9D39-F54CEE09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08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620-90FD-4C72-81C7-9A79778F7E4F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13D6-7F2D-4B22-9D39-F54CEE09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799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620-90FD-4C72-81C7-9A79778F7E4F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13D6-7F2D-4B22-9D39-F54CEE09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87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620-90FD-4C72-81C7-9A79778F7E4F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13D6-7F2D-4B22-9D39-F54CEE09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9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620-90FD-4C72-81C7-9A79778F7E4F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13D6-7F2D-4B22-9D39-F54CEE09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3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620-90FD-4C72-81C7-9A79778F7E4F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13D6-7F2D-4B22-9D39-F54CEE09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5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620-90FD-4C72-81C7-9A79778F7E4F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13D6-7F2D-4B22-9D39-F54CEE09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790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BF620-90FD-4C72-81C7-9A79778F7E4F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113D6-7F2D-4B22-9D39-F54CEE09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67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Social and Political Theory: 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245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and Political Theory: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Origins and role of a state;</a:t>
            </a:r>
          </a:p>
          <a:p>
            <a:r>
              <a:rPr lang="en-US" dirty="0" smtClean="0"/>
              <a:t>Relation to Philosophy; </a:t>
            </a:r>
          </a:p>
          <a:p>
            <a:r>
              <a:rPr lang="en-US" dirty="0" smtClean="0"/>
              <a:t>Relation to History;</a:t>
            </a:r>
          </a:p>
          <a:p>
            <a:r>
              <a:rPr lang="en-US" dirty="0" smtClean="0"/>
              <a:t>Relation to Religion;</a:t>
            </a:r>
          </a:p>
          <a:p>
            <a:r>
              <a:rPr lang="en-US" dirty="0" smtClean="0"/>
              <a:t>Ideologies;</a:t>
            </a:r>
          </a:p>
          <a:p>
            <a:r>
              <a:rPr lang="en-US" dirty="0" smtClean="0"/>
              <a:t>Economic and Justice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299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and Political Theory: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contributors:</a:t>
            </a:r>
          </a:p>
          <a:p>
            <a:pPr marL="0" indent="0">
              <a:buNone/>
            </a:pPr>
            <a:r>
              <a:rPr lang="en-US" dirty="0" smtClean="0"/>
              <a:t>Socrates, Plato, Aristotle, Grotius, Hobbes, Locke, Rousseau, Weber, Marx, Mill, Rawls, Kant, Burke, Bakunin,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56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18" y="311337"/>
            <a:ext cx="10515600" cy="1325563"/>
          </a:xfrm>
        </p:spPr>
        <p:txBody>
          <a:bodyPr/>
          <a:lstStyle/>
          <a:p>
            <a:r>
              <a:rPr lang="en-US" dirty="0" smtClean="0"/>
              <a:t>Social and Political Theory: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Ideological clusters:</a:t>
            </a:r>
          </a:p>
          <a:p>
            <a:pPr>
              <a:buFontTx/>
              <a:buChar char="-"/>
            </a:pPr>
            <a:r>
              <a:rPr lang="en-US" dirty="0" smtClean="0"/>
              <a:t>Liberalism;</a:t>
            </a:r>
          </a:p>
          <a:p>
            <a:pPr>
              <a:buFontTx/>
              <a:buChar char="-"/>
            </a:pPr>
            <a:r>
              <a:rPr lang="en-US" dirty="0" smtClean="0"/>
              <a:t>Conservatism;</a:t>
            </a:r>
          </a:p>
          <a:p>
            <a:pPr>
              <a:buFontTx/>
              <a:buChar char="-"/>
            </a:pPr>
            <a:r>
              <a:rPr lang="en-US" dirty="0" smtClean="0"/>
              <a:t>Socialism;</a:t>
            </a:r>
          </a:p>
          <a:p>
            <a:pPr>
              <a:buFontTx/>
              <a:buChar char="-"/>
            </a:pPr>
            <a:r>
              <a:rPr lang="en-US" dirty="0" smtClean="0"/>
              <a:t>Feminism;</a:t>
            </a:r>
          </a:p>
          <a:p>
            <a:pPr>
              <a:buFontTx/>
              <a:buChar char="-"/>
            </a:pPr>
            <a:r>
              <a:rPr lang="en-US" dirty="0" smtClean="0"/>
              <a:t>Environmentalism; </a:t>
            </a:r>
          </a:p>
          <a:p>
            <a:pPr>
              <a:buFontTx/>
              <a:buChar char="-"/>
            </a:pPr>
            <a:r>
              <a:rPr lang="en-US" dirty="0" smtClean="0"/>
              <a:t>Anarchism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278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and Political Theory: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Importance:</a:t>
            </a:r>
          </a:p>
          <a:p>
            <a:r>
              <a:rPr lang="en-US" dirty="0" smtClean="0"/>
              <a:t>Origins and role of a state;</a:t>
            </a:r>
          </a:p>
          <a:p>
            <a:r>
              <a:rPr lang="en-US" dirty="0" smtClean="0"/>
              <a:t>Relation to Philosophy; </a:t>
            </a:r>
          </a:p>
          <a:p>
            <a:r>
              <a:rPr lang="en-US" dirty="0" smtClean="0"/>
              <a:t>Relation to History;</a:t>
            </a:r>
          </a:p>
          <a:p>
            <a:r>
              <a:rPr lang="en-US" dirty="0" smtClean="0"/>
              <a:t>Relation to Religion;</a:t>
            </a:r>
          </a:p>
          <a:p>
            <a:r>
              <a:rPr lang="en-US" dirty="0" smtClean="0"/>
              <a:t>Ideologies;</a:t>
            </a:r>
          </a:p>
          <a:p>
            <a:r>
              <a:rPr lang="en-US" dirty="0" smtClean="0"/>
              <a:t>Economic and Justice system.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4721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evelopment of social-political concepts: historical prism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366" y="1690688"/>
            <a:ext cx="10515600" cy="4351338"/>
          </a:xfrm>
        </p:spPr>
        <p:txBody>
          <a:bodyPr>
            <a:normAutofit fontScale="55000" lnSpcReduction="20000"/>
          </a:bodyPr>
          <a:lstStyle/>
          <a:p>
            <a:r>
              <a:rPr lang="en-US" b="1" i="1" dirty="0" smtClean="0"/>
              <a:t>‘Socio-historical time’</a:t>
            </a:r>
            <a:r>
              <a:rPr lang="en-US" b="1" dirty="0" smtClean="0"/>
              <a:t>: Acceleration and compacting/compression of information</a:t>
            </a:r>
            <a:r>
              <a:rPr lang="en-US" b="1" dirty="0"/>
              <a:t>:</a:t>
            </a:r>
            <a:endParaRPr lang="ru-RU" b="1" dirty="0" smtClean="0"/>
          </a:p>
          <a:p>
            <a:pPr marL="0" indent="0">
              <a:buNone/>
            </a:pPr>
            <a:r>
              <a:rPr lang="en-US" b="1" dirty="0" smtClean="0"/>
              <a:t>- each subsequent stage takes less time than the previous one (the multiplicity is ~3);</a:t>
            </a:r>
          </a:p>
          <a:p>
            <a:pPr marL="0" indent="0">
              <a:buNone/>
            </a:pPr>
            <a:r>
              <a:rPr lang="en-US" b="1" dirty="0" smtClean="0"/>
              <a:t>**Example: History of a modern type of a human counts 1,600 generations (1 generation - 25 years), and begins about 40,000 years ago. That means:</a:t>
            </a:r>
          </a:p>
          <a:p>
            <a:pPr marL="514350" indent="-514350">
              <a:buAutoNum type="alphaLcParenR"/>
            </a:pPr>
            <a:r>
              <a:rPr lang="en-US" b="1" dirty="0" smtClean="0"/>
              <a:t>1,200 generations lived in caves, that is, until 10,000 BC. </a:t>
            </a:r>
          </a:p>
          <a:p>
            <a:pPr marL="514350" indent="-514350">
              <a:buAutoNum type="alphaLcParenR"/>
            </a:pPr>
            <a:r>
              <a:rPr lang="en-US" b="1" dirty="0" smtClean="0"/>
              <a:t>240 generations - in the era of the formation of civilization centers (statehood) and writing, that is, before 2500 BC. - this is a cyclical phase of the emergence (birth, formation) of mankind, which was replaced by the phase of development.</a:t>
            </a:r>
          </a:p>
          <a:p>
            <a:pPr marL="0" indent="0">
              <a:buNone/>
            </a:pPr>
            <a:r>
              <a:rPr lang="en-US" b="1" dirty="0" smtClean="0"/>
              <a:t>Further acceleration of the pace is evidenced by the stages of human development, such as: </a:t>
            </a:r>
          </a:p>
          <a:p>
            <a:pPr marL="514350" indent="-514350">
              <a:buAutoNum type="alphaLcParenR"/>
            </a:pPr>
            <a:r>
              <a:rPr lang="en-US" b="1" dirty="0" smtClean="0"/>
              <a:t>Stage I (2,500 years BC - V century AD) - the Ancient World (~ 3,000 years); </a:t>
            </a:r>
          </a:p>
          <a:p>
            <a:pPr marL="514350" indent="-514350">
              <a:buAutoNum type="alphaLcParenR"/>
            </a:pPr>
            <a:r>
              <a:rPr lang="en-US" b="1" dirty="0" smtClean="0"/>
              <a:t> stage II (VI-XVI centuries) - the era of the Middle Ages (~1,000 years);</a:t>
            </a:r>
          </a:p>
          <a:p>
            <a:pPr marL="514350" indent="-514350">
              <a:buAutoNum type="alphaLcParenR"/>
            </a:pPr>
            <a:r>
              <a:rPr lang="en-US" b="1" dirty="0" smtClean="0"/>
              <a:t>Stage III (XVII-XIX centuries) - New time (~350 years); </a:t>
            </a:r>
          </a:p>
          <a:p>
            <a:pPr marL="514350" indent="-514350">
              <a:buAutoNum type="alphaLcParenR"/>
            </a:pPr>
            <a:r>
              <a:rPr lang="en-US" b="1" dirty="0" smtClean="0"/>
              <a:t>Stage IV (XX century, namely from 1914) – Modern times (~100–120 years); </a:t>
            </a:r>
          </a:p>
          <a:p>
            <a:pPr marL="514350" indent="-514350">
              <a:buAutoNum type="alphaLcParenR"/>
            </a:pPr>
            <a:r>
              <a:rPr lang="en-US" b="1" dirty="0" smtClean="0"/>
              <a:t>Stage V (beginning of the 21st century) - Modern time (~ 35–40 years); </a:t>
            </a:r>
          </a:p>
          <a:p>
            <a:pPr marL="514350" indent="-514350">
              <a:buAutoNum type="alphaLcParenR"/>
            </a:pPr>
            <a:r>
              <a:rPr lang="en-US" b="1" dirty="0" smtClean="0"/>
              <a:t>Stage VI (the middle of the 21st century) is the bifurcation point of human development, which characterizes its transition to a new stage.</a:t>
            </a:r>
          </a:p>
        </p:txBody>
      </p:sp>
    </p:spTree>
    <p:extLst>
      <p:ext uri="{BB962C8B-B14F-4D97-AF65-F5344CB8AC3E}">
        <p14:creationId xmlns:p14="http://schemas.microsoft.com/office/powerpoint/2010/main" val="1240727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of social-political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Первые истоки предыстории начали зарождаться с появлением способности людей к осмыслению окружающего мира и своего места в нем. Так, современное политикосоциологическое знание человека о себе и об обществе, власти, политике, государстве прошло долгие периоды: возникновения (зарождения), который объединяет социальноисторические этапы: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ru-RU" dirty="0" smtClean="0"/>
              <a:t>политико-социологические представления в эпоху Древнего мира – от первой Олимпиады (776 г. до н. э.), основания Рима (753 г. до н. э.) до падения Западной Римской империи (476 г. н. э.), а именно ранней античности – VIII в. до н. э. – IV в. до н. э.);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ru-RU" dirty="0" smtClean="0"/>
              <a:t>политико-социологические суждения мыслителей эпохи классической античности (IV в. до н. э. – II в. н. э);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ru-RU" dirty="0" smtClean="0"/>
              <a:t>политико-социологические соображения в эпоху поздней античности – упадка Римской империи (II–III в. – V–VI в.);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ru-RU" dirty="0" smtClean="0"/>
              <a:t>политико-социологические мнения в эпоху Средневековья – от крушения Западной Римской империи в конце V в. до начала Реформации конца XIV в. – начала XV в;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ru-RU" dirty="0" smtClean="0"/>
              <a:t>политико-социологические размышления в эпоху Возрождения (Ренессанс) – XV – XVI вв.;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1768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of social-political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политико-социологические взгляды середины Нового времени – XVI – XVII вв.;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ru-RU" dirty="0" smtClean="0"/>
              <a:t>политикосоциологические теоретизирования в эпоху Просвещения – от обоснования научных основ рационализма (конец XVII в. – середина XVIII в.) до начала Наполеоновских войн (1800 – 1815 гг.);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ru-RU" dirty="0" smtClean="0"/>
              <a:t>политико-социологические предконцепции классической парадигмы («классики») науки позднего Нового времени – с начала XIX в. до окончания Первой мировой войны (1914 – 1918 гг.);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ru-RU" dirty="0" smtClean="0"/>
              <a:t>политикосоциологические концепции раннего «модерна» – с начала 20-х гг. XX в. до окончания Второй мировой войны (1939-1945 гг.);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ru-RU" dirty="0" smtClean="0"/>
              <a:t>политико-социологические школы позднего «модерна» – с начала мирного сосуществования мировых систем (капитализма и социализма) до начала 90- х гг. XX в. (смены социально-экономического курса и политической системы социалистических государств мира);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ru-RU" dirty="0" smtClean="0"/>
              <a:t>политико-социологические направления «постмодерна» – с начала 90-х гг. XX в. по настоящее время (ежегодным усилением роста международного влияния стран G-7 и G-20, процессов глобализации – объединения человечества).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060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759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Social and Political Theory: Introduction</vt:lpstr>
      <vt:lpstr>Social and Political Theory: Introduction</vt:lpstr>
      <vt:lpstr>Social and Political Theory: Introduction</vt:lpstr>
      <vt:lpstr>Social and Political Theory: Introduction</vt:lpstr>
      <vt:lpstr>Social and Political Theory: Introduction</vt:lpstr>
      <vt:lpstr>Development of social-political concepts: historical prism </vt:lpstr>
      <vt:lpstr>Development of social-political concepts</vt:lpstr>
      <vt:lpstr>Development of social-political concepts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and Political Theory: Introduction</dc:title>
  <dc:creator>Adibayeva Aigul</dc:creator>
  <cp:lastModifiedBy>Adibayeva Aigul</cp:lastModifiedBy>
  <cp:revision>3</cp:revision>
  <dcterms:created xsi:type="dcterms:W3CDTF">2019-01-09T06:02:27Z</dcterms:created>
  <dcterms:modified xsi:type="dcterms:W3CDTF">2023-01-10T04:57:51Z</dcterms:modified>
</cp:coreProperties>
</file>