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75" r:id="rId6"/>
    <p:sldId id="257" r:id="rId7"/>
    <p:sldId id="258" r:id="rId8"/>
    <p:sldId id="263" r:id="rId9"/>
    <p:sldId id="265" r:id="rId10"/>
    <p:sldId id="266" r:id="rId11"/>
    <p:sldId id="267" r:id="rId12"/>
    <p:sldId id="268" r:id="rId13"/>
    <p:sldId id="269" r:id="rId14"/>
    <p:sldId id="270" r:id="rId15"/>
    <p:sldId id="271" r:id="rId16"/>
    <p:sldId id="272" r:id="rId17"/>
    <p:sldId id="273" r:id="rId18"/>
    <p:sldId id="274" r:id="rId19"/>
    <p:sldId id="276"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FD13EF-21CE-4F94-875A-2D83075CB7F0}" type="datetimeFigureOut">
              <a:rPr lang="en-US" smtClean="0"/>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50F8A-D1A1-461D-9849-13F57152F13D}" type="slidenum">
              <a:rPr lang="en-US" smtClean="0"/>
              <a:t>‹#›</a:t>
            </a:fld>
            <a:endParaRPr lang="en-US"/>
          </a:p>
        </p:txBody>
      </p:sp>
    </p:spTree>
    <p:extLst>
      <p:ext uri="{BB962C8B-B14F-4D97-AF65-F5344CB8AC3E}">
        <p14:creationId xmlns:p14="http://schemas.microsoft.com/office/powerpoint/2010/main" val="2971310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FD13EF-21CE-4F94-875A-2D83075CB7F0}" type="datetimeFigureOut">
              <a:rPr lang="en-US" smtClean="0"/>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50F8A-D1A1-461D-9849-13F57152F13D}" type="slidenum">
              <a:rPr lang="en-US" smtClean="0"/>
              <a:t>‹#›</a:t>
            </a:fld>
            <a:endParaRPr lang="en-US"/>
          </a:p>
        </p:txBody>
      </p:sp>
    </p:spTree>
    <p:extLst>
      <p:ext uri="{BB962C8B-B14F-4D97-AF65-F5344CB8AC3E}">
        <p14:creationId xmlns:p14="http://schemas.microsoft.com/office/powerpoint/2010/main" val="257692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FD13EF-21CE-4F94-875A-2D83075CB7F0}" type="datetimeFigureOut">
              <a:rPr lang="en-US" smtClean="0"/>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50F8A-D1A1-461D-9849-13F57152F13D}" type="slidenum">
              <a:rPr lang="en-US" smtClean="0"/>
              <a:t>‹#›</a:t>
            </a:fld>
            <a:endParaRPr lang="en-US"/>
          </a:p>
        </p:txBody>
      </p:sp>
    </p:spTree>
    <p:extLst>
      <p:ext uri="{BB962C8B-B14F-4D97-AF65-F5344CB8AC3E}">
        <p14:creationId xmlns:p14="http://schemas.microsoft.com/office/powerpoint/2010/main" val="1842026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09600" y="3938589"/>
            <a:ext cx="10972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09600" y="6245225"/>
            <a:ext cx="2844800" cy="476250"/>
          </a:xfrm>
        </p:spPr>
        <p:txBody>
          <a:bodyPr/>
          <a:lstStyle>
            <a:lvl1pPr>
              <a:defRPr/>
            </a:lvl1pPr>
          </a:lstStyle>
          <a:p>
            <a:endParaRPr lang="ru-RU" altLang="en-US"/>
          </a:p>
        </p:txBody>
      </p:sp>
      <p:sp>
        <p:nvSpPr>
          <p:cNvPr id="7" name="Footer Placeholder 6"/>
          <p:cNvSpPr>
            <a:spLocks noGrp="1"/>
          </p:cNvSpPr>
          <p:nvPr>
            <p:ph type="ftr" sz="quarter" idx="11"/>
          </p:nvPr>
        </p:nvSpPr>
        <p:spPr>
          <a:xfrm>
            <a:off x="4165600" y="6245225"/>
            <a:ext cx="3860800" cy="476250"/>
          </a:xfrm>
        </p:spPr>
        <p:txBody>
          <a:bodyPr/>
          <a:lstStyle>
            <a:lvl1pPr>
              <a:defRPr/>
            </a:lvl1pPr>
          </a:lstStyle>
          <a:p>
            <a:endParaRPr lang="ru-RU" altLang="en-US"/>
          </a:p>
        </p:txBody>
      </p:sp>
      <p:sp>
        <p:nvSpPr>
          <p:cNvPr id="8" name="Slide Number Placeholder 7"/>
          <p:cNvSpPr>
            <a:spLocks noGrp="1"/>
          </p:cNvSpPr>
          <p:nvPr>
            <p:ph type="sldNum" sz="quarter" idx="12"/>
          </p:nvPr>
        </p:nvSpPr>
        <p:spPr>
          <a:xfrm>
            <a:off x="8737600" y="6245225"/>
            <a:ext cx="2844800" cy="476250"/>
          </a:xfrm>
        </p:spPr>
        <p:txBody>
          <a:bodyPr/>
          <a:lstStyle>
            <a:lvl1pPr>
              <a:defRPr/>
            </a:lvl1pPr>
          </a:lstStyle>
          <a:p>
            <a:fld id="{11473A82-4131-485E-BC71-27421BE748A3}" type="slidenum">
              <a:rPr lang="ru-RU" altLang="en-US"/>
              <a:pPr/>
              <a:t>‹#›</a:t>
            </a:fld>
            <a:endParaRPr lang="ru-RU" altLang="en-US"/>
          </a:p>
        </p:txBody>
      </p:sp>
    </p:spTree>
    <p:extLst>
      <p:ext uri="{BB962C8B-B14F-4D97-AF65-F5344CB8AC3E}">
        <p14:creationId xmlns:p14="http://schemas.microsoft.com/office/powerpoint/2010/main" val="1406749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FD13EF-21CE-4F94-875A-2D83075CB7F0}" type="datetimeFigureOut">
              <a:rPr lang="en-US" smtClean="0"/>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50F8A-D1A1-461D-9849-13F57152F13D}" type="slidenum">
              <a:rPr lang="en-US" smtClean="0"/>
              <a:t>‹#›</a:t>
            </a:fld>
            <a:endParaRPr lang="en-US"/>
          </a:p>
        </p:txBody>
      </p:sp>
    </p:spTree>
    <p:extLst>
      <p:ext uri="{BB962C8B-B14F-4D97-AF65-F5344CB8AC3E}">
        <p14:creationId xmlns:p14="http://schemas.microsoft.com/office/powerpoint/2010/main" val="337638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FD13EF-21CE-4F94-875A-2D83075CB7F0}" type="datetimeFigureOut">
              <a:rPr lang="en-US" smtClean="0"/>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50F8A-D1A1-461D-9849-13F57152F13D}" type="slidenum">
              <a:rPr lang="en-US" smtClean="0"/>
              <a:t>‹#›</a:t>
            </a:fld>
            <a:endParaRPr lang="en-US"/>
          </a:p>
        </p:txBody>
      </p:sp>
    </p:spTree>
    <p:extLst>
      <p:ext uri="{BB962C8B-B14F-4D97-AF65-F5344CB8AC3E}">
        <p14:creationId xmlns:p14="http://schemas.microsoft.com/office/powerpoint/2010/main" val="65945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FD13EF-21CE-4F94-875A-2D83075CB7F0}" type="datetimeFigureOut">
              <a:rPr lang="en-US" smtClean="0"/>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50F8A-D1A1-461D-9849-13F57152F13D}" type="slidenum">
              <a:rPr lang="en-US" smtClean="0"/>
              <a:t>‹#›</a:t>
            </a:fld>
            <a:endParaRPr lang="en-US"/>
          </a:p>
        </p:txBody>
      </p:sp>
    </p:spTree>
    <p:extLst>
      <p:ext uri="{BB962C8B-B14F-4D97-AF65-F5344CB8AC3E}">
        <p14:creationId xmlns:p14="http://schemas.microsoft.com/office/powerpoint/2010/main" val="2705721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FD13EF-21CE-4F94-875A-2D83075CB7F0}" type="datetimeFigureOut">
              <a:rPr lang="en-US" smtClean="0"/>
              <a:t>3/11/2019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E50F8A-D1A1-461D-9849-13F57152F13D}" type="slidenum">
              <a:rPr lang="en-US" smtClean="0"/>
              <a:t>‹#›</a:t>
            </a:fld>
            <a:endParaRPr lang="en-US"/>
          </a:p>
        </p:txBody>
      </p:sp>
    </p:spTree>
    <p:extLst>
      <p:ext uri="{BB962C8B-B14F-4D97-AF65-F5344CB8AC3E}">
        <p14:creationId xmlns:p14="http://schemas.microsoft.com/office/powerpoint/2010/main" val="4262473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FD13EF-21CE-4F94-875A-2D83075CB7F0}" type="datetimeFigureOut">
              <a:rPr lang="en-US" smtClean="0"/>
              <a:t>3/11/2019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E50F8A-D1A1-461D-9849-13F57152F13D}" type="slidenum">
              <a:rPr lang="en-US" smtClean="0"/>
              <a:t>‹#›</a:t>
            </a:fld>
            <a:endParaRPr lang="en-US"/>
          </a:p>
        </p:txBody>
      </p:sp>
    </p:spTree>
    <p:extLst>
      <p:ext uri="{BB962C8B-B14F-4D97-AF65-F5344CB8AC3E}">
        <p14:creationId xmlns:p14="http://schemas.microsoft.com/office/powerpoint/2010/main" val="1028729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FD13EF-21CE-4F94-875A-2D83075CB7F0}" type="datetimeFigureOut">
              <a:rPr lang="en-US" smtClean="0"/>
              <a:t>3/11/2019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E50F8A-D1A1-461D-9849-13F57152F13D}" type="slidenum">
              <a:rPr lang="en-US" smtClean="0"/>
              <a:t>‹#›</a:t>
            </a:fld>
            <a:endParaRPr lang="en-US"/>
          </a:p>
        </p:txBody>
      </p:sp>
    </p:spTree>
    <p:extLst>
      <p:ext uri="{BB962C8B-B14F-4D97-AF65-F5344CB8AC3E}">
        <p14:creationId xmlns:p14="http://schemas.microsoft.com/office/powerpoint/2010/main" val="608006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FD13EF-21CE-4F94-875A-2D83075CB7F0}" type="datetimeFigureOut">
              <a:rPr lang="en-US" smtClean="0"/>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50F8A-D1A1-461D-9849-13F57152F13D}" type="slidenum">
              <a:rPr lang="en-US" smtClean="0"/>
              <a:t>‹#›</a:t>
            </a:fld>
            <a:endParaRPr lang="en-US"/>
          </a:p>
        </p:txBody>
      </p:sp>
    </p:spTree>
    <p:extLst>
      <p:ext uri="{BB962C8B-B14F-4D97-AF65-F5344CB8AC3E}">
        <p14:creationId xmlns:p14="http://schemas.microsoft.com/office/powerpoint/2010/main" val="3453998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FD13EF-21CE-4F94-875A-2D83075CB7F0}" type="datetimeFigureOut">
              <a:rPr lang="en-US" smtClean="0"/>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50F8A-D1A1-461D-9849-13F57152F13D}" type="slidenum">
              <a:rPr lang="en-US" smtClean="0"/>
              <a:t>‹#›</a:t>
            </a:fld>
            <a:endParaRPr lang="en-US"/>
          </a:p>
        </p:txBody>
      </p:sp>
    </p:spTree>
    <p:extLst>
      <p:ext uri="{BB962C8B-B14F-4D97-AF65-F5344CB8AC3E}">
        <p14:creationId xmlns:p14="http://schemas.microsoft.com/office/powerpoint/2010/main" val="1263235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D13EF-21CE-4F94-875A-2D83075CB7F0}" type="datetimeFigureOut">
              <a:rPr lang="en-US" smtClean="0"/>
              <a:t>3/11/2019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50F8A-D1A1-461D-9849-13F57152F13D}" type="slidenum">
              <a:rPr lang="en-US" smtClean="0"/>
              <a:t>‹#›</a:t>
            </a:fld>
            <a:endParaRPr lang="en-US"/>
          </a:p>
        </p:txBody>
      </p:sp>
    </p:spTree>
    <p:extLst>
      <p:ext uri="{BB962C8B-B14F-4D97-AF65-F5344CB8AC3E}">
        <p14:creationId xmlns:p14="http://schemas.microsoft.com/office/powerpoint/2010/main" val="3588375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Socialism: Marxism and materialism: 19 century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21937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b="1">
                <a:solidFill>
                  <a:srgbClr val="FF0000"/>
                </a:solidFill>
                <a:effectLst>
                  <a:outerShdw blurRad="38100" dist="38100" dir="2700000" algn="tl">
                    <a:srgbClr val="C0C0C0"/>
                  </a:outerShdw>
                </a:effectLst>
              </a:rPr>
              <a:t>Karl Marx</a:t>
            </a:r>
            <a:endParaRPr lang="ru-RU" altLang="en-US" b="1">
              <a:solidFill>
                <a:srgbClr val="FF0000"/>
              </a:solidFill>
              <a:effectLst>
                <a:outerShdw blurRad="38100" dist="38100" dir="2700000" algn="tl">
                  <a:srgbClr val="C0C0C0"/>
                </a:outerShdw>
              </a:effectLst>
            </a:endParaRPr>
          </a:p>
        </p:txBody>
      </p:sp>
      <p:sp>
        <p:nvSpPr>
          <p:cNvPr id="7171" name="Rectangle 3"/>
          <p:cNvSpPr>
            <a:spLocks noGrp="1" noChangeArrowheads="1"/>
          </p:cNvSpPr>
          <p:nvPr>
            <p:ph type="body" idx="1"/>
          </p:nvPr>
        </p:nvSpPr>
        <p:spPr>
          <a:xfrm>
            <a:off x="1981200" y="1600200"/>
            <a:ext cx="8229600" cy="4997450"/>
          </a:xfrm>
        </p:spPr>
        <p:txBody>
          <a:bodyPr/>
          <a:lstStyle/>
          <a:p>
            <a:pPr algn="ctr">
              <a:buFont typeface="Wingdings" panose="05000000000000000000" pitchFamily="2" charset="2"/>
              <a:buChar char="à"/>
            </a:pPr>
            <a:r>
              <a:rPr lang="en-US" altLang="en-US" b="1">
                <a:solidFill>
                  <a:srgbClr val="3333FF"/>
                </a:solidFill>
                <a:effectLst>
                  <a:outerShdw blurRad="38100" dist="38100" dir="2700000" algn="tl">
                    <a:srgbClr val="C0C0C0"/>
                  </a:outerShdw>
                </a:effectLst>
                <a:sym typeface="Wingdings" panose="05000000000000000000" pitchFamily="2" charset="2"/>
              </a:rPr>
              <a:t>A QUESTION OF WONDER</a:t>
            </a:r>
          </a:p>
          <a:p>
            <a:pPr algn="ctr">
              <a:buFont typeface="Wingdings" panose="05000000000000000000" pitchFamily="2" charset="2"/>
              <a:buNone/>
            </a:pPr>
            <a:endParaRPr lang="en-US" altLang="en-US" b="1">
              <a:solidFill>
                <a:srgbClr val="3333FF"/>
              </a:solidFill>
              <a:effectLst>
                <a:outerShdw blurRad="38100" dist="38100" dir="2700000" algn="tl">
                  <a:srgbClr val="C0C0C0"/>
                </a:outerShdw>
              </a:effectLst>
              <a:sym typeface="Wingdings" panose="05000000000000000000" pitchFamily="2" charset="2"/>
            </a:endParaRPr>
          </a:p>
          <a:p>
            <a:pPr algn="ctr">
              <a:buFont typeface="Wingdings" panose="05000000000000000000" pitchFamily="2" charset="2"/>
              <a:buNone/>
            </a:pPr>
            <a:r>
              <a:rPr lang="en-US" altLang="en-US" b="1">
                <a:solidFill>
                  <a:srgbClr val="33CC33"/>
                </a:solidFill>
                <a:effectLst>
                  <a:outerShdw blurRad="38100" dist="38100" dir="2700000" algn="tl">
                    <a:srgbClr val="C0C0C0"/>
                  </a:outerShdw>
                </a:effectLst>
              </a:rPr>
              <a:t>XIX Century Optimism based on Scientific Progress</a:t>
            </a:r>
          </a:p>
          <a:p>
            <a:pPr algn="ctr">
              <a:buFont typeface="Wingdings" panose="05000000000000000000" pitchFamily="2" charset="2"/>
              <a:buNone/>
            </a:pPr>
            <a:r>
              <a:rPr lang="en-US" altLang="en-US" b="1">
                <a:solidFill>
                  <a:srgbClr val="33CC33"/>
                </a:solidFill>
                <a:effectLst>
                  <a:outerShdw blurRad="38100" dist="38100" dir="2700000" algn="tl">
                    <a:srgbClr val="C0C0C0"/>
                  </a:outerShdw>
                </a:effectLst>
              </a:rPr>
              <a:t>Hegelian magnification of his epoch</a:t>
            </a:r>
          </a:p>
          <a:p>
            <a:pPr algn="ctr">
              <a:buFont typeface="Wingdings" panose="05000000000000000000" pitchFamily="2" charset="2"/>
              <a:buNone/>
            </a:pPr>
            <a:r>
              <a:rPr lang="en-US" altLang="en-US" b="1">
                <a:solidFill>
                  <a:srgbClr val="FF00FF"/>
                </a:solidFill>
                <a:effectLst>
                  <a:outerShdw blurRad="38100" dist="38100" dir="2700000" algn="tl">
                    <a:srgbClr val="C0C0C0"/>
                  </a:outerShdw>
                </a:effectLst>
              </a:rPr>
              <a:t>Versus</a:t>
            </a:r>
          </a:p>
          <a:p>
            <a:pPr algn="ctr">
              <a:buFont typeface="Wingdings" panose="05000000000000000000" pitchFamily="2" charset="2"/>
              <a:buNone/>
            </a:pPr>
            <a:r>
              <a:rPr lang="en-US" altLang="en-US" b="1">
                <a:solidFill>
                  <a:srgbClr val="FF0000"/>
                </a:solidFill>
                <a:effectLst>
                  <a:outerShdw blurRad="38100" dist="38100" dir="2700000" algn="tl">
                    <a:srgbClr val="C0C0C0"/>
                  </a:outerShdw>
                </a:effectLst>
              </a:rPr>
              <a:t>The misery and weakness of the Masses of Workers</a:t>
            </a:r>
            <a:endParaRPr lang="ru-RU" altLang="en-US" b="1">
              <a:solidFill>
                <a:srgbClr val="FF0000"/>
              </a:solidFill>
              <a:effectLst>
                <a:outerShdw blurRad="38100" dist="38100" dir="2700000" algn="tl">
                  <a:srgbClr val="C0C0C0"/>
                </a:outerShdw>
              </a:effectLst>
            </a:endParaRPr>
          </a:p>
        </p:txBody>
      </p:sp>
    </p:spTree>
    <p:extLst>
      <p:ext uri="{BB962C8B-B14F-4D97-AF65-F5344CB8AC3E}">
        <p14:creationId xmlns:p14="http://schemas.microsoft.com/office/powerpoint/2010/main" val="491656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b="1">
                <a:solidFill>
                  <a:srgbClr val="FF0000"/>
                </a:solidFill>
                <a:effectLst>
                  <a:outerShdw blurRad="38100" dist="38100" dir="2700000" algn="tl">
                    <a:srgbClr val="C0C0C0"/>
                  </a:outerShdw>
                </a:effectLst>
              </a:rPr>
              <a:t>Karl Marx</a:t>
            </a:r>
            <a:endParaRPr lang="ru-RU" altLang="en-US" b="1">
              <a:solidFill>
                <a:srgbClr val="FF0000"/>
              </a:solidFill>
              <a:effectLst>
                <a:outerShdw blurRad="38100" dist="38100" dir="2700000" algn="tl">
                  <a:srgbClr val="C0C0C0"/>
                </a:outerShdw>
              </a:effectLst>
            </a:endParaRPr>
          </a:p>
        </p:txBody>
      </p:sp>
      <p:sp>
        <p:nvSpPr>
          <p:cNvPr id="8195" name="Rectangle 3"/>
          <p:cNvSpPr>
            <a:spLocks noGrp="1" noChangeArrowheads="1"/>
          </p:cNvSpPr>
          <p:nvPr>
            <p:ph type="body" idx="1"/>
          </p:nvPr>
        </p:nvSpPr>
        <p:spPr/>
        <p:txBody>
          <a:bodyPr/>
          <a:lstStyle/>
          <a:p>
            <a:pPr>
              <a:lnSpc>
                <a:spcPct val="90000"/>
              </a:lnSpc>
              <a:buFontTx/>
              <a:buNone/>
            </a:pPr>
            <a:r>
              <a:rPr lang="en-US" altLang="en-US" b="1">
                <a:solidFill>
                  <a:srgbClr val="3333FF"/>
                </a:solidFill>
                <a:effectLst>
                  <a:outerShdw blurRad="38100" dist="38100" dir="2700000" algn="tl">
                    <a:srgbClr val="C0C0C0"/>
                  </a:outerShdw>
                </a:effectLst>
              </a:rPr>
              <a:t>Turning Hegel upside down</a:t>
            </a:r>
            <a:r>
              <a:rPr lang="en-US" altLang="en-US" b="1">
                <a:effectLst>
                  <a:outerShdw blurRad="38100" dist="38100" dir="2700000" algn="tl">
                    <a:srgbClr val="C0C0C0"/>
                  </a:outerShdw>
                </a:effectLst>
              </a:rPr>
              <a:t>:</a:t>
            </a:r>
          </a:p>
          <a:p>
            <a:pPr>
              <a:lnSpc>
                <a:spcPct val="90000"/>
              </a:lnSpc>
              <a:buFontTx/>
              <a:buNone/>
            </a:pPr>
            <a:r>
              <a:rPr lang="en-US" altLang="en-US" b="1">
                <a:effectLst>
                  <a:outerShdw blurRad="38100" dist="38100" dir="2700000" algn="tl">
                    <a:srgbClr val="C0C0C0"/>
                  </a:outerShdw>
                </a:effectLst>
              </a:rPr>
              <a:t>Reality is not generated by the Spirit but by </a:t>
            </a:r>
            <a:r>
              <a:rPr lang="en-US" altLang="en-US" b="1">
                <a:solidFill>
                  <a:srgbClr val="33CC33"/>
                </a:solidFill>
                <a:effectLst>
                  <a:outerShdw blurRad="38100" dist="38100" dir="2700000" algn="tl">
                    <a:srgbClr val="C0C0C0"/>
                  </a:outerShdw>
                </a:effectLst>
              </a:rPr>
              <a:t>Material (I economic and II social) Reality</a:t>
            </a:r>
          </a:p>
          <a:p>
            <a:pPr>
              <a:lnSpc>
                <a:spcPct val="90000"/>
              </a:lnSpc>
              <a:buFontTx/>
              <a:buNone/>
            </a:pPr>
            <a:endParaRPr lang="en-US" altLang="en-US" b="1">
              <a:solidFill>
                <a:srgbClr val="33CC33"/>
              </a:solidFill>
              <a:effectLst>
                <a:outerShdw blurRad="38100" dist="38100" dir="2700000" algn="tl">
                  <a:srgbClr val="C0C0C0"/>
                </a:outerShdw>
              </a:effectLst>
            </a:endParaRPr>
          </a:p>
          <a:p>
            <a:pPr>
              <a:lnSpc>
                <a:spcPct val="90000"/>
              </a:lnSpc>
              <a:buFontTx/>
              <a:buNone/>
            </a:pPr>
            <a:r>
              <a:rPr lang="en-US" altLang="en-US" b="1">
                <a:effectLst>
                  <a:outerShdw blurRad="38100" dist="38100" dir="2700000" algn="tl">
                    <a:srgbClr val="C0C0C0"/>
                  </a:outerShdw>
                </a:effectLst>
              </a:rPr>
              <a:t>The key for understanding reality are the </a:t>
            </a:r>
            <a:r>
              <a:rPr lang="en-US" altLang="en-US" b="1">
                <a:solidFill>
                  <a:srgbClr val="FF0000"/>
                </a:solidFill>
                <a:effectLst>
                  <a:outerShdw blurRad="38100" dist="38100" dir="2700000" algn="tl">
                    <a:srgbClr val="C0C0C0"/>
                  </a:outerShdw>
                </a:effectLst>
              </a:rPr>
              <a:t>Relations of Production</a:t>
            </a:r>
          </a:p>
          <a:p>
            <a:pPr>
              <a:lnSpc>
                <a:spcPct val="90000"/>
              </a:lnSpc>
              <a:buFontTx/>
              <a:buNone/>
            </a:pPr>
            <a:r>
              <a:rPr lang="en-US" altLang="en-US" b="1">
                <a:effectLst>
                  <a:outerShdw blurRad="38100" dist="38100" dir="2700000" algn="tl">
                    <a:srgbClr val="C0C0C0"/>
                  </a:outerShdw>
                </a:effectLst>
              </a:rPr>
              <a:t>In particular the </a:t>
            </a:r>
            <a:r>
              <a:rPr lang="en-US" altLang="en-US" b="1">
                <a:solidFill>
                  <a:srgbClr val="FF0000"/>
                </a:solidFill>
                <a:effectLst>
                  <a:outerShdw blurRad="38100" dist="38100" dir="2700000" algn="tl">
                    <a:srgbClr val="C0C0C0"/>
                  </a:outerShdw>
                </a:effectLst>
              </a:rPr>
              <a:t>Instruments of Production</a:t>
            </a:r>
            <a:endParaRPr lang="ru-RU" altLang="en-US" b="1">
              <a:solidFill>
                <a:srgbClr val="FF0000"/>
              </a:solidFill>
              <a:effectLst>
                <a:outerShdw blurRad="38100" dist="38100" dir="2700000" algn="tl">
                  <a:srgbClr val="C0C0C0"/>
                </a:outerShdw>
              </a:effectLst>
            </a:endParaRPr>
          </a:p>
        </p:txBody>
      </p:sp>
    </p:spTree>
    <p:extLst>
      <p:ext uri="{BB962C8B-B14F-4D97-AF65-F5344CB8AC3E}">
        <p14:creationId xmlns:p14="http://schemas.microsoft.com/office/powerpoint/2010/main" val="3565541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b="1">
                <a:solidFill>
                  <a:srgbClr val="FF0000"/>
                </a:solidFill>
                <a:effectLst>
                  <a:outerShdw blurRad="38100" dist="38100" dir="2700000" algn="tl">
                    <a:srgbClr val="C0C0C0"/>
                  </a:outerShdw>
                </a:effectLst>
              </a:rPr>
              <a:t>Karl Marx</a:t>
            </a:r>
            <a:endParaRPr lang="ru-RU" altLang="en-US" b="1">
              <a:solidFill>
                <a:srgbClr val="FF0000"/>
              </a:solidFill>
              <a:effectLst>
                <a:outerShdw blurRad="38100" dist="38100" dir="2700000" algn="tl">
                  <a:srgbClr val="C0C0C0"/>
                </a:outerShdw>
              </a:effectLst>
            </a:endParaRPr>
          </a:p>
        </p:txBody>
      </p:sp>
      <p:sp>
        <p:nvSpPr>
          <p:cNvPr id="9219" name="Rectangle 3"/>
          <p:cNvSpPr>
            <a:spLocks noGrp="1" noChangeArrowheads="1"/>
          </p:cNvSpPr>
          <p:nvPr>
            <p:ph type="body" idx="1"/>
          </p:nvPr>
        </p:nvSpPr>
        <p:spPr/>
        <p:txBody>
          <a:bodyPr/>
          <a:lstStyle/>
          <a:p>
            <a:pPr>
              <a:buFontTx/>
              <a:buNone/>
            </a:pPr>
            <a:r>
              <a:rPr lang="en-US" altLang="en-US" b="1">
                <a:effectLst>
                  <a:outerShdw blurRad="38100" dist="38100" dir="2700000" algn="tl">
                    <a:srgbClr val="C0C0C0"/>
                  </a:outerShdw>
                </a:effectLst>
              </a:rPr>
              <a:t>Against Philosophy?</a:t>
            </a:r>
          </a:p>
          <a:p>
            <a:pPr>
              <a:buFontTx/>
              <a:buNone/>
            </a:pPr>
            <a:r>
              <a:rPr lang="en-US" altLang="en-US" b="1">
                <a:solidFill>
                  <a:srgbClr val="3333FF"/>
                </a:solidFill>
                <a:effectLst>
                  <a:outerShdw blurRad="38100" dist="38100" dir="2700000" algn="tl">
                    <a:srgbClr val="C0C0C0"/>
                  </a:outerShdw>
                </a:effectLst>
              </a:rPr>
              <a:t>“Philosophers have only interpreted the world, the point is to change it”</a:t>
            </a:r>
            <a:endParaRPr lang="en-US" altLang="en-US" b="1">
              <a:effectLst>
                <a:outerShdw blurRad="38100" dist="38100" dir="2700000" algn="tl">
                  <a:srgbClr val="C0C0C0"/>
                </a:outerShdw>
              </a:effectLst>
              <a:sym typeface="Wingdings" panose="05000000000000000000" pitchFamily="2" charset="2"/>
            </a:endParaRPr>
          </a:p>
          <a:p>
            <a:pPr>
              <a:buFontTx/>
              <a:buNone/>
            </a:pPr>
            <a:r>
              <a:rPr lang="en-US" altLang="en-US" b="1">
                <a:solidFill>
                  <a:srgbClr val="33CC33"/>
                </a:solidFill>
                <a:effectLst>
                  <a:outerShdw blurRad="38100" dist="38100" dir="2700000" algn="tl">
                    <a:srgbClr val="C0C0C0"/>
                  </a:outerShdw>
                </a:effectLst>
                <a:sym typeface="Wingdings" panose="05000000000000000000" pitchFamily="2" charset="2"/>
              </a:rPr>
              <a:t> in Marx Theory and Practice coincide </a:t>
            </a:r>
          </a:p>
          <a:p>
            <a:pPr>
              <a:buFontTx/>
              <a:buNone/>
            </a:pPr>
            <a:r>
              <a:rPr lang="en-US" altLang="en-US" b="1">
                <a:solidFill>
                  <a:srgbClr val="FF0000"/>
                </a:solidFill>
                <a:effectLst>
                  <a:outerShdw blurRad="38100" dist="38100" dir="2700000" algn="tl">
                    <a:srgbClr val="C0C0C0"/>
                  </a:outerShdw>
                </a:effectLst>
                <a:sym typeface="Wingdings" panose="05000000000000000000" pitchFamily="2" charset="2"/>
              </a:rPr>
              <a:t> PRAXIS</a:t>
            </a:r>
            <a:endParaRPr lang="ru-RU" altLang="en-US" b="1">
              <a:solidFill>
                <a:srgbClr val="FF0000"/>
              </a:solidFill>
              <a:effectLst>
                <a:outerShdw blurRad="38100" dist="38100" dir="2700000" algn="tl">
                  <a:srgbClr val="C0C0C0"/>
                </a:outerShdw>
              </a:effectLst>
              <a:sym typeface="Wingdings" panose="05000000000000000000" pitchFamily="2" charset="2"/>
            </a:endParaRPr>
          </a:p>
        </p:txBody>
      </p:sp>
    </p:spTree>
    <p:extLst>
      <p:ext uri="{BB962C8B-B14F-4D97-AF65-F5344CB8AC3E}">
        <p14:creationId xmlns:p14="http://schemas.microsoft.com/office/powerpoint/2010/main" val="2468888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b="1">
                <a:solidFill>
                  <a:srgbClr val="FF0000"/>
                </a:solidFill>
              </a:rPr>
              <a:t>Karl Marx</a:t>
            </a:r>
            <a:endParaRPr lang="ru-RU" altLang="en-US" b="1">
              <a:solidFill>
                <a:srgbClr val="FF0000"/>
              </a:solidFill>
            </a:endParaRPr>
          </a:p>
        </p:txBody>
      </p:sp>
      <p:sp>
        <p:nvSpPr>
          <p:cNvPr id="10243" name="Rectangle 3"/>
          <p:cNvSpPr>
            <a:spLocks noGrp="1" noChangeArrowheads="1"/>
          </p:cNvSpPr>
          <p:nvPr>
            <p:ph type="body" idx="1"/>
          </p:nvPr>
        </p:nvSpPr>
        <p:spPr>
          <a:xfrm>
            <a:off x="1981200" y="1600200"/>
            <a:ext cx="8229600" cy="5068888"/>
          </a:xfrm>
        </p:spPr>
        <p:txBody>
          <a:bodyPr/>
          <a:lstStyle/>
          <a:p>
            <a:pPr algn="ctr">
              <a:lnSpc>
                <a:spcPct val="80000"/>
              </a:lnSpc>
              <a:buFontTx/>
              <a:buNone/>
            </a:pPr>
            <a:r>
              <a:rPr lang="en-US" altLang="en-US" b="1" u="sng">
                <a:solidFill>
                  <a:srgbClr val="3333FF"/>
                </a:solidFill>
                <a:effectLst>
                  <a:outerShdw blurRad="38100" dist="38100" dir="2700000" algn="tl">
                    <a:srgbClr val="C0C0C0"/>
                  </a:outerShdw>
                </a:effectLst>
              </a:rPr>
              <a:t>DIALECTICAL MATERIALISM</a:t>
            </a:r>
            <a:endParaRPr lang="en-US" altLang="en-US" b="1" u="sng">
              <a:effectLst>
                <a:outerShdw blurRad="38100" dist="38100" dir="2700000" algn="tl">
                  <a:srgbClr val="C0C0C0"/>
                </a:outerShdw>
              </a:effectLst>
            </a:endParaRPr>
          </a:p>
          <a:p>
            <a:pPr>
              <a:lnSpc>
                <a:spcPct val="80000"/>
              </a:lnSpc>
              <a:buFontTx/>
              <a:buNone/>
            </a:pPr>
            <a:r>
              <a:rPr lang="en-US" altLang="en-US" b="1">
                <a:effectLst>
                  <a:outerShdw blurRad="38100" dist="38100" dir="2700000" algn="tl">
                    <a:srgbClr val="C0C0C0"/>
                  </a:outerShdw>
                </a:effectLst>
              </a:rPr>
              <a:t>It is </a:t>
            </a:r>
            <a:r>
              <a:rPr lang="en-US" altLang="en-US" b="1">
                <a:solidFill>
                  <a:srgbClr val="33CC33"/>
                </a:solidFill>
                <a:effectLst>
                  <a:outerShdw blurRad="38100" dist="38100" dir="2700000" algn="tl">
                    <a:srgbClr val="C0C0C0"/>
                  </a:outerShdw>
                </a:effectLst>
              </a:rPr>
              <a:t>different from classic (passive) materialism</a:t>
            </a:r>
            <a:r>
              <a:rPr lang="en-US" altLang="en-US" b="1">
                <a:effectLst>
                  <a:outerShdw blurRad="38100" dist="38100" dir="2700000" algn="tl">
                    <a:srgbClr val="C0C0C0"/>
                  </a:outerShdw>
                </a:effectLst>
              </a:rPr>
              <a:t> where natural laws (physics) explain everything</a:t>
            </a:r>
          </a:p>
          <a:p>
            <a:pPr>
              <a:lnSpc>
                <a:spcPct val="80000"/>
              </a:lnSpc>
              <a:buFontTx/>
              <a:buNone/>
            </a:pPr>
            <a:r>
              <a:rPr lang="en-US" altLang="en-US" b="1">
                <a:effectLst>
                  <a:outerShdw blurRad="38100" dist="38100" dir="2700000" algn="tl">
                    <a:srgbClr val="C0C0C0"/>
                  </a:outerShdw>
                </a:effectLst>
              </a:rPr>
              <a:t>In Marx History is the center </a:t>
            </a:r>
            <a:r>
              <a:rPr lang="en-US" altLang="en-US" b="1">
                <a:effectLst>
                  <a:outerShdw blurRad="38100" dist="38100" dir="2700000" algn="tl">
                    <a:srgbClr val="C0C0C0"/>
                  </a:outerShdw>
                </a:effectLst>
                <a:sym typeface="Wingdings" panose="05000000000000000000" pitchFamily="2" charset="2"/>
              </a:rPr>
              <a:t> History is the deep transformation of nature by human work</a:t>
            </a:r>
          </a:p>
          <a:p>
            <a:pPr>
              <a:lnSpc>
                <a:spcPct val="80000"/>
              </a:lnSpc>
              <a:buFontTx/>
              <a:buNone/>
            </a:pPr>
            <a:r>
              <a:rPr lang="en-US" altLang="en-US" b="1">
                <a:effectLst>
                  <a:outerShdw blurRad="38100" dist="38100" dir="2700000" algn="tl">
                    <a:srgbClr val="C0C0C0"/>
                  </a:outerShdw>
                </a:effectLst>
                <a:sym typeface="Wingdings" panose="05000000000000000000" pitchFamily="2" charset="2"/>
              </a:rPr>
              <a:t>Therefore </a:t>
            </a:r>
            <a:r>
              <a:rPr lang="en-US" altLang="en-US" b="1">
                <a:solidFill>
                  <a:srgbClr val="3333FF"/>
                </a:solidFill>
                <a:effectLst>
                  <a:outerShdw blurRad="38100" dist="38100" dir="2700000" algn="tl">
                    <a:srgbClr val="C0C0C0"/>
                  </a:outerShdw>
                </a:effectLst>
                <a:sym typeface="Wingdings" panose="05000000000000000000" pitchFamily="2" charset="2"/>
              </a:rPr>
              <a:t>it is not history to be subjected to natural laws; rather it is nature that is subject and transformed by human work: </a:t>
            </a:r>
            <a:r>
              <a:rPr lang="en-US" altLang="en-US" b="1" u="sng">
                <a:solidFill>
                  <a:srgbClr val="3333FF"/>
                </a:solidFill>
                <a:effectLst>
                  <a:outerShdw blurRad="38100" dist="38100" dir="2700000" algn="tl">
                    <a:srgbClr val="C0C0C0"/>
                  </a:outerShdw>
                </a:effectLst>
                <a:sym typeface="Wingdings" panose="05000000000000000000" pitchFamily="2" charset="2"/>
              </a:rPr>
              <a:t>MAN IS A HISTORICAL PRODUCT</a:t>
            </a:r>
          </a:p>
          <a:p>
            <a:pPr>
              <a:lnSpc>
                <a:spcPct val="80000"/>
              </a:lnSpc>
              <a:buFontTx/>
              <a:buNone/>
            </a:pPr>
            <a:r>
              <a:rPr lang="en-US" altLang="en-US" b="1">
                <a:solidFill>
                  <a:srgbClr val="FF0000"/>
                </a:solidFill>
                <a:effectLst>
                  <a:outerShdw blurRad="38100" dist="38100" dir="2700000" algn="tl">
                    <a:srgbClr val="C0C0C0"/>
                  </a:outerShdw>
                </a:effectLst>
              </a:rPr>
              <a:t>Dialectical Materialism is ACTIVE and the main actor is </a:t>
            </a:r>
            <a:r>
              <a:rPr lang="en-US" altLang="en-US" b="1" u="sng">
                <a:solidFill>
                  <a:srgbClr val="FF0000"/>
                </a:solidFill>
                <a:effectLst>
                  <a:outerShdw blurRad="38100" dist="38100" dir="2700000" algn="tl">
                    <a:srgbClr val="C0C0C0"/>
                  </a:outerShdw>
                </a:effectLst>
              </a:rPr>
              <a:t>PROLETARIAT</a:t>
            </a:r>
            <a:r>
              <a:rPr lang="en-US" altLang="en-US" b="1">
                <a:solidFill>
                  <a:srgbClr val="FF0000"/>
                </a:solidFill>
              </a:rPr>
              <a:t> </a:t>
            </a:r>
            <a:endParaRPr lang="ru-RU" altLang="en-US" b="1">
              <a:solidFill>
                <a:srgbClr val="FF0000"/>
              </a:solidFill>
            </a:endParaRPr>
          </a:p>
        </p:txBody>
      </p:sp>
    </p:spTree>
    <p:extLst>
      <p:ext uri="{BB962C8B-B14F-4D97-AF65-F5344CB8AC3E}">
        <p14:creationId xmlns:p14="http://schemas.microsoft.com/office/powerpoint/2010/main" val="3322209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b="1">
                <a:solidFill>
                  <a:srgbClr val="FF0000"/>
                </a:solidFill>
                <a:effectLst>
                  <a:outerShdw blurRad="38100" dist="38100" dir="2700000" algn="tl">
                    <a:srgbClr val="C0C0C0"/>
                  </a:outerShdw>
                </a:effectLst>
              </a:rPr>
              <a:t>Karl Marx: Concepts</a:t>
            </a:r>
          </a:p>
        </p:txBody>
      </p:sp>
      <p:sp>
        <p:nvSpPr>
          <p:cNvPr id="11267" name="Rectangle 3"/>
          <p:cNvSpPr>
            <a:spLocks noGrp="1" noChangeArrowheads="1"/>
          </p:cNvSpPr>
          <p:nvPr>
            <p:ph type="body" idx="1"/>
          </p:nvPr>
        </p:nvSpPr>
        <p:spPr/>
        <p:txBody>
          <a:bodyPr/>
          <a:lstStyle/>
          <a:p>
            <a:pPr>
              <a:lnSpc>
                <a:spcPct val="90000"/>
              </a:lnSpc>
              <a:buFontTx/>
              <a:buNone/>
            </a:pPr>
            <a:r>
              <a:rPr lang="en-US" altLang="en-US" b="1">
                <a:solidFill>
                  <a:srgbClr val="3333FF"/>
                </a:solidFill>
                <a:effectLst>
                  <a:outerShdw blurRad="38100" dist="38100" dir="2700000" algn="tl">
                    <a:srgbClr val="C0C0C0"/>
                  </a:outerShdw>
                </a:effectLst>
              </a:rPr>
              <a:t>Political Emancipation</a:t>
            </a:r>
            <a:r>
              <a:rPr lang="en-US" altLang="en-US" b="1">
                <a:effectLst>
                  <a:outerShdw blurRad="38100" dist="38100" dir="2700000" algn="tl">
                    <a:srgbClr val="C0C0C0"/>
                  </a:outerShdw>
                </a:effectLst>
              </a:rPr>
              <a:t>: liberal rights and liberties </a:t>
            </a:r>
            <a:r>
              <a:rPr lang="en-US" altLang="en-US" b="1">
                <a:effectLst>
                  <a:outerShdw blurRad="38100" dist="38100" dir="2700000" algn="tl">
                    <a:srgbClr val="C0C0C0"/>
                  </a:outerShdw>
                </a:effectLst>
                <a:sym typeface="Wingdings" panose="05000000000000000000" pitchFamily="2" charset="2"/>
              </a:rPr>
              <a:t> rights of separation (everyone needs protection against everyone else) and </a:t>
            </a:r>
            <a:r>
              <a:rPr lang="en-US" altLang="en-US" b="1">
                <a:solidFill>
                  <a:srgbClr val="3333FF"/>
                </a:solidFill>
                <a:effectLst>
                  <a:outerShdw blurRad="38100" dist="38100" dir="2700000" algn="tl">
                    <a:srgbClr val="C0C0C0"/>
                  </a:outerShdw>
                </a:effectLst>
                <a:sym typeface="Wingdings" panose="05000000000000000000" pitchFamily="2" charset="2"/>
              </a:rPr>
              <a:t>negative freedom</a:t>
            </a:r>
            <a:r>
              <a:rPr lang="en-US" altLang="en-US" b="1">
                <a:effectLst>
                  <a:outerShdw blurRad="38100" dist="38100" dir="2700000" algn="tl">
                    <a:srgbClr val="C0C0C0"/>
                  </a:outerShdw>
                </a:effectLst>
                <a:sym typeface="Wingdings" panose="05000000000000000000" pitchFamily="2" charset="2"/>
              </a:rPr>
              <a:t>, that is freedom from interference</a:t>
            </a:r>
          </a:p>
          <a:p>
            <a:pPr>
              <a:lnSpc>
                <a:spcPct val="90000"/>
              </a:lnSpc>
              <a:buFontTx/>
              <a:buNone/>
            </a:pPr>
            <a:r>
              <a:rPr lang="en-US" altLang="en-US" b="1">
                <a:effectLst>
                  <a:outerShdw blurRad="38100" dist="38100" dir="2700000" algn="tl">
                    <a:srgbClr val="C0C0C0"/>
                  </a:outerShdw>
                </a:effectLst>
                <a:sym typeface="Wingdings" panose="05000000000000000000" pitchFamily="2" charset="2"/>
              </a:rPr>
              <a:t>VS</a:t>
            </a:r>
          </a:p>
          <a:p>
            <a:pPr>
              <a:lnSpc>
                <a:spcPct val="90000"/>
              </a:lnSpc>
              <a:buFontTx/>
              <a:buNone/>
            </a:pPr>
            <a:r>
              <a:rPr lang="en-US" altLang="en-US" b="1">
                <a:solidFill>
                  <a:srgbClr val="FF0000"/>
                </a:solidFill>
                <a:effectLst>
                  <a:outerShdw blurRad="38100" dist="38100" dir="2700000" algn="tl">
                    <a:srgbClr val="C0C0C0"/>
                  </a:outerShdw>
                </a:effectLst>
                <a:sym typeface="Wingdings" panose="05000000000000000000" pitchFamily="2" charset="2"/>
              </a:rPr>
              <a:t>Human Emancipation</a:t>
            </a:r>
            <a:r>
              <a:rPr lang="en-US" altLang="en-US" b="1">
                <a:effectLst>
                  <a:outerShdw blurRad="38100" dist="38100" dir="2700000" algn="tl">
                    <a:srgbClr val="C0C0C0"/>
                  </a:outerShdw>
                </a:effectLst>
                <a:sym typeface="Wingdings" panose="05000000000000000000" pitchFamily="2" charset="2"/>
              </a:rPr>
              <a:t>: </a:t>
            </a:r>
            <a:r>
              <a:rPr lang="en-US" altLang="en-US" b="1">
                <a:solidFill>
                  <a:srgbClr val="3333FF"/>
                </a:solidFill>
                <a:effectLst>
                  <a:outerShdw blurRad="38100" dist="38100" dir="2700000" algn="tl">
                    <a:srgbClr val="C0C0C0"/>
                  </a:outerShdw>
                </a:effectLst>
                <a:sym typeface="Wingdings" panose="05000000000000000000" pitchFamily="2" charset="2"/>
              </a:rPr>
              <a:t>real freedom</a:t>
            </a:r>
            <a:r>
              <a:rPr lang="en-US" altLang="en-US" b="1">
                <a:effectLst>
                  <a:outerShdw blurRad="38100" dist="38100" dir="2700000" algn="tl">
                    <a:srgbClr val="C0C0C0"/>
                  </a:outerShdw>
                </a:effectLst>
                <a:sym typeface="Wingdings" panose="05000000000000000000" pitchFamily="2" charset="2"/>
              </a:rPr>
              <a:t> should be found </a:t>
            </a:r>
            <a:r>
              <a:rPr lang="en-US" altLang="en-US" b="1">
                <a:solidFill>
                  <a:srgbClr val="3333FF"/>
                </a:solidFill>
                <a:effectLst>
                  <a:outerShdw blurRad="38100" dist="38100" dir="2700000" algn="tl">
                    <a:srgbClr val="C0C0C0"/>
                  </a:outerShdw>
                </a:effectLst>
                <a:sym typeface="Wingdings" panose="05000000000000000000" pitchFamily="2" charset="2"/>
              </a:rPr>
              <a:t>positively</a:t>
            </a:r>
            <a:r>
              <a:rPr lang="en-US" altLang="en-US" b="1">
                <a:effectLst>
                  <a:outerShdw blurRad="38100" dist="38100" dir="2700000" algn="tl">
                    <a:srgbClr val="C0C0C0"/>
                  </a:outerShdw>
                </a:effectLst>
                <a:sym typeface="Wingdings" panose="05000000000000000000" pitchFamily="2" charset="2"/>
              </a:rPr>
              <a:t> in our relations with other people</a:t>
            </a:r>
            <a:endParaRPr lang="en-US" altLang="en-US" b="1">
              <a:solidFill>
                <a:srgbClr val="FF0000"/>
              </a:solidFill>
              <a:effectLst>
                <a:outerShdw blurRad="38100" dist="38100" dir="2700000" algn="tl">
                  <a:srgbClr val="C0C0C0"/>
                </a:outerShdw>
              </a:effectLst>
              <a:sym typeface="Wingdings" panose="05000000000000000000" pitchFamily="2" charset="2"/>
            </a:endParaRPr>
          </a:p>
        </p:txBody>
      </p:sp>
    </p:spTree>
    <p:extLst>
      <p:ext uri="{BB962C8B-B14F-4D97-AF65-F5344CB8AC3E}">
        <p14:creationId xmlns:p14="http://schemas.microsoft.com/office/powerpoint/2010/main" val="1385089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b="1">
                <a:solidFill>
                  <a:srgbClr val="FF0000"/>
                </a:solidFill>
                <a:effectLst>
                  <a:outerShdw blurRad="38100" dist="38100" dir="2700000" algn="tl">
                    <a:srgbClr val="C0C0C0"/>
                  </a:outerShdw>
                </a:effectLst>
              </a:rPr>
              <a:t>Karl Marx: Concepts</a:t>
            </a:r>
            <a:endParaRPr lang="ru-RU" altLang="en-US" b="1">
              <a:solidFill>
                <a:srgbClr val="FF0000"/>
              </a:solidFill>
              <a:effectLst>
                <a:outerShdw blurRad="38100" dist="38100" dir="2700000" algn="tl">
                  <a:srgbClr val="C0C0C0"/>
                </a:outerShdw>
              </a:effectLst>
            </a:endParaRPr>
          </a:p>
        </p:txBody>
      </p:sp>
      <p:sp>
        <p:nvSpPr>
          <p:cNvPr id="12291" name="Rectangle 3"/>
          <p:cNvSpPr>
            <a:spLocks noGrp="1" noChangeArrowheads="1"/>
          </p:cNvSpPr>
          <p:nvPr>
            <p:ph type="body" idx="1"/>
          </p:nvPr>
        </p:nvSpPr>
        <p:spPr/>
        <p:txBody>
          <a:bodyPr/>
          <a:lstStyle/>
          <a:p>
            <a:pPr>
              <a:lnSpc>
                <a:spcPct val="80000"/>
              </a:lnSpc>
              <a:buFontTx/>
              <a:buNone/>
            </a:pPr>
            <a:r>
              <a:rPr lang="en-US" altLang="en-US" b="1">
                <a:solidFill>
                  <a:srgbClr val="3333FF"/>
                </a:solidFill>
                <a:effectLst>
                  <a:outerShdw blurRad="38100" dist="38100" dir="2700000" algn="tl">
                    <a:srgbClr val="C0C0C0"/>
                  </a:outerShdw>
                </a:effectLst>
              </a:rPr>
              <a:t>An </a:t>
            </a:r>
            <a:r>
              <a:rPr lang="en-US" altLang="en-US" b="1" u="sng">
                <a:solidFill>
                  <a:srgbClr val="3333FF"/>
                </a:solidFill>
                <a:effectLst>
                  <a:outerShdw blurRad="38100" dist="38100" dir="2700000" algn="tl">
                    <a:srgbClr val="C0C0C0"/>
                  </a:outerShdw>
                </a:effectLst>
              </a:rPr>
              <a:t>Eschatological Conception</a:t>
            </a:r>
            <a:r>
              <a:rPr lang="en-US" altLang="en-US" b="1">
                <a:solidFill>
                  <a:srgbClr val="3333FF"/>
                </a:solidFill>
                <a:effectLst>
                  <a:outerShdw blurRad="38100" dist="38100" dir="2700000" algn="tl">
                    <a:srgbClr val="C0C0C0"/>
                  </a:outerShdw>
                </a:effectLst>
              </a:rPr>
              <a:t> (</a:t>
            </a:r>
            <a:r>
              <a:rPr lang="en-US" altLang="en-US" b="1">
                <a:solidFill>
                  <a:srgbClr val="33CC33"/>
                </a:solidFill>
                <a:effectLst>
                  <a:outerShdw blurRad="38100" dist="38100" dir="2700000" algn="tl">
                    <a:srgbClr val="C0C0C0"/>
                  </a:outerShdw>
                </a:effectLst>
              </a:rPr>
              <a:t>an interpretation of history stating that history is oriented toward a final goal</a:t>
            </a:r>
            <a:r>
              <a:rPr lang="en-US" altLang="en-US" b="1">
                <a:solidFill>
                  <a:srgbClr val="3333FF"/>
                </a:solidFill>
                <a:effectLst>
                  <a:outerShdw blurRad="38100" dist="38100" dir="2700000" algn="tl">
                    <a:srgbClr val="C0C0C0"/>
                  </a:outerShdw>
                </a:effectLst>
              </a:rPr>
              <a:t>)</a:t>
            </a:r>
          </a:p>
          <a:p>
            <a:pPr>
              <a:lnSpc>
                <a:spcPct val="80000"/>
              </a:lnSpc>
              <a:buFontTx/>
              <a:buChar char="-"/>
            </a:pPr>
            <a:r>
              <a:rPr lang="en-US" altLang="en-US" b="1" i="1">
                <a:solidFill>
                  <a:srgbClr val="FF00FF"/>
                </a:solidFill>
                <a:effectLst>
                  <a:outerShdw blurRad="38100" dist="38100" dir="2700000" algn="tl">
                    <a:srgbClr val="C0C0C0"/>
                  </a:outerShdw>
                </a:effectLst>
              </a:rPr>
              <a:t>Prehistory of humanity</a:t>
            </a:r>
            <a:r>
              <a:rPr lang="en-US" altLang="en-US" b="1" i="1">
                <a:effectLst>
                  <a:outerShdw blurRad="38100" dist="38100" dir="2700000" algn="tl">
                    <a:srgbClr val="C0C0C0"/>
                  </a:outerShdw>
                </a:effectLst>
              </a:rPr>
              <a:t> (personal dependence on a community [ancient history] or a master [for example, feudalism])</a:t>
            </a:r>
          </a:p>
          <a:p>
            <a:pPr>
              <a:lnSpc>
                <a:spcPct val="80000"/>
              </a:lnSpc>
              <a:buFontTx/>
              <a:buChar char="-"/>
            </a:pPr>
            <a:r>
              <a:rPr lang="en-US" altLang="en-US" b="1" i="1">
                <a:solidFill>
                  <a:srgbClr val="FF9900"/>
                </a:solidFill>
                <a:effectLst>
                  <a:outerShdw blurRad="38100" dist="38100" dir="2700000" algn="tl">
                    <a:srgbClr val="C0C0C0"/>
                  </a:outerShdw>
                </a:effectLst>
              </a:rPr>
              <a:t>History</a:t>
            </a:r>
            <a:r>
              <a:rPr lang="en-US" altLang="en-US" b="1" i="1">
                <a:effectLst>
                  <a:outerShdw blurRad="38100" dist="38100" dir="2700000" algn="tl">
                    <a:srgbClr val="C0C0C0"/>
                  </a:outerShdw>
                </a:effectLst>
              </a:rPr>
              <a:t> (the personal independence of the individual founded on material dependence [bourgeoisie])</a:t>
            </a:r>
          </a:p>
          <a:p>
            <a:pPr>
              <a:lnSpc>
                <a:spcPct val="80000"/>
              </a:lnSpc>
              <a:buFontTx/>
              <a:buChar char="-"/>
            </a:pPr>
            <a:r>
              <a:rPr lang="en-US" altLang="en-US" b="1" i="1">
                <a:solidFill>
                  <a:srgbClr val="FF0000"/>
                </a:solidFill>
                <a:effectLst>
                  <a:outerShdw blurRad="38100" dist="38100" dir="2700000" algn="tl">
                    <a:srgbClr val="C0C0C0"/>
                  </a:outerShdw>
                </a:effectLst>
              </a:rPr>
              <a:t>Communism</a:t>
            </a:r>
            <a:r>
              <a:rPr lang="en-US" altLang="en-US" b="1" i="1">
                <a:effectLst>
                  <a:outerShdw blurRad="38100" dist="38100" dir="2700000" algn="tl">
                    <a:srgbClr val="C0C0C0"/>
                  </a:outerShdw>
                </a:effectLst>
              </a:rPr>
              <a:t>: an ideal state situated not on another level (as for example heaven), but in the future that stands before us</a:t>
            </a:r>
          </a:p>
          <a:p>
            <a:pPr>
              <a:lnSpc>
                <a:spcPct val="80000"/>
              </a:lnSpc>
              <a:buFontTx/>
              <a:buChar char="-"/>
            </a:pPr>
            <a:endParaRPr lang="en-US" altLang="en-US" b="1" i="1">
              <a:effectLst>
                <a:outerShdw blurRad="38100" dist="38100" dir="2700000" algn="tl">
                  <a:srgbClr val="C0C0C0"/>
                </a:outerShdw>
              </a:effectLst>
            </a:endParaRPr>
          </a:p>
          <a:p>
            <a:pPr>
              <a:lnSpc>
                <a:spcPct val="80000"/>
              </a:lnSpc>
              <a:buFontTx/>
              <a:buNone/>
            </a:pPr>
            <a:endParaRPr lang="ru-RU" altLang="en-US" b="1">
              <a:solidFill>
                <a:srgbClr val="3333FF"/>
              </a:solidFill>
              <a:effectLst>
                <a:outerShdw blurRad="38100" dist="38100" dir="2700000" algn="tl">
                  <a:srgbClr val="C0C0C0"/>
                </a:outerShdw>
              </a:effectLst>
            </a:endParaRPr>
          </a:p>
        </p:txBody>
      </p:sp>
    </p:spTree>
    <p:extLst>
      <p:ext uri="{BB962C8B-B14F-4D97-AF65-F5344CB8AC3E}">
        <p14:creationId xmlns:p14="http://schemas.microsoft.com/office/powerpoint/2010/main" val="88347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81200" y="0"/>
            <a:ext cx="8229600" cy="908050"/>
          </a:xfrm>
        </p:spPr>
        <p:txBody>
          <a:bodyPr/>
          <a:lstStyle/>
          <a:p>
            <a:r>
              <a:rPr lang="en-US" altLang="en-US" b="1">
                <a:solidFill>
                  <a:srgbClr val="FF0000"/>
                </a:solidFill>
                <a:effectLst>
                  <a:outerShdw blurRad="38100" dist="38100" dir="2700000" algn="tl">
                    <a:srgbClr val="C0C0C0"/>
                  </a:outerShdw>
                </a:effectLst>
              </a:rPr>
              <a:t>Karl Marx: Concepts</a:t>
            </a:r>
            <a:endParaRPr lang="ru-RU" altLang="en-US" b="1">
              <a:solidFill>
                <a:srgbClr val="FF0000"/>
              </a:solidFill>
              <a:effectLst>
                <a:outerShdw blurRad="38100" dist="38100" dir="2700000" algn="tl">
                  <a:srgbClr val="C0C0C0"/>
                </a:outerShdw>
              </a:effectLst>
            </a:endParaRPr>
          </a:p>
        </p:txBody>
      </p:sp>
      <p:sp>
        <p:nvSpPr>
          <p:cNvPr id="13315" name="Rectangle 3"/>
          <p:cNvSpPr>
            <a:spLocks noGrp="1" noChangeArrowheads="1"/>
          </p:cNvSpPr>
          <p:nvPr>
            <p:ph type="body" idx="1"/>
          </p:nvPr>
        </p:nvSpPr>
        <p:spPr>
          <a:xfrm>
            <a:off x="1981200" y="836614"/>
            <a:ext cx="8229600" cy="5832475"/>
          </a:xfrm>
        </p:spPr>
        <p:txBody>
          <a:bodyPr/>
          <a:lstStyle/>
          <a:p>
            <a:pPr algn="ctr">
              <a:lnSpc>
                <a:spcPct val="90000"/>
              </a:lnSpc>
              <a:buFontTx/>
              <a:buNone/>
            </a:pPr>
            <a:r>
              <a:rPr lang="en-US" altLang="en-US" b="1" u="sng">
                <a:solidFill>
                  <a:srgbClr val="3333FF"/>
                </a:solidFill>
                <a:effectLst>
                  <a:outerShdw blurRad="38100" dist="38100" dir="2700000" algn="tl">
                    <a:srgbClr val="C0C0C0"/>
                  </a:outerShdw>
                </a:effectLst>
              </a:rPr>
              <a:t>Alienation</a:t>
            </a:r>
          </a:p>
          <a:p>
            <a:pPr algn="ctr">
              <a:lnSpc>
                <a:spcPct val="90000"/>
              </a:lnSpc>
              <a:buFontTx/>
              <a:buNone/>
            </a:pPr>
            <a:r>
              <a:rPr lang="en-US" altLang="en-US" b="1">
                <a:solidFill>
                  <a:srgbClr val="3333FF"/>
                </a:solidFill>
                <a:effectLst>
                  <a:outerShdw blurRad="38100" dist="38100" dir="2700000" algn="tl">
                    <a:srgbClr val="C0C0C0"/>
                  </a:outerShdw>
                </a:effectLst>
              </a:rPr>
              <a:t>A Proletarian is alienated:</a:t>
            </a:r>
          </a:p>
          <a:p>
            <a:pPr>
              <a:lnSpc>
                <a:spcPct val="90000"/>
              </a:lnSpc>
              <a:buFontTx/>
              <a:buNone/>
            </a:pPr>
            <a:r>
              <a:rPr lang="en-US" altLang="en-US" b="1">
                <a:effectLst>
                  <a:outerShdw blurRad="38100" dist="38100" dir="2700000" algn="tl">
                    <a:srgbClr val="C0C0C0"/>
                  </a:outerShdw>
                </a:effectLst>
              </a:rPr>
              <a:t>First, </a:t>
            </a:r>
            <a:r>
              <a:rPr lang="en-US" altLang="en-US" b="1">
                <a:solidFill>
                  <a:srgbClr val="FF0000"/>
                </a:solidFill>
                <a:effectLst>
                  <a:outerShdw blurRad="38100" dist="38100" dir="2700000" algn="tl">
                    <a:srgbClr val="C0C0C0"/>
                  </a:outerShdw>
                </a:effectLst>
              </a:rPr>
              <a:t>from the product</a:t>
            </a:r>
            <a:r>
              <a:rPr lang="en-US" altLang="en-US" b="1">
                <a:effectLst>
                  <a:outerShdw blurRad="38100" dist="38100" dir="2700000" algn="tl">
                    <a:srgbClr val="C0C0C0"/>
                  </a:outerShdw>
                </a:effectLst>
              </a:rPr>
              <a:t>, which as soon as it is created is taken away from its producer</a:t>
            </a:r>
            <a:r>
              <a:rPr lang="ru-RU" altLang="en-US" b="1">
                <a:effectLst>
                  <a:outerShdw blurRad="38100" dist="38100" dir="2700000" algn="tl">
                    <a:srgbClr val="C0C0C0"/>
                  </a:outerShdw>
                </a:effectLst>
              </a:rPr>
              <a:t> </a:t>
            </a:r>
            <a:endParaRPr lang="en-US" altLang="en-US" b="1">
              <a:effectLst>
                <a:outerShdw blurRad="38100" dist="38100" dir="2700000" algn="tl">
                  <a:srgbClr val="C0C0C0"/>
                </a:outerShdw>
              </a:effectLst>
            </a:endParaRPr>
          </a:p>
          <a:p>
            <a:pPr>
              <a:lnSpc>
                <a:spcPct val="90000"/>
              </a:lnSpc>
              <a:buFontTx/>
              <a:buNone/>
            </a:pPr>
            <a:r>
              <a:rPr lang="en-US" altLang="en-US" b="1">
                <a:effectLst>
                  <a:outerShdw blurRad="38100" dist="38100" dir="2700000" algn="tl">
                    <a:srgbClr val="C0C0C0"/>
                  </a:outerShdw>
                </a:effectLst>
              </a:rPr>
              <a:t>Second, </a:t>
            </a:r>
            <a:r>
              <a:rPr lang="en-US" altLang="en-US" b="1">
                <a:solidFill>
                  <a:srgbClr val="FF0000"/>
                </a:solidFill>
                <a:effectLst>
                  <a:outerShdw blurRad="38100" dist="38100" dir="2700000" algn="tl">
                    <a:srgbClr val="C0C0C0"/>
                  </a:outerShdw>
                </a:effectLst>
              </a:rPr>
              <a:t>in productive activity</a:t>
            </a:r>
            <a:r>
              <a:rPr lang="en-US" altLang="en-US" b="1">
                <a:effectLst>
                  <a:outerShdw blurRad="38100" dist="38100" dir="2700000" algn="tl">
                    <a:srgbClr val="C0C0C0"/>
                  </a:outerShdw>
                </a:effectLst>
              </a:rPr>
              <a:t> (work) which is experienced as a torment (not creative work, but just a means in order to get a salary)</a:t>
            </a:r>
          </a:p>
          <a:p>
            <a:pPr>
              <a:lnSpc>
                <a:spcPct val="90000"/>
              </a:lnSpc>
              <a:buFontTx/>
              <a:buNone/>
            </a:pPr>
            <a:r>
              <a:rPr lang="en-US" altLang="en-US" b="1">
                <a:effectLst>
                  <a:outerShdw blurRad="38100" dist="38100" dir="2700000" algn="tl">
                    <a:srgbClr val="C0C0C0"/>
                  </a:outerShdw>
                </a:effectLst>
              </a:rPr>
              <a:t>Third, </a:t>
            </a:r>
            <a:r>
              <a:rPr lang="en-US" altLang="en-US" b="1">
                <a:solidFill>
                  <a:srgbClr val="FF0000"/>
                </a:solidFill>
                <a:effectLst>
                  <a:outerShdw blurRad="38100" dist="38100" dir="2700000" algn="tl">
                    <a:srgbClr val="C0C0C0"/>
                  </a:outerShdw>
                </a:effectLst>
              </a:rPr>
              <a:t>from species-being</a:t>
            </a:r>
            <a:r>
              <a:rPr lang="en-US" altLang="en-US" b="1">
                <a:effectLst>
                  <a:outerShdw blurRad="38100" dist="38100" dir="2700000" algn="tl">
                    <a:srgbClr val="C0C0C0"/>
                  </a:outerShdw>
                </a:effectLst>
              </a:rPr>
              <a:t>, for humans produce blindly and not in accordance with their truly human powers</a:t>
            </a:r>
            <a:r>
              <a:rPr lang="ru-RU" altLang="en-US" b="1">
                <a:effectLst>
                  <a:outerShdw blurRad="38100" dist="38100" dir="2700000" algn="tl">
                    <a:srgbClr val="C0C0C0"/>
                  </a:outerShdw>
                </a:effectLst>
              </a:rPr>
              <a:t> </a:t>
            </a:r>
            <a:endParaRPr lang="en-US" altLang="en-US" b="1">
              <a:effectLst>
                <a:outerShdw blurRad="38100" dist="38100" dir="2700000" algn="tl">
                  <a:srgbClr val="C0C0C0"/>
                </a:outerShdw>
              </a:effectLst>
            </a:endParaRPr>
          </a:p>
          <a:p>
            <a:pPr>
              <a:lnSpc>
                <a:spcPct val="90000"/>
              </a:lnSpc>
              <a:buFontTx/>
              <a:buNone/>
            </a:pPr>
            <a:r>
              <a:rPr lang="en-US" altLang="en-US" b="1">
                <a:effectLst>
                  <a:outerShdw blurRad="38100" dist="38100" dir="2700000" algn="tl">
                    <a:srgbClr val="C0C0C0"/>
                  </a:outerShdw>
                </a:effectLst>
              </a:rPr>
              <a:t>Finally, </a:t>
            </a:r>
            <a:r>
              <a:rPr lang="en-US" altLang="en-US" b="1">
                <a:solidFill>
                  <a:srgbClr val="FF0000"/>
                </a:solidFill>
                <a:effectLst>
                  <a:outerShdw blurRad="38100" dist="38100" dir="2700000" algn="tl">
                    <a:srgbClr val="C0C0C0"/>
                  </a:outerShdw>
                </a:effectLst>
              </a:rPr>
              <a:t>from other human beings</a:t>
            </a:r>
            <a:r>
              <a:rPr lang="en-US" altLang="en-US" b="1">
                <a:effectLst>
                  <a:outerShdw blurRad="38100" dist="38100" dir="2700000" algn="tl">
                    <a:srgbClr val="C0C0C0"/>
                  </a:outerShdw>
                </a:effectLst>
              </a:rPr>
              <a:t>, where the relation of exchange replaces the satisfaction of mutual need</a:t>
            </a:r>
            <a:r>
              <a:rPr lang="ru-RU" altLang="en-US" b="1"/>
              <a:t> </a:t>
            </a:r>
          </a:p>
        </p:txBody>
      </p:sp>
    </p:spTree>
    <p:extLst>
      <p:ext uri="{BB962C8B-B14F-4D97-AF65-F5344CB8AC3E}">
        <p14:creationId xmlns:p14="http://schemas.microsoft.com/office/powerpoint/2010/main" val="1312878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b="1">
                <a:solidFill>
                  <a:srgbClr val="FF0000"/>
                </a:solidFill>
                <a:effectLst>
                  <a:outerShdw blurRad="38100" dist="38100" dir="2700000" algn="tl">
                    <a:srgbClr val="C0C0C0"/>
                  </a:outerShdw>
                </a:effectLst>
              </a:rPr>
              <a:t>Karl Marx: Concepts</a:t>
            </a:r>
            <a:endParaRPr lang="ru-RU" altLang="en-US" b="1">
              <a:solidFill>
                <a:srgbClr val="FF0000"/>
              </a:solidFill>
              <a:effectLst>
                <a:outerShdw blurRad="38100" dist="38100" dir="2700000" algn="tl">
                  <a:srgbClr val="C0C0C0"/>
                </a:outerShdw>
              </a:effectLst>
            </a:endParaRPr>
          </a:p>
        </p:txBody>
      </p:sp>
      <p:sp>
        <p:nvSpPr>
          <p:cNvPr id="14339" name="Rectangle 3"/>
          <p:cNvSpPr>
            <a:spLocks noGrp="1" noChangeArrowheads="1"/>
          </p:cNvSpPr>
          <p:nvPr>
            <p:ph type="body" idx="1"/>
          </p:nvPr>
        </p:nvSpPr>
        <p:spPr>
          <a:xfrm>
            <a:off x="1981200" y="1600200"/>
            <a:ext cx="8229600" cy="5068888"/>
          </a:xfrm>
        </p:spPr>
        <p:txBody>
          <a:bodyPr/>
          <a:lstStyle/>
          <a:p>
            <a:pPr>
              <a:lnSpc>
                <a:spcPct val="90000"/>
              </a:lnSpc>
              <a:buFontTx/>
              <a:buNone/>
            </a:pPr>
            <a:r>
              <a:rPr lang="en-US" altLang="en-US" sz="2400" b="1">
                <a:effectLst>
                  <a:outerShdw blurRad="38100" dist="38100" dir="2700000" algn="tl">
                    <a:srgbClr val="C0C0C0"/>
                  </a:outerShdw>
                </a:effectLst>
              </a:rPr>
              <a:t>An Ideological Critique: The </a:t>
            </a:r>
            <a:r>
              <a:rPr lang="en-US" altLang="en-US" sz="2400" b="1">
                <a:solidFill>
                  <a:srgbClr val="3333FF"/>
                </a:solidFill>
                <a:effectLst>
                  <a:outerShdw blurRad="38100" dist="38100" dir="2700000" algn="tl">
                    <a:srgbClr val="C0C0C0"/>
                  </a:outerShdw>
                </a:effectLst>
              </a:rPr>
              <a:t>Primacy Thesis</a:t>
            </a:r>
          </a:p>
          <a:p>
            <a:pPr>
              <a:lnSpc>
                <a:spcPct val="90000"/>
              </a:lnSpc>
              <a:buFontTx/>
              <a:buNone/>
            </a:pPr>
            <a:r>
              <a:rPr lang="en-US" altLang="en-US" sz="2400" b="1">
                <a:effectLst>
                  <a:outerShdw blurRad="38100" dist="38100" dir="2700000" algn="tl">
                    <a:srgbClr val="C0C0C0"/>
                  </a:outerShdw>
                </a:effectLst>
              </a:rPr>
              <a:t>Every society is composed by two levels:</a:t>
            </a:r>
          </a:p>
          <a:p>
            <a:pPr>
              <a:lnSpc>
                <a:spcPct val="90000"/>
              </a:lnSpc>
              <a:buFontTx/>
              <a:buChar char="-"/>
            </a:pPr>
            <a:r>
              <a:rPr lang="en-US" altLang="en-US" sz="2400" b="1">
                <a:solidFill>
                  <a:srgbClr val="FF0000"/>
                </a:solidFill>
                <a:effectLst>
                  <a:outerShdw blurRad="38100" dist="38100" dir="2700000" algn="tl">
                    <a:srgbClr val="C0C0C0"/>
                  </a:outerShdw>
                </a:effectLst>
              </a:rPr>
              <a:t>Structure</a:t>
            </a:r>
            <a:r>
              <a:rPr lang="en-US" altLang="en-US" sz="2400" b="1">
                <a:effectLst>
                  <a:outerShdw blurRad="38100" dist="38100" dir="2700000" algn="tl">
                    <a:srgbClr val="C0C0C0"/>
                  </a:outerShdw>
                </a:effectLst>
              </a:rPr>
              <a:t>: the economic reality of the instruments of production and the deriving relations</a:t>
            </a:r>
          </a:p>
          <a:p>
            <a:pPr>
              <a:lnSpc>
                <a:spcPct val="90000"/>
              </a:lnSpc>
              <a:buFontTx/>
              <a:buChar char="-"/>
            </a:pPr>
            <a:r>
              <a:rPr lang="en-US" altLang="en-US" sz="2400" b="1">
                <a:solidFill>
                  <a:srgbClr val="FF0000"/>
                </a:solidFill>
                <a:effectLst>
                  <a:outerShdw blurRad="38100" dist="38100" dir="2700000" algn="tl">
                    <a:srgbClr val="C0C0C0"/>
                  </a:outerShdw>
                </a:effectLst>
              </a:rPr>
              <a:t>Superstructure</a:t>
            </a:r>
            <a:r>
              <a:rPr lang="en-US" altLang="en-US" sz="2400" b="1">
                <a:effectLst>
                  <a:outerShdw blurRad="38100" dist="38100" dir="2700000" algn="tl">
                    <a:srgbClr val="C0C0C0"/>
                  </a:outerShdw>
                </a:effectLst>
              </a:rPr>
              <a:t>: culture, ideology and political institutions created on the basis of the structure in order to justify it, and at the same time to hide the material reality. The superstructure creates the conditions for </a:t>
            </a:r>
            <a:r>
              <a:rPr lang="ru-RU" altLang="en-US" sz="2400" b="1">
                <a:solidFill>
                  <a:srgbClr val="3333FF"/>
                </a:solidFill>
                <a:effectLst>
                  <a:outerShdw blurRad="38100" dist="38100" dir="2700000" algn="tl">
                    <a:srgbClr val="C0C0C0"/>
                  </a:outerShdw>
                </a:effectLst>
              </a:rPr>
              <a:t>false consciousness</a:t>
            </a:r>
            <a:r>
              <a:rPr lang="ru-RU" altLang="en-US" sz="2400" b="1">
                <a:effectLst>
                  <a:outerShdw blurRad="38100" dist="38100" dir="2700000" algn="tl">
                    <a:srgbClr val="C0C0C0"/>
                  </a:outerShdw>
                </a:effectLst>
              </a:rPr>
              <a:t>, </a:t>
            </a:r>
            <a:r>
              <a:rPr lang="en-US" altLang="en-US" sz="2400" b="1">
                <a:effectLst>
                  <a:outerShdw blurRad="38100" dist="38100" dir="2700000" algn="tl">
                    <a:srgbClr val="C0C0C0"/>
                  </a:outerShdw>
                </a:effectLst>
              </a:rPr>
              <a:t>promoting</a:t>
            </a:r>
            <a:r>
              <a:rPr lang="ru-RU" altLang="en-US" sz="2400" b="1">
                <a:effectLst>
                  <a:outerShdw blurRad="38100" dist="38100" dir="2700000" algn="tl">
                    <a:srgbClr val="C0C0C0"/>
                  </a:outerShdw>
                </a:effectLst>
              </a:rPr>
              <a:t> ideas that reflect the interests of a particular class at a particular time in history, but which are presented as universal and eternal</a:t>
            </a:r>
            <a:r>
              <a:rPr lang="en-US" altLang="en-US" sz="2400" b="1">
                <a:effectLst>
                  <a:outerShdw blurRad="38100" dist="38100" dir="2700000" algn="tl">
                    <a:srgbClr val="C0C0C0"/>
                  </a:outerShdw>
                </a:effectLst>
              </a:rPr>
              <a:t>. For example, </a:t>
            </a:r>
            <a:r>
              <a:rPr lang="en-US" altLang="en-US" sz="2400" b="1" u="sng">
                <a:effectLst>
                  <a:outerShdw blurRad="38100" dist="38100" dir="2700000" algn="tl">
                    <a:srgbClr val="C0C0C0"/>
                  </a:outerShdw>
                </a:effectLst>
              </a:rPr>
              <a:t>“</a:t>
            </a:r>
            <a:r>
              <a:rPr lang="en-US" altLang="en-US" sz="2400" b="1" u="sng">
                <a:solidFill>
                  <a:srgbClr val="3333FF"/>
                </a:solidFill>
                <a:effectLst>
                  <a:outerShdw blurRad="38100" dist="38100" dir="2700000" algn="tl">
                    <a:srgbClr val="C0C0C0"/>
                  </a:outerShdw>
                </a:effectLst>
              </a:rPr>
              <a:t>Religion is the opiate of the people”</a:t>
            </a:r>
            <a:r>
              <a:rPr lang="ru-RU" altLang="en-US" sz="2400"/>
              <a:t> </a:t>
            </a:r>
          </a:p>
        </p:txBody>
      </p:sp>
    </p:spTree>
    <p:extLst>
      <p:ext uri="{BB962C8B-B14F-4D97-AF65-F5344CB8AC3E}">
        <p14:creationId xmlns:p14="http://schemas.microsoft.com/office/powerpoint/2010/main" val="3605955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b="1">
                <a:solidFill>
                  <a:srgbClr val="FF0000"/>
                </a:solidFill>
                <a:effectLst>
                  <a:outerShdw blurRad="38100" dist="38100" dir="2700000" algn="tl">
                    <a:srgbClr val="C0C0C0"/>
                  </a:outerShdw>
                </a:effectLst>
              </a:rPr>
              <a:t>Karl Marx: Concepts</a:t>
            </a:r>
            <a:endParaRPr lang="ru-RU" altLang="en-US" b="1">
              <a:solidFill>
                <a:srgbClr val="FF0000"/>
              </a:solidFill>
              <a:effectLst>
                <a:outerShdw blurRad="38100" dist="38100" dir="2700000" algn="tl">
                  <a:srgbClr val="C0C0C0"/>
                </a:outerShdw>
              </a:effectLst>
            </a:endParaRPr>
          </a:p>
        </p:txBody>
      </p:sp>
      <p:sp>
        <p:nvSpPr>
          <p:cNvPr id="16387" name="Rectangle 3"/>
          <p:cNvSpPr>
            <a:spLocks noGrp="1" noChangeArrowheads="1"/>
          </p:cNvSpPr>
          <p:nvPr>
            <p:ph type="body" idx="1"/>
          </p:nvPr>
        </p:nvSpPr>
        <p:spPr/>
        <p:txBody>
          <a:bodyPr/>
          <a:lstStyle/>
          <a:p>
            <a:pPr>
              <a:lnSpc>
                <a:spcPct val="90000"/>
              </a:lnSpc>
              <a:buFontTx/>
              <a:buNone/>
            </a:pPr>
            <a:r>
              <a:rPr lang="en-US" altLang="en-US" sz="2400" b="1">
                <a:effectLst>
                  <a:outerShdw blurRad="38100" dist="38100" dir="2700000" algn="tl">
                    <a:srgbClr val="C0C0C0"/>
                  </a:outerShdw>
                </a:effectLst>
              </a:rPr>
              <a:t>But if the future is determined by the historical forces of economic production, so it will happen anyway, </a:t>
            </a:r>
            <a:r>
              <a:rPr lang="en-US" altLang="en-US" sz="2400" b="1">
                <a:solidFill>
                  <a:srgbClr val="3333FF"/>
                </a:solidFill>
                <a:effectLst>
                  <a:outerShdw blurRad="38100" dist="38100" dir="2700000" algn="tl">
                    <a:srgbClr val="C0C0C0"/>
                  </a:outerShdw>
                </a:effectLst>
              </a:rPr>
              <a:t>why revolution is necessary</a:t>
            </a:r>
            <a:r>
              <a:rPr lang="en-US" altLang="en-US" sz="2400" b="1">
                <a:effectLst>
                  <a:outerShdw blurRad="38100" dist="38100" dir="2700000" algn="tl">
                    <a:srgbClr val="C0C0C0"/>
                  </a:outerShdw>
                </a:effectLst>
              </a:rPr>
              <a:t>?</a:t>
            </a:r>
          </a:p>
          <a:p>
            <a:pPr>
              <a:lnSpc>
                <a:spcPct val="90000"/>
              </a:lnSpc>
              <a:buFontTx/>
              <a:buNone/>
            </a:pPr>
            <a:r>
              <a:rPr lang="en-US" altLang="en-US" sz="2400" b="1">
                <a:effectLst>
                  <a:outerShdw blurRad="38100" dist="38100" dir="2700000" algn="tl">
                    <a:srgbClr val="C0C0C0"/>
                  </a:outerShdw>
                </a:effectLst>
              </a:rPr>
              <a:t>Because revolution will speed up the process and it will organize the passage.</a:t>
            </a:r>
          </a:p>
          <a:p>
            <a:pPr>
              <a:lnSpc>
                <a:spcPct val="90000"/>
              </a:lnSpc>
              <a:buFontTx/>
              <a:buNone/>
            </a:pPr>
            <a:r>
              <a:rPr lang="en-US" altLang="en-US" sz="2400" b="1">
                <a:effectLst>
                  <a:outerShdw blurRad="38100" dist="38100" dir="2700000" algn="tl">
                    <a:srgbClr val="C0C0C0"/>
                  </a:outerShdw>
                </a:effectLst>
              </a:rPr>
              <a:t>Besides although the Proletariat already exists, it still has no consciousness of itself</a:t>
            </a:r>
          </a:p>
          <a:p>
            <a:pPr>
              <a:lnSpc>
                <a:spcPct val="90000"/>
              </a:lnSpc>
              <a:buFont typeface="Wingdings" panose="05000000000000000000" pitchFamily="2" charset="2"/>
              <a:buChar char="à"/>
            </a:pPr>
            <a:r>
              <a:rPr lang="en-US" altLang="en-US" sz="2400" b="1">
                <a:solidFill>
                  <a:srgbClr val="3333FF"/>
                </a:solidFill>
                <a:effectLst>
                  <a:outerShdw blurRad="38100" dist="38100" dir="2700000" algn="tl">
                    <a:srgbClr val="C0C0C0"/>
                  </a:outerShdw>
                </a:effectLst>
                <a:sym typeface="Wingdings" panose="05000000000000000000" pitchFamily="2" charset="2"/>
              </a:rPr>
              <a:t>PRAXIS</a:t>
            </a:r>
          </a:p>
          <a:p>
            <a:pPr>
              <a:lnSpc>
                <a:spcPct val="90000"/>
              </a:lnSpc>
              <a:buFont typeface="Wingdings" panose="05000000000000000000" pitchFamily="2" charset="2"/>
              <a:buNone/>
            </a:pPr>
            <a:r>
              <a:rPr lang="en-US" altLang="en-US" sz="2400" b="1">
                <a:solidFill>
                  <a:srgbClr val="FF00FF"/>
                </a:solidFill>
                <a:effectLst>
                  <a:outerShdw blurRad="38100" dist="38100" dir="2700000" algn="tl">
                    <a:srgbClr val="C0C0C0"/>
                  </a:outerShdw>
                </a:effectLst>
                <a:sym typeface="Wingdings" panose="05000000000000000000" pitchFamily="2" charset="2"/>
              </a:rPr>
              <a:t>Theory</a:t>
            </a:r>
            <a:r>
              <a:rPr lang="en-US" altLang="en-US" sz="2400" b="1">
                <a:effectLst>
                  <a:outerShdw blurRad="38100" dist="38100" dir="2700000" algn="tl">
                    <a:srgbClr val="C0C0C0"/>
                  </a:outerShdw>
                </a:effectLst>
                <a:sym typeface="Wingdings" panose="05000000000000000000" pitchFamily="2" charset="2"/>
              </a:rPr>
              <a:t> plus </a:t>
            </a:r>
            <a:r>
              <a:rPr lang="en-US" altLang="en-US" sz="2400" b="1">
                <a:solidFill>
                  <a:srgbClr val="33CC33"/>
                </a:solidFill>
                <a:effectLst>
                  <a:outerShdw blurRad="38100" dist="38100" dir="2700000" algn="tl">
                    <a:srgbClr val="C0C0C0"/>
                  </a:outerShdw>
                </a:effectLst>
                <a:sym typeface="Wingdings" panose="05000000000000000000" pitchFamily="2" charset="2"/>
              </a:rPr>
              <a:t>Action</a:t>
            </a:r>
            <a:r>
              <a:rPr lang="en-US" altLang="en-US" sz="2400" b="1">
                <a:effectLst>
                  <a:outerShdw blurRad="38100" dist="38100" dir="2700000" algn="tl">
                    <a:srgbClr val="C0C0C0"/>
                  </a:outerShdw>
                </a:effectLst>
                <a:sym typeface="Wingdings" panose="05000000000000000000" pitchFamily="2" charset="2"/>
              </a:rPr>
              <a:t> </a:t>
            </a:r>
          </a:p>
          <a:p>
            <a:pPr>
              <a:lnSpc>
                <a:spcPct val="90000"/>
              </a:lnSpc>
              <a:buFont typeface="Wingdings" panose="05000000000000000000" pitchFamily="2" charset="2"/>
              <a:buNone/>
            </a:pPr>
            <a:r>
              <a:rPr lang="en-US" altLang="en-US" sz="2400" b="1">
                <a:effectLst>
                  <a:outerShdw blurRad="38100" dist="38100" dir="2700000" algn="tl">
                    <a:srgbClr val="C0C0C0"/>
                  </a:outerShdw>
                </a:effectLst>
              </a:rPr>
              <a:t>Or</a:t>
            </a:r>
          </a:p>
          <a:p>
            <a:pPr>
              <a:lnSpc>
                <a:spcPct val="90000"/>
              </a:lnSpc>
              <a:buFont typeface="Wingdings" panose="05000000000000000000" pitchFamily="2" charset="2"/>
              <a:buNone/>
            </a:pPr>
            <a:r>
              <a:rPr lang="en-US" altLang="en-US" sz="2400" b="1">
                <a:solidFill>
                  <a:srgbClr val="FF00FF"/>
                </a:solidFill>
                <a:effectLst>
                  <a:outerShdw blurRad="38100" dist="38100" dir="2700000" algn="tl">
                    <a:srgbClr val="C0C0C0"/>
                  </a:outerShdw>
                </a:effectLst>
              </a:rPr>
              <a:t>Historical Necessity</a:t>
            </a:r>
            <a:r>
              <a:rPr lang="en-US" altLang="en-US" sz="2400" b="1">
                <a:effectLst>
                  <a:outerShdw blurRad="38100" dist="38100" dir="2700000" algn="tl">
                    <a:srgbClr val="C0C0C0"/>
                  </a:outerShdw>
                </a:effectLst>
              </a:rPr>
              <a:t> plus </a:t>
            </a:r>
            <a:r>
              <a:rPr lang="en-US" altLang="en-US" sz="2400" b="1">
                <a:solidFill>
                  <a:srgbClr val="33CC33"/>
                </a:solidFill>
                <a:effectLst>
                  <a:outerShdw blurRad="38100" dist="38100" dir="2700000" algn="tl">
                    <a:srgbClr val="C0C0C0"/>
                  </a:outerShdw>
                </a:effectLst>
              </a:rPr>
              <a:t>Human Decision</a:t>
            </a:r>
            <a:endParaRPr lang="ru-RU" altLang="en-US" sz="2400" b="1">
              <a:solidFill>
                <a:srgbClr val="33CC33"/>
              </a:solidFill>
              <a:effectLst>
                <a:outerShdw blurRad="38100" dist="38100" dir="2700000" algn="tl">
                  <a:srgbClr val="C0C0C0"/>
                </a:outerShdw>
              </a:effectLst>
            </a:endParaRPr>
          </a:p>
        </p:txBody>
      </p:sp>
    </p:spTree>
    <p:extLst>
      <p:ext uri="{BB962C8B-B14F-4D97-AF65-F5344CB8AC3E}">
        <p14:creationId xmlns:p14="http://schemas.microsoft.com/office/powerpoint/2010/main" val="537492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dirty="0" smtClean="0"/>
              <a:t>Anarchism: </a:t>
            </a:r>
            <a:endParaRPr lang="ru-RU" altLang="en-US" dirty="0"/>
          </a:p>
        </p:txBody>
      </p:sp>
      <p:sp>
        <p:nvSpPr>
          <p:cNvPr id="20483" name="Rectangle 3"/>
          <p:cNvSpPr>
            <a:spLocks noGrp="1" noChangeArrowheads="1"/>
          </p:cNvSpPr>
          <p:nvPr>
            <p:ph type="body" idx="1"/>
          </p:nvPr>
        </p:nvSpPr>
        <p:spPr/>
        <p:txBody>
          <a:bodyPr/>
          <a:lstStyle/>
          <a:p>
            <a:r>
              <a:rPr lang="en-US" altLang="en-US" dirty="0"/>
              <a:t>Never an anarchic party came to power;</a:t>
            </a:r>
          </a:p>
          <a:p>
            <a:r>
              <a:rPr lang="en-US" altLang="en-US" dirty="0"/>
              <a:t>“Against power/authority”;</a:t>
            </a:r>
          </a:p>
          <a:p>
            <a:r>
              <a:rPr lang="en-US" altLang="en-US" dirty="0"/>
              <a:t>Stateless society;</a:t>
            </a:r>
          </a:p>
          <a:p>
            <a:r>
              <a:rPr lang="en-US" altLang="en-US" dirty="0"/>
              <a:t>It is “ultra-liberalism” or “ultra-socialism”;</a:t>
            </a:r>
          </a:p>
          <a:p>
            <a:r>
              <a:rPr lang="en-US" altLang="en-US" dirty="0"/>
              <a:t>William Godwin, </a:t>
            </a:r>
            <a:r>
              <a:rPr lang="en-US" altLang="en-US" dirty="0" smtClean="0"/>
              <a:t>P.-</a:t>
            </a:r>
            <a:r>
              <a:rPr lang="en-US" altLang="en-US" dirty="0"/>
              <a:t>J. Proudhon, M. Bakunin, P. Kropotkin (</a:t>
            </a:r>
            <a:r>
              <a:rPr lang="en-US" altLang="en-US" dirty="0" err="1"/>
              <a:t>anarcho</a:t>
            </a:r>
            <a:r>
              <a:rPr lang="en-US" altLang="en-US" dirty="0"/>
              <a:t>-communism);</a:t>
            </a:r>
          </a:p>
          <a:p>
            <a:endParaRPr lang="ru-RU" altLang="en-US" dirty="0"/>
          </a:p>
        </p:txBody>
      </p:sp>
    </p:spTree>
    <p:extLst>
      <p:ext uri="{BB962C8B-B14F-4D97-AF65-F5344CB8AC3E}">
        <p14:creationId xmlns:p14="http://schemas.microsoft.com/office/powerpoint/2010/main" val="922076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a:t>Socialism</a:t>
            </a:r>
            <a:endParaRPr lang="ru-RU" altLang="en-US"/>
          </a:p>
        </p:txBody>
      </p:sp>
      <p:sp>
        <p:nvSpPr>
          <p:cNvPr id="12291" name="Rectangle 3"/>
          <p:cNvSpPr>
            <a:spLocks noGrp="1" noChangeArrowheads="1"/>
          </p:cNvSpPr>
          <p:nvPr>
            <p:ph type="body" idx="1"/>
          </p:nvPr>
        </p:nvSpPr>
        <p:spPr/>
        <p:txBody>
          <a:bodyPr/>
          <a:lstStyle/>
          <a:p>
            <a:r>
              <a:rPr lang="en-US" altLang="en-US"/>
              <a:t>17</a:t>
            </a:r>
            <a:r>
              <a:rPr lang="en-US" altLang="en-US" baseline="30000"/>
              <a:t>th</a:t>
            </a:r>
            <a:r>
              <a:rPr lang="en-US" altLang="en-US"/>
              <a:t> c.: Moor, Campanella, Marx – utopias;</a:t>
            </a:r>
          </a:p>
          <a:p>
            <a:r>
              <a:rPr lang="en-US" altLang="en-US"/>
              <a:t>19</a:t>
            </a:r>
            <a:r>
              <a:rPr lang="en-US" altLang="en-US" baseline="30000"/>
              <a:t>th</a:t>
            </a:r>
            <a:r>
              <a:rPr lang="en-US" altLang="en-US"/>
              <a:t> c.: Marx, Owen, Morris: ideology;</a:t>
            </a:r>
          </a:p>
          <a:p>
            <a:r>
              <a:rPr lang="en-US" altLang="en-US"/>
              <a:t>Two forms of socialism: revolutionary and social democracy;</a:t>
            </a:r>
          </a:p>
          <a:p>
            <a:pPr>
              <a:buFontTx/>
              <a:buNone/>
            </a:pPr>
            <a:endParaRPr lang="en-US" altLang="en-US"/>
          </a:p>
          <a:p>
            <a:endParaRPr lang="ru-RU" altLang="en-US"/>
          </a:p>
        </p:txBody>
      </p:sp>
    </p:spTree>
    <p:extLst>
      <p:ext uri="{BB962C8B-B14F-4D97-AF65-F5344CB8AC3E}">
        <p14:creationId xmlns:p14="http://schemas.microsoft.com/office/powerpoint/2010/main" val="693504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Anarchism</a:t>
            </a:r>
            <a:endParaRPr lang="en-US" dirty="0"/>
          </a:p>
        </p:txBody>
      </p:sp>
      <p:pic>
        <p:nvPicPr>
          <p:cNvPr id="1030" name="Picture 6" descr="undefine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6982" y="1389019"/>
            <a:ext cx="3309884" cy="4351338"/>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descr="Image result for ÐºÑÐ¾Ð¿Ð¾ÑÐºÐ¸Ð½"/>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6" name="Picture 12" descr="https://russian7.ru/wp-content/uploads/2017/04/284578_origin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353" y="1389019"/>
            <a:ext cx="4457700" cy="349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204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a:t>Socialism</a:t>
            </a:r>
            <a:endParaRPr lang="ru-RU" altLang="en-US"/>
          </a:p>
        </p:txBody>
      </p:sp>
      <p:sp>
        <p:nvSpPr>
          <p:cNvPr id="13315" name="Rectangle 3"/>
          <p:cNvSpPr>
            <a:spLocks noGrp="1" noChangeArrowheads="1"/>
          </p:cNvSpPr>
          <p:nvPr>
            <p:ph type="body" idx="1"/>
          </p:nvPr>
        </p:nvSpPr>
        <p:spPr/>
        <p:txBody>
          <a:bodyPr/>
          <a:lstStyle/>
          <a:p>
            <a:pPr marL="609600" indent="-609600"/>
            <a:r>
              <a:rPr lang="en-US" altLang="en-US"/>
              <a:t>Elements:</a:t>
            </a:r>
          </a:p>
          <a:p>
            <a:pPr marL="609600" indent="-609600">
              <a:buFontTx/>
              <a:buAutoNum type="arabicPeriod"/>
            </a:pPr>
            <a:r>
              <a:rPr lang="en-US" altLang="en-US"/>
              <a:t>Community</a:t>
            </a:r>
          </a:p>
          <a:p>
            <a:pPr marL="609600" indent="-609600">
              <a:buFontTx/>
              <a:buAutoNum type="arabicPeriod"/>
            </a:pPr>
            <a:r>
              <a:rPr lang="en-US" altLang="en-US"/>
              <a:t>Fraternity</a:t>
            </a:r>
          </a:p>
          <a:p>
            <a:pPr marL="609600" indent="-609600">
              <a:buFontTx/>
              <a:buAutoNum type="arabicPeriod"/>
            </a:pPr>
            <a:r>
              <a:rPr lang="en-US" altLang="en-US"/>
              <a:t>Social equality;</a:t>
            </a:r>
          </a:p>
          <a:p>
            <a:pPr marL="609600" indent="-609600">
              <a:buFontTx/>
              <a:buAutoNum type="arabicPeriod"/>
            </a:pPr>
            <a:r>
              <a:rPr lang="en-US" altLang="en-US"/>
              <a:t>Need/minimal need;</a:t>
            </a:r>
          </a:p>
          <a:p>
            <a:pPr marL="609600" indent="-609600">
              <a:buFontTx/>
              <a:buAutoNum type="arabicPeriod"/>
            </a:pPr>
            <a:r>
              <a:rPr lang="en-US" altLang="en-US"/>
              <a:t>Social class;</a:t>
            </a:r>
          </a:p>
          <a:p>
            <a:pPr marL="609600" indent="-609600">
              <a:buFontTx/>
              <a:buAutoNum type="arabicPeriod"/>
            </a:pPr>
            <a:r>
              <a:rPr lang="en-US" altLang="en-US"/>
              <a:t>Common property.</a:t>
            </a:r>
            <a:endParaRPr lang="ru-RU" altLang="en-US"/>
          </a:p>
        </p:txBody>
      </p:sp>
    </p:spTree>
    <p:extLst>
      <p:ext uri="{BB962C8B-B14F-4D97-AF65-F5344CB8AC3E}">
        <p14:creationId xmlns:p14="http://schemas.microsoft.com/office/powerpoint/2010/main" val="2978413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 Marx</a:t>
            </a:r>
            <a:endParaRPr lang="en-US" dirty="0"/>
          </a:p>
        </p:txBody>
      </p:sp>
      <p:pic>
        <p:nvPicPr>
          <p:cNvPr id="1026" name="Picture 2" descr="Image result for ÐºÐ°ÑÐ» Ð¼Ð°ÑÐºÑ"/>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0" y="2096294"/>
            <a:ext cx="6096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7196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81200" y="1"/>
            <a:ext cx="8229600" cy="836613"/>
          </a:xfrm>
        </p:spPr>
        <p:txBody>
          <a:bodyPr/>
          <a:lstStyle/>
          <a:p>
            <a:r>
              <a:rPr lang="en-US" altLang="en-US" b="1">
                <a:solidFill>
                  <a:srgbClr val="FF0000"/>
                </a:solidFill>
                <a:effectLst>
                  <a:outerShdw blurRad="38100" dist="38100" dir="2700000" algn="tl">
                    <a:srgbClr val="C0C0C0"/>
                  </a:outerShdw>
                </a:effectLst>
              </a:rPr>
              <a:t>Karl Marx</a:t>
            </a:r>
            <a:endParaRPr lang="ru-RU" altLang="en-US" b="1">
              <a:solidFill>
                <a:srgbClr val="FF0000"/>
              </a:solidFill>
              <a:effectLst>
                <a:outerShdw blurRad="38100" dist="38100" dir="2700000" algn="tl">
                  <a:srgbClr val="C0C0C0"/>
                </a:outerShdw>
              </a:effectLst>
            </a:endParaRPr>
          </a:p>
        </p:txBody>
      </p:sp>
      <p:sp>
        <p:nvSpPr>
          <p:cNvPr id="5123" name="Rectangle 3"/>
          <p:cNvSpPr>
            <a:spLocks noGrp="1" noChangeArrowheads="1"/>
          </p:cNvSpPr>
          <p:nvPr>
            <p:ph type="body" idx="1"/>
          </p:nvPr>
        </p:nvSpPr>
        <p:spPr>
          <a:xfrm>
            <a:off x="1981200" y="836614"/>
            <a:ext cx="8229600" cy="5832475"/>
          </a:xfrm>
        </p:spPr>
        <p:txBody>
          <a:bodyPr>
            <a:normAutofit fontScale="92500" lnSpcReduction="10000"/>
          </a:bodyPr>
          <a:lstStyle/>
          <a:p>
            <a:pPr>
              <a:lnSpc>
                <a:spcPct val="80000"/>
              </a:lnSpc>
              <a:buFontTx/>
              <a:buNone/>
            </a:pPr>
            <a:r>
              <a:rPr lang="ru-RU" altLang="en-US" sz="1800" b="1">
                <a:effectLst>
                  <a:outerShdw blurRad="38100" dist="38100" dir="2700000" algn="tl">
                    <a:srgbClr val="C0C0C0"/>
                  </a:outerShdw>
                </a:effectLst>
              </a:rPr>
              <a:t>Karl Marx was </a:t>
            </a:r>
            <a:r>
              <a:rPr lang="ru-RU" altLang="en-US" sz="1800" b="1">
                <a:solidFill>
                  <a:srgbClr val="3333FF"/>
                </a:solidFill>
                <a:effectLst>
                  <a:outerShdw blurRad="38100" dist="38100" dir="2700000" algn="tl">
                    <a:srgbClr val="C0C0C0"/>
                  </a:outerShdw>
                </a:effectLst>
              </a:rPr>
              <a:t>born on May 5, 1818</a:t>
            </a:r>
            <a:r>
              <a:rPr lang="ru-RU" altLang="en-US" sz="1800" b="1">
                <a:effectLst>
                  <a:outerShdw blurRad="38100" dist="38100" dir="2700000" algn="tl">
                    <a:srgbClr val="C0C0C0"/>
                  </a:outerShdw>
                </a:effectLst>
              </a:rPr>
              <a:t> , in the city of Trier in Rheinish </a:t>
            </a:r>
            <a:r>
              <a:rPr lang="ru-RU" altLang="en-US" sz="1800" b="1">
                <a:solidFill>
                  <a:srgbClr val="3333FF"/>
                </a:solidFill>
                <a:effectLst>
                  <a:outerShdw blurRad="38100" dist="38100" dir="2700000" algn="tl">
                    <a:srgbClr val="C0C0C0"/>
                  </a:outerShdw>
                </a:effectLst>
              </a:rPr>
              <a:t>Prussia</a:t>
            </a:r>
            <a:r>
              <a:rPr lang="ru-RU" altLang="en-US" sz="1800" b="1">
                <a:effectLst>
                  <a:outerShdw blurRad="38100" dist="38100" dir="2700000" algn="tl">
                    <a:srgbClr val="C0C0C0"/>
                  </a:outerShdw>
                </a:effectLst>
              </a:rPr>
              <a:t>. His family was Jewish, but converted to Protestanism in 1824. The </a:t>
            </a:r>
            <a:r>
              <a:rPr lang="ru-RU" altLang="en-US" sz="1800" b="1">
                <a:solidFill>
                  <a:srgbClr val="3333FF"/>
                </a:solidFill>
                <a:effectLst>
                  <a:outerShdw blurRad="38100" dist="38100" dir="2700000" algn="tl">
                    <a:srgbClr val="C0C0C0"/>
                  </a:outerShdw>
                </a:effectLst>
              </a:rPr>
              <a:t>family</a:t>
            </a:r>
            <a:r>
              <a:rPr lang="ru-RU" altLang="en-US" sz="1800" b="1">
                <a:effectLst>
                  <a:outerShdw blurRad="38100" dist="38100" dir="2700000" algn="tl">
                    <a:srgbClr val="C0C0C0"/>
                  </a:outerShdw>
                </a:effectLst>
              </a:rPr>
              <a:t> was </a:t>
            </a:r>
            <a:r>
              <a:rPr lang="ru-RU" altLang="en-US" sz="1800" b="1">
                <a:solidFill>
                  <a:srgbClr val="3333FF"/>
                </a:solidFill>
                <a:effectLst>
                  <a:outerShdw blurRad="38100" dist="38100" dir="2700000" algn="tl">
                    <a:srgbClr val="C0C0C0"/>
                  </a:outerShdw>
                </a:effectLst>
              </a:rPr>
              <a:t>petty-bourgeois</a:t>
            </a:r>
            <a:r>
              <a:rPr lang="ru-RU" altLang="en-US" sz="1800" b="1">
                <a:effectLst>
                  <a:outerShdw blurRad="38100" dist="38100" dir="2700000" algn="tl">
                    <a:srgbClr val="C0C0C0"/>
                  </a:outerShdw>
                </a:effectLst>
              </a:rPr>
              <a:t>; his father was a lawyer.</a:t>
            </a:r>
            <a:endParaRPr lang="en-US" altLang="en-US" sz="1800" b="1">
              <a:effectLst>
                <a:outerShdw blurRad="38100" dist="38100" dir="2700000" algn="tl">
                  <a:srgbClr val="C0C0C0"/>
                </a:outerShdw>
              </a:effectLst>
            </a:endParaRPr>
          </a:p>
          <a:p>
            <a:pPr>
              <a:lnSpc>
                <a:spcPct val="80000"/>
              </a:lnSpc>
              <a:buFontTx/>
              <a:buNone/>
            </a:pPr>
            <a:r>
              <a:rPr lang="en-US" altLang="en-US" sz="1800" b="1">
                <a:effectLst>
                  <a:outerShdw blurRad="38100" dist="38100" dir="2700000" algn="tl">
                    <a:srgbClr val="C0C0C0"/>
                  </a:outerShdw>
                </a:effectLst>
              </a:rPr>
              <a:t>U</a:t>
            </a:r>
            <a:r>
              <a:rPr lang="ru-RU" altLang="en-US" sz="1800" b="1">
                <a:effectLst>
                  <a:outerShdw blurRad="38100" dist="38100" dir="2700000" algn="tl">
                    <a:srgbClr val="C0C0C0"/>
                  </a:outerShdw>
                </a:effectLst>
              </a:rPr>
              <a:t>niversity</a:t>
            </a:r>
            <a:r>
              <a:rPr lang="en-US" altLang="en-US" sz="1800" b="1">
                <a:effectLst>
                  <a:outerShdw blurRad="38100" dist="38100" dir="2700000" algn="tl">
                    <a:srgbClr val="C0C0C0"/>
                  </a:outerShdw>
                </a:effectLst>
              </a:rPr>
              <a:t>:</a:t>
            </a:r>
            <a:r>
              <a:rPr lang="ru-RU" altLang="en-US" sz="1800" b="1">
                <a:effectLst>
                  <a:outerShdw blurRad="38100" dist="38100" dir="2700000" algn="tl">
                    <a:srgbClr val="C0C0C0"/>
                  </a:outerShdw>
                </a:effectLst>
              </a:rPr>
              <a:t> Marx was a </a:t>
            </a:r>
            <a:r>
              <a:rPr lang="ru-RU" altLang="en-US" sz="1800" b="1">
                <a:solidFill>
                  <a:srgbClr val="3333FF"/>
                </a:solidFill>
                <a:effectLst>
                  <a:outerShdw blurRad="38100" dist="38100" dir="2700000" algn="tl">
                    <a:srgbClr val="C0C0C0"/>
                  </a:outerShdw>
                </a:effectLst>
              </a:rPr>
              <a:t>Hegelian idealist</a:t>
            </a:r>
            <a:endParaRPr lang="en-US" altLang="en-US" sz="1800" b="1">
              <a:solidFill>
                <a:srgbClr val="3333FF"/>
              </a:solidFill>
              <a:effectLst>
                <a:outerShdw blurRad="38100" dist="38100" dir="2700000" algn="tl">
                  <a:srgbClr val="C0C0C0"/>
                </a:outerShdw>
              </a:effectLst>
            </a:endParaRPr>
          </a:p>
          <a:p>
            <a:pPr>
              <a:lnSpc>
                <a:spcPct val="80000"/>
              </a:lnSpc>
              <a:buFontTx/>
              <a:buNone/>
            </a:pPr>
            <a:r>
              <a:rPr lang="en-US" altLang="en-US" sz="1800" b="1">
                <a:effectLst>
                  <a:outerShdw blurRad="38100" dist="38100" dir="2700000" algn="tl">
                    <a:srgbClr val="C0C0C0"/>
                  </a:outerShdw>
                </a:effectLst>
              </a:rPr>
              <a:t>No </a:t>
            </a:r>
            <a:r>
              <a:rPr lang="ru-RU" altLang="en-US" sz="1800" b="1">
                <a:effectLst>
                  <a:outerShdw blurRad="38100" dist="38100" dir="2700000" algn="tl">
                    <a:srgbClr val="C0C0C0"/>
                  </a:outerShdw>
                </a:effectLst>
              </a:rPr>
              <a:t>academic career</a:t>
            </a:r>
            <a:r>
              <a:rPr lang="en-US" altLang="en-US" sz="1800" b="1">
                <a:effectLst>
                  <a:outerShdw blurRad="38100" dist="38100" dir="2700000" algn="tl">
                    <a:srgbClr val="C0C0C0"/>
                  </a:outerShdw>
                </a:effectLst>
              </a:rPr>
              <a:t> (</a:t>
            </a:r>
            <a:r>
              <a:rPr lang="ru-RU" altLang="en-US" sz="1800" b="1">
                <a:effectLst>
                  <a:outerShdw blurRad="38100" dist="38100" dir="2700000" algn="tl">
                    <a:srgbClr val="C0C0C0"/>
                  </a:outerShdw>
                </a:effectLst>
              </a:rPr>
              <a:t>after Ludwig Feuerbach had been deprived of his chair in 1832 and in 1841 the government had forbade the young Professor Bruno Bauer to lecture at Bonn</a:t>
            </a:r>
            <a:r>
              <a:rPr lang="en-US" altLang="en-US" sz="1800" b="1">
                <a:effectLst>
                  <a:outerShdw blurRad="38100" dist="38100" dir="2700000" algn="tl">
                    <a:srgbClr val="C0C0C0"/>
                  </a:outerShdw>
                </a:effectLst>
              </a:rPr>
              <a:t>)</a:t>
            </a:r>
          </a:p>
          <a:p>
            <a:pPr>
              <a:lnSpc>
                <a:spcPct val="80000"/>
              </a:lnSpc>
              <a:buFontTx/>
              <a:buNone/>
            </a:pPr>
            <a:r>
              <a:rPr lang="ru-RU" altLang="en-US" sz="1800" b="1">
                <a:effectLst>
                  <a:outerShdw blurRad="38100" dist="38100" dir="2700000" algn="tl">
                    <a:srgbClr val="C0C0C0"/>
                  </a:outerShdw>
                </a:effectLst>
              </a:rPr>
              <a:t>1842</a:t>
            </a:r>
            <a:r>
              <a:rPr lang="en-US" altLang="en-US" sz="1800" b="1">
                <a:effectLst>
                  <a:outerShdw blurRad="38100" dist="38100" dir="2700000" algn="tl">
                    <a:srgbClr val="C0C0C0"/>
                  </a:outerShdw>
                </a:effectLst>
              </a:rPr>
              <a:t> editor of </a:t>
            </a:r>
            <a:r>
              <a:rPr lang="ru-RU" altLang="en-US" sz="1800" b="1">
                <a:effectLst>
                  <a:outerShdw blurRad="38100" dist="38100" dir="2700000" algn="tl">
                    <a:srgbClr val="C0C0C0"/>
                  </a:outerShdw>
                </a:effectLst>
              </a:rPr>
              <a:t> a paper in opposition to the Prussian government, called the </a:t>
            </a:r>
            <a:r>
              <a:rPr lang="ru-RU" altLang="en-US" sz="1800" b="1">
                <a:solidFill>
                  <a:srgbClr val="3333FF"/>
                </a:solidFill>
                <a:effectLst>
                  <a:outerShdw blurRad="38100" dist="38100" dir="2700000" algn="tl">
                    <a:srgbClr val="C0C0C0"/>
                  </a:outerShdw>
                </a:effectLst>
              </a:rPr>
              <a:t>Rheinische Zeitung</a:t>
            </a:r>
            <a:r>
              <a:rPr lang="en-US" altLang="en-US" sz="1800" b="1">
                <a:effectLst>
                  <a:outerShdw blurRad="38100" dist="38100" dir="2700000" algn="tl">
                    <a:srgbClr val="C0C0C0"/>
                  </a:outerShdw>
                </a:effectLst>
              </a:rPr>
              <a:t>: closed in 1843</a:t>
            </a:r>
          </a:p>
          <a:p>
            <a:pPr>
              <a:lnSpc>
                <a:spcPct val="80000"/>
              </a:lnSpc>
              <a:buFontTx/>
              <a:buNone/>
            </a:pPr>
            <a:r>
              <a:rPr lang="ru-RU" altLang="en-US" sz="1800" b="1">
                <a:effectLst>
                  <a:outerShdw blurRad="38100" dist="38100" dir="2700000" algn="tl">
                    <a:srgbClr val="C0C0C0"/>
                  </a:outerShdw>
                </a:effectLst>
              </a:rPr>
              <a:t>1843, Marx </a:t>
            </a:r>
            <a:r>
              <a:rPr lang="ru-RU" altLang="en-US" sz="1800" b="1">
                <a:solidFill>
                  <a:srgbClr val="3333FF"/>
                </a:solidFill>
                <a:effectLst>
                  <a:outerShdw blurRad="38100" dist="38100" dir="2700000" algn="tl">
                    <a:srgbClr val="C0C0C0"/>
                  </a:outerShdw>
                </a:effectLst>
              </a:rPr>
              <a:t>married</a:t>
            </a:r>
            <a:r>
              <a:rPr lang="ru-RU" altLang="en-US" sz="1800" b="1">
                <a:effectLst>
                  <a:outerShdw blurRad="38100" dist="38100" dir="2700000" algn="tl">
                    <a:srgbClr val="C0C0C0"/>
                  </a:outerShdw>
                </a:effectLst>
              </a:rPr>
              <a:t>, at Kreuznach</a:t>
            </a:r>
            <a:endParaRPr lang="en-US" altLang="en-US" sz="1800" b="1">
              <a:effectLst>
                <a:outerShdw blurRad="38100" dist="38100" dir="2700000" algn="tl">
                  <a:srgbClr val="C0C0C0"/>
                </a:outerShdw>
              </a:effectLst>
            </a:endParaRPr>
          </a:p>
          <a:p>
            <a:pPr>
              <a:lnSpc>
                <a:spcPct val="80000"/>
              </a:lnSpc>
              <a:buFontTx/>
              <a:buNone/>
            </a:pPr>
            <a:r>
              <a:rPr lang="ru-RU" altLang="en-US" sz="1800" b="1">
                <a:effectLst>
                  <a:outerShdw blurRad="38100" dist="38100" dir="2700000" algn="tl">
                    <a:srgbClr val="C0C0C0"/>
                  </a:outerShdw>
                </a:effectLst>
              </a:rPr>
              <a:t>September 1844, </a:t>
            </a:r>
            <a:r>
              <a:rPr lang="ru-RU" altLang="en-US" sz="1800" b="1">
                <a:solidFill>
                  <a:srgbClr val="FF0000"/>
                </a:solidFill>
                <a:effectLst>
                  <a:outerShdw blurRad="38100" dist="38100" dir="2700000" algn="tl">
                    <a:srgbClr val="C0C0C0"/>
                  </a:outerShdw>
                </a:effectLst>
              </a:rPr>
              <a:t>Frederick Engels</a:t>
            </a:r>
            <a:r>
              <a:rPr lang="en-US" altLang="en-US" sz="1800" b="1">
                <a:effectLst>
                  <a:outerShdw blurRad="38100" dist="38100" dir="2700000" algn="tl">
                    <a:srgbClr val="C0C0C0"/>
                  </a:outerShdw>
                </a:effectLst>
              </a:rPr>
              <a:t> and Karl Marx met in Paris</a:t>
            </a:r>
          </a:p>
          <a:p>
            <a:pPr>
              <a:lnSpc>
                <a:spcPct val="80000"/>
              </a:lnSpc>
              <a:buFontTx/>
              <a:buNone/>
            </a:pPr>
            <a:r>
              <a:rPr lang="en-US" altLang="en-US" sz="1800" b="1">
                <a:effectLst>
                  <a:outerShdw blurRad="38100" dist="38100" dir="2700000" algn="tl">
                    <a:srgbClr val="C0C0C0"/>
                  </a:outerShdw>
                </a:effectLst>
              </a:rPr>
              <a:t>1845 Marx is banned from Paris and moves to Brussels</a:t>
            </a:r>
          </a:p>
          <a:p>
            <a:pPr>
              <a:lnSpc>
                <a:spcPct val="80000"/>
              </a:lnSpc>
              <a:buFontTx/>
              <a:buNone/>
            </a:pPr>
            <a:r>
              <a:rPr lang="en-US" altLang="en-US" sz="1800" b="1">
                <a:effectLst>
                  <a:outerShdw blurRad="38100" dist="38100" dir="2700000" algn="tl">
                    <a:srgbClr val="C0C0C0"/>
                  </a:outerShdw>
                </a:effectLst>
              </a:rPr>
              <a:t>1848 </a:t>
            </a:r>
            <a:r>
              <a:rPr lang="en-US" altLang="en-US" sz="1800" b="1">
                <a:solidFill>
                  <a:srgbClr val="FF0000"/>
                </a:solidFill>
                <a:effectLst>
                  <a:outerShdw blurRad="38100" dist="38100" dir="2700000" algn="tl">
                    <a:srgbClr val="C0C0C0"/>
                  </a:outerShdw>
                </a:effectLst>
              </a:rPr>
              <a:t>The Communist Manifesto</a:t>
            </a:r>
          </a:p>
          <a:p>
            <a:pPr>
              <a:lnSpc>
                <a:spcPct val="80000"/>
              </a:lnSpc>
              <a:buFontTx/>
              <a:buNone/>
            </a:pPr>
            <a:r>
              <a:rPr lang="en-US" altLang="en-US" sz="1800" b="1">
                <a:effectLst>
                  <a:outerShdw blurRad="38100" dist="38100" dir="2700000" algn="tl">
                    <a:srgbClr val="C0C0C0"/>
                  </a:outerShdw>
                </a:effectLst>
              </a:rPr>
              <a:t>From 1848 to 1849 Marx was banned from Belgium, France and Germany. He moved to </a:t>
            </a:r>
            <a:r>
              <a:rPr lang="en-US" altLang="en-US" sz="1800" b="1">
                <a:solidFill>
                  <a:srgbClr val="3333FF"/>
                </a:solidFill>
                <a:effectLst>
                  <a:outerShdw blurRad="38100" dist="38100" dir="2700000" algn="tl">
                    <a:srgbClr val="C0C0C0"/>
                  </a:outerShdw>
                </a:effectLst>
              </a:rPr>
              <a:t>London</a:t>
            </a:r>
            <a:r>
              <a:rPr lang="en-US" altLang="en-US" sz="1800" b="1">
                <a:effectLst>
                  <a:outerShdw blurRad="38100" dist="38100" dir="2700000" algn="tl">
                    <a:srgbClr val="C0C0C0"/>
                  </a:outerShdw>
                </a:effectLst>
              </a:rPr>
              <a:t> where spent the rest of his life</a:t>
            </a:r>
          </a:p>
          <a:p>
            <a:pPr>
              <a:lnSpc>
                <a:spcPct val="80000"/>
              </a:lnSpc>
              <a:buFontTx/>
              <a:buNone/>
            </a:pPr>
            <a:r>
              <a:rPr lang="en-US" altLang="en-US" sz="1800" b="1">
                <a:effectLst>
                  <a:outerShdw blurRad="38100" dist="38100" dir="2700000" algn="tl">
                    <a:srgbClr val="C0C0C0"/>
                  </a:outerShdw>
                </a:effectLst>
              </a:rPr>
              <a:t>1859 </a:t>
            </a:r>
            <a:r>
              <a:rPr lang="ru-RU" altLang="en-US" sz="1800" b="1" i="1">
                <a:solidFill>
                  <a:srgbClr val="FF0000"/>
                </a:solidFill>
                <a:effectLst>
                  <a:outerShdw blurRad="38100" dist="38100" dir="2700000" algn="tl">
                    <a:srgbClr val="C0C0C0"/>
                  </a:outerShdw>
                </a:effectLst>
              </a:rPr>
              <a:t>Contribution to the Critique of Political Economy</a:t>
            </a:r>
            <a:r>
              <a:rPr lang="ru-RU" altLang="en-US" sz="1800" b="1">
                <a:solidFill>
                  <a:srgbClr val="FF0000"/>
                </a:solidFill>
                <a:effectLst>
                  <a:outerShdw blurRad="38100" dist="38100" dir="2700000" algn="tl">
                    <a:srgbClr val="C0C0C0"/>
                  </a:outerShdw>
                </a:effectLst>
              </a:rPr>
              <a:t> </a:t>
            </a:r>
            <a:endParaRPr lang="en-US" altLang="en-US" sz="1800" b="1">
              <a:solidFill>
                <a:srgbClr val="FF0000"/>
              </a:solidFill>
              <a:effectLst>
                <a:outerShdw blurRad="38100" dist="38100" dir="2700000" algn="tl">
                  <a:srgbClr val="C0C0C0"/>
                </a:outerShdw>
              </a:effectLst>
            </a:endParaRPr>
          </a:p>
          <a:p>
            <a:pPr>
              <a:lnSpc>
                <a:spcPct val="80000"/>
              </a:lnSpc>
              <a:buFontTx/>
              <a:buNone/>
            </a:pPr>
            <a:r>
              <a:rPr lang="ru-RU" altLang="en-US" sz="1800" b="1">
                <a:effectLst>
                  <a:outerShdw blurRad="38100" dist="38100" dir="2700000" algn="tl">
                    <a:srgbClr val="C0C0C0"/>
                  </a:outerShdw>
                </a:effectLst>
              </a:rPr>
              <a:t>In 1864 (September 28) the </a:t>
            </a:r>
            <a:r>
              <a:rPr lang="ru-RU" altLang="en-US" sz="1800" b="1">
                <a:solidFill>
                  <a:srgbClr val="3333FF"/>
                </a:solidFill>
                <a:effectLst>
                  <a:outerShdw blurRad="38100" dist="38100" dir="2700000" algn="tl">
                    <a:srgbClr val="C0C0C0"/>
                  </a:outerShdw>
                </a:effectLst>
              </a:rPr>
              <a:t>International Working Men’s Association</a:t>
            </a:r>
            <a:r>
              <a:rPr lang="ru-RU" altLang="en-US" sz="1800" b="1">
                <a:effectLst>
                  <a:outerShdw blurRad="38100" dist="38100" dir="2700000" algn="tl">
                    <a:srgbClr val="C0C0C0"/>
                  </a:outerShdw>
                </a:effectLst>
              </a:rPr>
              <a:t> – the </a:t>
            </a:r>
            <a:r>
              <a:rPr lang="ru-RU" altLang="en-US" sz="1800" b="1">
                <a:solidFill>
                  <a:srgbClr val="3333FF"/>
                </a:solidFill>
                <a:effectLst>
                  <a:outerShdw blurRad="38100" dist="38100" dir="2700000" algn="tl">
                    <a:srgbClr val="C0C0C0"/>
                  </a:outerShdw>
                </a:effectLst>
              </a:rPr>
              <a:t>First International</a:t>
            </a:r>
            <a:r>
              <a:rPr lang="ru-RU" altLang="en-US" sz="1800" b="1">
                <a:effectLst>
                  <a:outerShdw blurRad="38100" dist="38100" dir="2700000" algn="tl">
                    <a:srgbClr val="C0C0C0"/>
                  </a:outerShdw>
                </a:effectLst>
              </a:rPr>
              <a:t> – was founded in London</a:t>
            </a:r>
            <a:r>
              <a:rPr lang="en-US" altLang="en-US" sz="1800" b="1">
                <a:effectLst>
                  <a:outerShdw blurRad="38100" dist="38100" dir="2700000" algn="tl">
                    <a:srgbClr val="C0C0C0"/>
                  </a:outerShdw>
                </a:effectLst>
              </a:rPr>
              <a:t> and </a:t>
            </a:r>
            <a:r>
              <a:rPr lang="ru-RU" altLang="en-US" sz="1800" b="1">
                <a:effectLst>
                  <a:outerShdw blurRad="38100" dist="38100" dir="2700000" algn="tl">
                    <a:srgbClr val="C0C0C0"/>
                  </a:outerShdw>
                </a:effectLst>
              </a:rPr>
              <a:t>Marx was the heart and soul of this organization </a:t>
            </a:r>
            <a:endParaRPr lang="en-US" altLang="en-US" sz="1800" b="1">
              <a:effectLst>
                <a:outerShdw blurRad="38100" dist="38100" dir="2700000" algn="tl">
                  <a:srgbClr val="C0C0C0"/>
                </a:outerShdw>
              </a:effectLst>
            </a:endParaRPr>
          </a:p>
          <a:p>
            <a:pPr>
              <a:lnSpc>
                <a:spcPct val="80000"/>
              </a:lnSpc>
              <a:buFontTx/>
              <a:buNone/>
            </a:pPr>
            <a:r>
              <a:rPr lang="en-US" altLang="en-US" sz="1800" b="1">
                <a:effectLst>
                  <a:outerShdw blurRad="38100" dist="38100" dir="2700000" algn="tl">
                    <a:srgbClr val="C0C0C0"/>
                  </a:outerShdw>
                </a:effectLst>
              </a:rPr>
              <a:t>1867 First Volume of </a:t>
            </a:r>
            <a:r>
              <a:rPr lang="en-US" altLang="en-US" sz="1800" b="1">
                <a:solidFill>
                  <a:srgbClr val="FF0000"/>
                </a:solidFill>
                <a:effectLst>
                  <a:outerShdw blurRad="38100" dist="38100" dir="2700000" algn="tl">
                    <a:srgbClr val="C0C0C0"/>
                  </a:outerShdw>
                </a:effectLst>
              </a:rPr>
              <a:t>The Capital</a:t>
            </a:r>
            <a:r>
              <a:rPr lang="en-US" altLang="en-US" sz="1800" b="1">
                <a:effectLst>
                  <a:outerShdw blurRad="38100" dist="38100" dir="2700000" algn="tl">
                    <a:srgbClr val="C0C0C0"/>
                  </a:outerShdw>
                </a:effectLst>
              </a:rPr>
              <a:t> (the II and III Volumes will be published posthomously by Engels)</a:t>
            </a:r>
          </a:p>
          <a:p>
            <a:pPr>
              <a:lnSpc>
                <a:spcPct val="80000"/>
              </a:lnSpc>
              <a:buFontTx/>
              <a:buNone/>
            </a:pPr>
            <a:r>
              <a:rPr lang="en-US" altLang="en-US" sz="1800" b="1">
                <a:effectLst>
                  <a:outerShdw blurRad="38100" dist="38100" dir="2700000" algn="tl">
                    <a:srgbClr val="C0C0C0"/>
                  </a:outerShdw>
                </a:effectLst>
              </a:rPr>
              <a:t>O</a:t>
            </a:r>
            <a:r>
              <a:rPr lang="ru-RU" altLang="en-US" sz="1800" b="1">
                <a:effectLst>
                  <a:outerShdw blurRad="38100" dist="38100" dir="2700000" algn="tl">
                    <a:srgbClr val="C0C0C0"/>
                  </a:outerShdw>
                </a:effectLst>
              </a:rPr>
              <a:t>n March 14, </a:t>
            </a:r>
            <a:r>
              <a:rPr lang="ru-RU" altLang="en-US" sz="1800" b="1">
                <a:solidFill>
                  <a:srgbClr val="3333FF"/>
                </a:solidFill>
                <a:effectLst>
                  <a:outerShdw blurRad="38100" dist="38100" dir="2700000" algn="tl">
                    <a:srgbClr val="C0C0C0"/>
                  </a:outerShdw>
                </a:effectLst>
              </a:rPr>
              <a:t>1883, Marx passed away</a:t>
            </a:r>
            <a:r>
              <a:rPr lang="ru-RU" altLang="en-US" sz="1800"/>
              <a:t> </a:t>
            </a:r>
          </a:p>
        </p:txBody>
      </p:sp>
    </p:spTree>
    <p:extLst>
      <p:ext uri="{BB962C8B-B14F-4D97-AF65-F5344CB8AC3E}">
        <p14:creationId xmlns:p14="http://schemas.microsoft.com/office/powerpoint/2010/main" val="932358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 Marx</a:t>
            </a:r>
            <a:endParaRPr lang="en-US" dirty="0"/>
          </a:p>
        </p:txBody>
      </p:sp>
      <p:sp>
        <p:nvSpPr>
          <p:cNvPr id="3" name="Content Placeholder 2"/>
          <p:cNvSpPr>
            <a:spLocks noGrp="1"/>
          </p:cNvSpPr>
          <p:nvPr>
            <p:ph idx="1"/>
          </p:nvPr>
        </p:nvSpPr>
        <p:spPr/>
        <p:txBody>
          <a:bodyPr/>
          <a:lstStyle/>
          <a:p>
            <a:r>
              <a:rPr lang="en-US" dirty="0" smtClean="0"/>
              <a:t>Materialism</a:t>
            </a:r>
          </a:p>
          <a:p>
            <a:r>
              <a:rPr lang="en-US" dirty="0" smtClean="0"/>
              <a:t>Hegel’s dialectics but adjusted to explain history (materialism and class approach)</a:t>
            </a:r>
          </a:p>
          <a:p>
            <a:r>
              <a:rPr lang="en-US" dirty="0" smtClean="0"/>
              <a:t>State is an abusive structure to perform the interests of the wealthiest</a:t>
            </a:r>
          </a:p>
          <a:p>
            <a:r>
              <a:rPr lang="en-US" dirty="0" smtClean="0"/>
              <a:t>Idea: communism without classes, private property and at later stages dissolution of a state.</a:t>
            </a:r>
          </a:p>
          <a:p>
            <a:r>
              <a:rPr lang="en-US" dirty="0" smtClean="0"/>
              <a:t>Civic society: essence of the material relations, organization that is </a:t>
            </a:r>
            <a:r>
              <a:rPr lang="en-US" dirty="0" err="1" smtClean="0"/>
              <a:t>originatd</a:t>
            </a:r>
            <a:r>
              <a:rPr lang="en-US" dirty="0" smtClean="0"/>
              <a:t> from the production process.</a:t>
            </a:r>
          </a:p>
          <a:p>
            <a:endParaRPr lang="en-US" dirty="0"/>
          </a:p>
        </p:txBody>
      </p:sp>
    </p:spTree>
    <p:extLst>
      <p:ext uri="{BB962C8B-B14F-4D97-AF65-F5344CB8AC3E}">
        <p14:creationId xmlns:p14="http://schemas.microsoft.com/office/powerpoint/2010/main" val="2075336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 Marx</a:t>
            </a:r>
            <a:endParaRPr lang="en-US" dirty="0"/>
          </a:p>
        </p:txBody>
      </p:sp>
      <p:sp>
        <p:nvSpPr>
          <p:cNvPr id="3" name="Content Placeholder 2"/>
          <p:cNvSpPr>
            <a:spLocks noGrp="1"/>
          </p:cNvSpPr>
          <p:nvPr>
            <p:ph idx="1"/>
          </p:nvPr>
        </p:nvSpPr>
        <p:spPr/>
        <p:txBody>
          <a:bodyPr/>
          <a:lstStyle/>
          <a:p>
            <a:r>
              <a:rPr lang="en-US" dirty="0" smtClean="0"/>
              <a:t>Interests of a civic society and a state are different;</a:t>
            </a:r>
          </a:p>
          <a:p>
            <a:r>
              <a:rPr lang="en-US" dirty="0" smtClean="0"/>
              <a:t>A state tries to monitor and control the C. S.</a:t>
            </a:r>
          </a:p>
          <a:p>
            <a:r>
              <a:rPr lang="en-US" dirty="0" smtClean="0"/>
              <a:t>Freedom is to turn a state to a subordinate to </a:t>
            </a:r>
            <a:r>
              <a:rPr lang="en-US" dirty="0" err="1" smtClean="0"/>
              <a:t>c.s</a:t>
            </a:r>
            <a:r>
              <a:rPr lang="en-US" dirty="0" smtClean="0"/>
              <a:t>. body;</a:t>
            </a:r>
          </a:p>
          <a:p>
            <a:r>
              <a:rPr lang="en-US" dirty="0" smtClean="0"/>
              <a:t>Development of self-management( ruling) based on communism;</a:t>
            </a:r>
          </a:p>
          <a:p>
            <a:pPr marL="0" indent="0">
              <a:buNone/>
            </a:pPr>
            <a:r>
              <a:rPr lang="en-US" dirty="0" smtClean="0"/>
              <a:t>(Lenin and Plekhanov in Russia)</a:t>
            </a:r>
          </a:p>
          <a:p>
            <a:pPr marL="0" indent="0">
              <a:buNone/>
            </a:pPr>
            <a:r>
              <a:rPr lang="en-US" dirty="0" smtClean="0"/>
              <a:t>Economic relations: basis and substructure;</a:t>
            </a:r>
          </a:p>
          <a:p>
            <a:pPr marL="0" indent="0">
              <a:buNone/>
            </a:pPr>
            <a:r>
              <a:rPr lang="en-US" dirty="0" smtClean="0"/>
              <a:t>Alienation and the gap of interests;</a:t>
            </a:r>
          </a:p>
          <a:p>
            <a:pPr marL="0" indent="0">
              <a:buNone/>
            </a:pPr>
            <a:r>
              <a:rPr lang="en-US" dirty="0" smtClean="0"/>
              <a:t>Religion and church;</a:t>
            </a:r>
          </a:p>
          <a:p>
            <a:pPr marL="0" indent="0">
              <a:buNone/>
            </a:pPr>
            <a:endParaRPr lang="en-US" dirty="0" smtClean="0"/>
          </a:p>
        </p:txBody>
      </p:sp>
    </p:spTree>
    <p:extLst>
      <p:ext uri="{BB962C8B-B14F-4D97-AF65-F5344CB8AC3E}">
        <p14:creationId xmlns:p14="http://schemas.microsoft.com/office/powerpoint/2010/main" val="397017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sz="4000" b="1">
                <a:solidFill>
                  <a:srgbClr val="FF0000"/>
                </a:solidFill>
                <a:effectLst>
                  <a:outerShdw blurRad="38100" dist="38100" dir="2700000" algn="tl">
                    <a:srgbClr val="C0C0C0"/>
                  </a:outerShdw>
                </a:effectLst>
              </a:rPr>
              <a:t>Karl Marx and Frederick Engels</a:t>
            </a:r>
            <a:endParaRPr lang="ru-RU" altLang="en-US" sz="4000" b="1">
              <a:solidFill>
                <a:srgbClr val="FF0000"/>
              </a:solidFill>
              <a:effectLst>
                <a:outerShdw blurRad="38100" dist="38100" dir="2700000" algn="tl">
                  <a:srgbClr val="C0C0C0"/>
                </a:outerShdw>
              </a:effectLst>
            </a:endParaRPr>
          </a:p>
        </p:txBody>
      </p:sp>
      <p:pic>
        <p:nvPicPr>
          <p:cNvPr id="4099" name="Picture 3" descr="marx"/>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149476" y="1600201"/>
            <a:ext cx="3700463"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100" name="Picture 4" descr="engels"/>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550026" y="1600201"/>
            <a:ext cx="3281363"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60490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b="1">
                <a:solidFill>
                  <a:srgbClr val="FF0000"/>
                </a:solidFill>
                <a:effectLst>
                  <a:outerShdw blurRad="38100" dist="38100" dir="2700000" algn="tl">
                    <a:srgbClr val="C0C0C0"/>
                  </a:outerShdw>
                </a:effectLst>
              </a:rPr>
              <a:t>Karl Marx</a:t>
            </a:r>
            <a:endParaRPr lang="ru-RU" altLang="en-US" b="1">
              <a:solidFill>
                <a:srgbClr val="FF0000"/>
              </a:solidFill>
              <a:effectLst>
                <a:outerShdw blurRad="38100" dist="38100" dir="2700000" algn="tl">
                  <a:srgbClr val="C0C0C0"/>
                </a:outerShdw>
              </a:effectLst>
            </a:endParaRPr>
          </a:p>
        </p:txBody>
      </p:sp>
      <p:pic>
        <p:nvPicPr>
          <p:cNvPr id="6147" name="Picture 3" descr="2005Apr_communist%20manifesto"/>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6383338" y="1557339"/>
            <a:ext cx="1439862" cy="2185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48" name="Picture 4" descr="manifesto"/>
          <p:cNvPicPr>
            <a:picLocks noGrp="1" noChangeAspect="1" noChangeArrowheads="1"/>
          </p:cNvPicPr>
          <p:nvPr>
            <p:ph sz="quarter" idx="2"/>
          </p:nvPr>
        </p:nvPicPr>
        <p:blipFill>
          <a:blip r:embed="rId3" cstate="print">
            <a:extLst>
              <a:ext uri="{28A0092B-C50C-407E-A947-70E740481C1C}">
                <a14:useLocalDpi xmlns:a14="http://schemas.microsoft.com/office/drawing/2010/main" val="0"/>
              </a:ext>
            </a:extLst>
          </a:blip>
          <a:srcRect/>
          <a:stretch>
            <a:fillRect/>
          </a:stretch>
        </p:blipFill>
        <p:spPr>
          <a:xfrm>
            <a:off x="3719513" y="1557339"/>
            <a:ext cx="1473200" cy="2185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49" name="Rectangle 5"/>
          <p:cNvSpPr>
            <a:spLocks noGrp="1" noChangeArrowheads="1"/>
          </p:cNvSpPr>
          <p:nvPr>
            <p:ph type="body" sz="half" idx="3"/>
          </p:nvPr>
        </p:nvSpPr>
        <p:spPr>
          <a:xfrm>
            <a:off x="1524000" y="4292601"/>
            <a:ext cx="9144000" cy="1833563"/>
          </a:xfrm>
        </p:spPr>
        <p:txBody>
          <a:bodyPr/>
          <a:lstStyle/>
          <a:p>
            <a:pPr>
              <a:buFontTx/>
              <a:buNone/>
            </a:pPr>
            <a:r>
              <a:rPr lang="en-US" altLang="en-US" sz="4400" b="1">
                <a:solidFill>
                  <a:srgbClr val="3333FF"/>
                </a:solidFill>
                <a:effectLst>
                  <a:outerShdw blurRad="38100" dist="38100" dir="2700000" algn="tl">
                    <a:srgbClr val="C0C0C0"/>
                  </a:outerShdw>
                </a:effectLst>
              </a:rPr>
              <a:t>“A specter is haunting Europe – the specter of Communism”</a:t>
            </a:r>
            <a:endParaRPr lang="ru-RU" altLang="en-US" sz="4400" b="1">
              <a:solidFill>
                <a:srgbClr val="3333FF"/>
              </a:solidFill>
              <a:effectLst>
                <a:outerShdw blurRad="38100" dist="38100" dir="2700000" algn="tl">
                  <a:srgbClr val="C0C0C0"/>
                </a:outerShdw>
              </a:effectLst>
            </a:endParaRPr>
          </a:p>
        </p:txBody>
      </p:sp>
    </p:spTree>
    <p:extLst>
      <p:ext uri="{BB962C8B-B14F-4D97-AF65-F5344CB8AC3E}">
        <p14:creationId xmlns:p14="http://schemas.microsoft.com/office/powerpoint/2010/main" val="16451785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1074</Words>
  <Application>Microsoft Office PowerPoint</Application>
  <PresentationFormat>Widescreen</PresentationFormat>
  <Paragraphs>106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Wingdings</vt:lpstr>
      <vt:lpstr>Office Theme</vt:lpstr>
      <vt:lpstr>Socialism: Marxism and materialism: 19 century </vt:lpstr>
      <vt:lpstr>Socialism</vt:lpstr>
      <vt:lpstr>Socialism</vt:lpstr>
      <vt:lpstr>K. Marx</vt:lpstr>
      <vt:lpstr>Karl Marx</vt:lpstr>
      <vt:lpstr>K. Marx</vt:lpstr>
      <vt:lpstr>K. Marx</vt:lpstr>
      <vt:lpstr>Karl Marx and Frederick Engels</vt:lpstr>
      <vt:lpstr>Karl Marx</vt:lpstr>
      <vt:lpstr>Karl Marx</vt:lpstr>
      <vt:lpstr>Karl Marx</vt:lpstr>
      <vt:lpstr>Karl Marx</vt:lpstr>
      <vt:lpstr>Karl Marx</vt:lpstr>
      <vt:lpstr>Karl Marx: Concepts</vt:lpstr>
      <vt:lpstr>Karl Marx: Concepts</vt:lpstr>
      <vt:lpstr>Karl Marx: Concepts</vt:lpstr>
      <vt:lpstr>Karl Marx: Concepts</vt:lpstr>
      <vt:lpstr>Karl Marx: Concepts</vt:lpstr>
      <vt:lpstr>Anarchism: </vt:lpstr>
      <vt:lpstr>Anarchism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Socialism: Marxism and materialism: 19 century</dc:title>
  <dc:creator>Adibayeva Aigul</dc:creator>
  <cp:lastModifiedBy>Adibayeva Aigul</cp:lastModifiedBy>
  <cp:revision>6</cp:revision>
  <dcterms:created xsi:type="dcterms:W3CDTF">2019-02-25T06:47:37Z</dcterms:created>
  <dcterms:modified xsi:type="dcterms:W3CDTF">2019-03-11T05:11:20Z</dcterms:modified>
</cp:coreProperties>
</file>