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2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58314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778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208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62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861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80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115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15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8225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894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8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CAD6D-FB47-4FF2-9230-4048F9D08051}" type="datetimeFigureOut">
              <a:rPr lang="ru-RU" smtClean="0"/>
              <a:t>11.10.2022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DE181-2A3F-4AA7-9177-24F66B8B4B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6204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6983" y="191589"/>
            <a:ext cx="11120845" cy="322217"/>
          </a:xfrm>
        </p:spPr>
        <p:txBody>
          <a:bodyPr>
            <a:no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ХІХ ҒАСЫРДЫҢ ЕКІНШІ ЖАРТЫСЫНДАҒЫ ҚАЗАҚСТАН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1867-1868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жылдардағы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әкімшілік-аумақтық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реформалар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6983" y="653143"/>
            <a:ext cx="11120845" cy="583474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 </a:t>
            </a:r>
            <a:r>
              <a:rPr lang="ru-RU" dirty="0" smtClean="0"/>
              <a:t>     </a:t>
            </a:r>
            <a:r>
              <a:rPr lang="ru-RU" dirty="0" err="1" smtClean="0"/>
              <a:t>Қазақ</a:t>
            </a:r>
            <a:r>
              <a:rPr lang="ru-RU" dirty="0" smtClean="0"/>
              <a:t> </a:t>
            </a:r>
            <a:r>
              <a:rPr lang="ru-RU" dirty="0" err="1"/>
              <a:t>жерінде</a:t>
            </a:r>
            <a:r>
              <a:rPr lang="ru-RU" dirty="0"/>
              <a:t>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басқаруды</a:t>
            </a:r>
            <a:r>
              <a:rPr lang="ru-RU" dirty="0"/>
              <a:t> </a:t>
            </a:r>
            <a:r>
              <a:rPr lang="ru-RU" dirty="0" err="1"/>
              <a:t>жүргізу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жүйесімен</a:t>
            </a:r>
            <a:r>
              <a:rPr lang="ru-RU" dirty="0"/>
              <a:t> </a:t>
            </a:r>
            <a:r>
              <a:rPr lang="ru-RU" dirty="0" err="1"/>
              <a:t>сәйкестендіру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en-US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империяның</a:t>
            </a:r>
            <a:r>
              <a:rPr lang="ru-RU" dirty="0"/>
              <a:t> </a:t>
            </a:r>
            <a:r>
              <a:rPr lang="ru-RU" dirty="0" err="1"/>
              <a:t>мүддесіне</a:t>
            </a:r>
            <a:r>
              <a:rPr lang="ru-RU" dirty="0"/>
              <a:t> </a:t>
            </a:r>
            <a:r>
              <a:rPr lang="ru-RU" dirty="0" err="1"/>
              <a:t>жауап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жүйелі</a:t>
            </a:r>
            <a:r>
              <a:rPr lang="ru-RU" dirty="0"/>
              <a:t> </a:t>
            </a:r>
            <a:r>
              <a:rPr lang="ru-RU" dirty="0" err="1"/>
              <a:t>бағытта</a:t>
            </a:r>
            <a:r>
              <a:rPr lang="ru-RU" dirty="0"/>
              <a:t> </a:t>
            </a:r>
            <a:r>
              <a:rPr lang="ru-RU" dirty="0" err="1"/>
              <a:t>жүргізілуі</a:t>
            </a:r>
            <a:r>
              <a:rPr lang="ru-RU" dirty="0"/>
              <a:t> </a:t>
            </a:r>
            <a:r>
              <a:rPr lang="ru-RU" dirty="0" err="1"/>
              <a:t>тиіс</a:t>
            </a:r>
            <a:r>
              <a:rPr lang="ru-RU" dirty="0"/>
              <a:t> </a:t>
            </a:r>
            <a:r>
              <a:rPr lang="ru-RU" dirty="0" err="1"/>
              <a:t>еді</a:t>
            </a:r>
            <a:r>
              <a:rPr lang="en-US" dirty="0"/>
              <a:t>. </a:t>
            </a:r>
            <a:r>
              <a:rPr lang="ru-RU" dirty="0" err="1"/>
              <a:t>Реформаның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міндеті</a:t>
            </a:r>
            <a:r>
              <a:rPr lang="en-US" dirty="0"/>
              <a:t> «</a:t>
            </a:r>
            <a:r>
              <a:rPr lang="ru-RU" dirty="0" err="1"/>
              <a:t>қырғыз</a:t>
            </a:r>
            <a:r>
              <a:rPr lang="ru-RU" dirty="0"/>
              <a:t> </a:t>
            </a:r>
            <a:r>
              <a:rPr lang="ru-RU" dirty="0" err="1"/>
              <a:t>даласының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да </a:t>
            </a:r>
            <a:r>
              <a:rPr lang="ru-RU" dirty="0" err="1"/>
              <a:t>аймақтарымен</a:t>
            </a:r>
            <a:r>
              <a:rPr lang="ru-RU" dirty="0"/>
              <a:t> </a:t>
            </a:r>
            <a:r>
              <a:rPr lang="ru-RU" dirty="0" err="1"/>
              <a:t>қосылуы</a:t>
            </a:r>
            <a:r>
              <a:rPr lang="en-US" dirty="0"/>
              <a:t>»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/>
              <a:t>Ұлы</a:t>
            </a:r>
            <a:r>
              <a:rPr lang="ru-RU" dirty="0"/>
              <a:t> </a:t>
            </a:r>
            <a:r>
              <a:rPr lang="ru-RU" dirty="0" err="1"/>
              <a:t>жүз</a:t>
            </a:r>
            <a:r>
              <a:rPr lang="ru-RU" dirty="0"/>
              <a:t> </a:t>
            </a:r>
            <a:r>
              <a:rPr lang="ru-RU" dirty="0" err="1"/>
              <a:t>қосылғаннан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en-US" dirty="0"/>
              <a:t>,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алынған</a:t>
            </a:r>
            <a:r>
              <a:rPr lang="ru-RU" dirty="0"/>
              <a:t> </a:t>
            </a:r>
            <a:r>
              <a:rPr lang="ru-RU" dirty="0" err="1"/>
              <a:t>жерлерде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империялық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жүйесін</a:t>
            </a:r>
            <a:r>
              <a:rPr lang="ru-RU" dirty="0"/>
              <a:t> </a:t>
            </a:r>
            <a:r>
              <a:rPr lang="ru-RU" dirty="0" err="1"/>
              <a:t>енгізу</a:t>
            </a:r>
            <a:r>
              <a:rPr lang="ru-RU" dirty="0"/>
              <a:t> </a:t>
            </a:r>
            <a:r>
              <a:rPr lang="ru-RU" dirty="0" err="1"/>
              <a:t>ең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мәселе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en-US" dirty="0"/>
              <a:t>. </a:t>
            </a:r>
            <a:r>
              <a:rPr lang="ru-RU" dirty="0" err="1"/>
              <a:t>Реформаның</a:t>
            </a:r>
            <a:r>
              <a:rPr lang="ru-RU" dirty="0"/>
              <a:t> </a:t>
            </a:r>
            <a:r>
              <a:rPr lang="ru-RU" dirty="0" err="1"/>
              <a:t>жедел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басталу</a:t>
            </a:r>
            <a:r>
              <a:rPr lang="ru-RU" dirty="0"/>
              <a:t> сыры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жерінің</a:t>
            </a:r>
            <a:r>
              <a:rPr lang="ru-RU" dirty="0"/>
              <a:t> бай </a:t>
            </a:r>
            <a:r>
              <a:rPr lang="ru-RU" dirty="0" err="1"/>
              <a:t>шикізат</a:t>
            </a:r>
            <a:r>
              <a:rPr lang="ru-RU" dirty="0"/>
              <a:t> </a:t>
            </a:r>
            <a:r>
              <a:rPr lang="ru-RU" dirty="0" err="1"/>
              <a:t>көздеріне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en-US" dirty="0"/>
              <a:t>,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елдерінің</a:t>
            </a:r>
            <a:r>
              <a:rPr lang="ru-RU" dirty="0"/>
              <a:t> </a:t>
            </a:r>
            <a:r>
              <a:rPr lang="ru-RU" dirty="0" err="1"/>
              <a:t>рыногін</a:t>
            </a:r>
            <a:r>
              <a:rPr lang="ru-RU" dirty="0"/>
              <a:t> </a:t>
            </a:r>
            <a:r>
              <a:rPr lang="ru-RU" dirty="0" err="1"/>
              <a:t>игеру</a:t>
            </a:r>
            <a:r>
              <a:rPr lang="ru-RU" dirty="0"/>
              <a:t> </a:t>
            </a:r>
            <a:r>
              <a:rPr lang="ru-RU" dirty="0" err="1"/>
              <a:t>саясатында</a:t>
            </a:r>
            <a:r>
              <a:rPr lang="ru-RU" dirty="0"/>
              <a:t> </a:t>
            </a:r>
            <a:r>
              <a:rPr lang="ru-RU" dirty="0" err="1"/>
              <a:t>жатты</a:t>
            </a:r>
            <a:r>
              <a:rPr lang="en-US" dirty="0"/>
              <a:t>. </a:t>
            </a:r>
            <a:r>
              <a:rPr lang="ru-RU" dirty="0" err="1"/>
              <a:t>Сондай</a:t>
            </a:r>
            <a:r>
              <a:rPr lang="en-US" dirty="0"/>
              <a:t>-</a:t>
            </a:r>
            <a:r>
              <a:rPr lang="ru-RU" dirty="0" err="1"/>
              <a:t>ақ</a:t>
            </a:r>
            <a:r>
              <a:rPr lang="ru-RU" dirty="0"/>
              <a:t> Орта Азия </a:t>
            </a:r>
            <a:r>
              <a:rPr lang="ru-RU" dirty="0" err="1"/>
              <a:t>хандықтарын</a:t>
            </a:r>
            <a:r>
              <a:rPr lang="ru-RU" dirty="0"/>
              <a:t> </a:t>
            </a:r>
            <a:r>
              <a:rPr lang="ru-RU" dirty="0" err="1"/>
              <a:t>жаулап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жерін</a:t>
            </a:r>
            <a:r>
              <a:rPr lang="ru-RU" dirty="0"/>
              <a:t> плацдарм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ұмтылды</a:t>
            </a:r>
            <a:r>
              <a:rPr lang="en-US" dirty="0" smtClean="0"/>
              <a:t>.</a:t>
            </a:r>
            <a:endParaRPr lang="kk-KZ" dirty="0" smtClean="0"/>
          </a:p>
          <a:p>
            <a:pPr algn="just">
              <a:spcBef>
                <a:spcPts val="0"/>
              </a:spcBef>
            </a:pPr>
            <a:r>
              <a:rPr lang="kk-KZ" dirty="0"/>
              <a:t> </a:t>
            </a:r>
            <a:r>
              <a:rPr lang="kk-KZ" dirty="0" smtClean="0"/>
              <a:t>       </a:t>
            </a:r>
            <a:r>
              <a:rPr lang="en-US" dirty="0" smtClean="0"/>
              <a:t>1865-1866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даласын</a:t>
            </a:r>
            <a:r>
              <a:rPr lang="ru-RU" dirty="0"/>
              <a:t> </a:t>
            </a:r>
            <a:r>
              <a:rPr lang="ru-RU" dirty="0" err="1"/>
              <a:t>басқарудың</a:t>
            </a:r>
            <a:r>
              <a:rPr lang="ru-RU" dirty="0"/>
              <a:t> </a:t>
            </a:r>
            <a:r>
              <a:rPr lang="ru-RU" dirty="0" err="1"/>
              <a:t>жобасы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нұсқада</a:t>
            </a:r>
            <a:r>
              <a:rPr lang="ru-RU" dirty="0"/>
              <a:t> </a:t>
            </a:r>
            <a:r>
              <a:rPr lang="ru-RU" dirty="0" err="1"/>
              <a:t>дайындалды</a:t>
            </a:r>
            <a:r>
              <a:rPr lang="en-US" dirty="0"/>
              <a:t>. 1867 </a:t>
            </a:r>
            <a:r>
              <a:rPr lang="ru-RU" dirty="0" err="1"/>
              <a:t>жылы</a:t>
            </a:r>
            <a:r>
              <a:rPr lang="en-US" dirty="0"/>
              <a:t> 11 </a:t>
            </a:r>
            <a:r>
              <a:rPr lang="ru-RU" dirty="0" err="1"/>
              <a:t>шілдеде</a:t>
            </a:r>
            <a:r>
              <a:rPr lang="en-US" dirty="0"/>
              <a:t> |</a:t>
            </a:r>
            <a:r>
              <a:rPr lang="ru-RU" dirty="0"/>
              <a:t>І Александр</a:t>
            </a:r>
            <a:r>
              <a:rPr lang="en-US" dirty="0"/>
              <a:t> «</a:t>
            </a:r>
            <a:r>
              <a:rPr lang="ru-RU" dirty="0" err="1"/>
              <a:t>Сырдария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Жетісу</a:t>
            </a:r>
            <a:r>
              <a:rPr lang="ru-RU" dirty="0"/>
              <a:t> </a:t>
            </a:r>
            <a:r>
              <a:rPr lang="ru-RU" dirty="0" err="1"/>
              <a:t>облыстарын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Ережеге</a:t>
            </a:r>
            <a:r>
              <a:rPr lang="en-US" dirty="0"/>
              <a:t>», </a:t>
            </a:r>
            <a:r>
              <a:rPr lang="ru-RU" dirty="0"/>
              <a:t>ал</a:t>
            </a:r>
            <a:r>
              <a:rPr lang="en-US" dirty="0"/>
              <a:t> 1868 </a:t>
            </a:r>
            <a:r>
              <a:rPr lang="ru-RU" dirty="0" err="1"/>
              <a:t>жылы</a:t>
            </a:r>
            <a:r>
              <a:rPr lang="en-US" dirty="0"/>
              <a:t> 21 </a:t>
            </a:r>
            <a:r>
              <a:rPr lang="ru-RU" dirty="0" err="1"/>
              <a:t>қазанда</a:t>
            </a:r>
            <a:r>
              <a:rPr lang="en-US" dirty="0"/>
              <a:t> «</a:t>
            </a:r>
            <a:r>
              <a:rPr lang="ru-RU" dirty="0" err="1"/>
              <a:t>Ақмола</a:t>
            </a:r>
            <a:r>
              <a:rPr lang="en-US" dirty="0"/>
              <a:t>, </a:t>
            </a:r>
            <a:r>
              <a:rPr lang="ru-RU" dirty="0"/>
              <a:t>Семей</a:t>
            </a:r>
            <a:r>
              <a:rPr lang="en-US" dirty="0"/>
              <a:t>, </a:t>
            </a:r>
            <a:r>
              <a:rPr lang="ru-RU" dirty="0"/>
              <a:t>Орал</a:t>
            </a:r>
            <a:r>
              <a:rPr lang="en-US" dirty="0"/>
              <a:t>, </a:t>
            </a:r>
            <a:r>
              <a:rPr lang="ru-RU" dirty="0" err="1"/>
              <a:t>Торғай</a:t>
            </a:r>
            <a:r>
              <a:rPr lang="ru-RU" dirty="0"/>
              <a:t> </a:t>
            </a:r>
            <a:r>
              <a:rPr lang="ru-RU" dirty="0" err="1"/>
              <a:t>облыстарын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уақытша</a:t>
            </a:r>
            <a:r>
              <a:rPr lang="ru-RU" dirty="0"/>
              <a:t> </a:t>
            </a:r>
            <a:r>
              <a:rPr lang="ru-RU" dirty="0" err="1"/>
              <a:t>Ережеге</a:t>
            </a:r>
            <a:r>
              <a:rPr lang="en-US" dirty="0"/>
              <a:t>»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қойды</a:t>
            </a:r>
            <a:r>
              <a:rPr lang="en-US" dirty="0"/>
              <a:t>.</a:t>
            </a:r>
            <a:endParaRPr lang="ru-RU" dirty="0"/>
          </a:p>
          <a:p>
            <a:pPr algn="just">
              <a:spcBef>
                <a:spcPts val="0"/>
              </a:spcBef>
            </a:pPr>
            <a:r>
              <a:rPr lang="ru-RU" dirty="0"/>
              <a:t>Реформа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бүкіл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Түркістан</a:t>
            </a:r>
            <a:r>
              <a:rPr lang="en-US" dirty="0"/>
              <a:t>, </a:t>
            </a:r>
            <a:r>
              <a:rPr lang="ru-RU" dirty="0" err="1"/>
              <a:t>Орынбор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Сібір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генерап</a:t>
            </a:r>
            <a:r>
              <a:rPr lang="en-US" dirty="0"/>
              <a:t>-</a:t>
            </a:r>
            <a:r>
              <a:rPr lang="ru-RU" dirty="0" err="1"/>
              <a:t>губернаторлыққа</a:t>
            </a:r>
            <a:r>
              <a:rPr lang="ru-RU" dirty="0"/>
              <a:t> </a:t>
            </a:r>
            <a:r>
              <a:rPr lang="ru-RU" dirty="0" err="1"/>
              <a:t>белінді</a:t>
            </a:r>
            <a:r>
              <a:rPr lang="en-US" dirty="0"/>
              <a:t>. </a:t>
            </a:r>
            <a:r>
              <a:rPr lang="ru-RU" dirty="0" err="1"/>
              <a:t>Іс</a:t>
            </a:r>
            <a:r>
              <a:rPr lang="ru-RU" dirty="0"/>
              <a:t> </a:t>
            </a:r>
            <a:r>
              <a:rPr lang="ru-RU" dirty="0" err="1"/>
              <a:t>жүзінде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бұрынғы</a:t>
            </a:r>
            <a:r>
              <a:rPr lang="ru-RU" dirty="0"/>
              <a:t>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жүзге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күйінде</a:t>
            </a:r>
            <a:r>
              <a:rPr lang="ru-RU" dirty="0"/>
              <a:t> </a:t>
            </a:r>
            <a:r>
              <a:rPr lang="ru-RU" dirty="0" err="1"/>
              <a:t>қалды</a:t>
            </a:r>
            <a:r>
              <a:rPr lang="en-US" dirty="0"/>
              <a:t>.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орталықтары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халқынан</a:t>
            </a:r>
            <a:r>
              <a:rPr lang="ru-RU" dirty="0"/>
              <a:t> </a:t>
            </a:r>
            <a:r>
              <a:rPr lang="ru-RU" dirty="0" err="1"/>
              <a:t>жырақта</a:t>
            </a:r>
            <a:r>
              <a:rPr lang="en-US" dirty="0"/>
              <a:t>, </a:t>
            </a:r>
            <a:r>
              <a:rPr lang="ru-RU" dirty="0" err="1"/>
              <a:t>яғни</a:t>
            </a:r>
            <a:r>
              <a:rPr lang="ru-RU" dirty="0"/>
              <a:t> Ташкент</a:t>
            </a:r>
            <a:r>
              <a:rPr lang="en-US" dirty="0"/>
              <a:t>, </a:t>
            </a:r>
            <a:r>
              <a:rPr lang="ru-RU" dirty="0" err="1"/>
              <a:t>Орынбор</a:t>
            </a:r>
            <a:r>
              <a:rPr lang="en-US" dirty="0"/>
              <a:t>, </a:t>
            </a:r>
            <a:r>
              <a:rPr lang="ru-RU" dirty="0" err="1"/>
              <a:t>Омбыда</a:t>
            </a:r>
            <a:r>
              <a:rPr lang="ru-RU" dirty="0"/>
              <a:t> </a:t>
            </a:r>
            <a:r>
              <a:rPr lang="ru-RU" dirty="0" err="1"/>
              <a:t>орналасты</a:t>
            </a:r>
            <a:r>
              <a:rPr lang="en-US" dirty="0"/>
              <a:t>. </a:t>
            </a:r>
            <a:r>
              <a:rPr lang="ru-RU" dirty="0" err="1"/>
              <a:t>Өлкедегі</a:t>
            </a:r>
            <a:r>
              <a:rPr lang="ru-RU" dirty="0"/>
              <a:t> </a:t>
            </a:r>
            <a:r>
              <a:rPr lang="ru-RU" dirty="0" err="1"/>
              <a:t>әскери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азаматтық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генерал </a:t>
            </a:r>
            <a:r>
              <a:rPr lang="ru-RU" dirty="0" err="1"/>
              <a:t>губернатордың</a:t>
            </a:r>
            <a:r>
              <a:rPr lang="ru-RU" dirty="0"/>
              <a:t> </a:t>
            </a:r>
            <a:r>
              <a:rPr lang="ru-RU" dirty="0" err="1"/>
              <a:t>қолына</a:t>
            </a:r>
            <a:r>
              <a:rPr lang="ru-RU" dirty="0"/>
              <a:t> </a:t>
            </a:r>
            <a:r>
              <a:rPr lang="ru-RU" dirty="0" err="1"/>
              <a:t>шоғырланды</a:t>
            </a:r>
            <a:r>
              <a:rPr lang="en-US" dirty="0" smtClean="0"/>
              <a:t>.</a:t>
            </a:r>
            <a:r>
              <a:rPr lang="ru-RU" dirty="0"/>
              <a:t>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басқару</a:t>
            </a:r>
            <a:r>
              <a:rPr lang="ru-RU" dirty="0"/>
              <a:t> </a:t>
            </a:r>
            <a:r>
              <a:rPr lang="ru-RU" dirty="0" err="1"/>
              <a:t>жүйесі</a:t>
            </a:r>
            <a:r>
              <a:rPr lang="ru-RU" dirty="0"/>
              <a:t> </a:t>
            </a:r>
            <a:r>
              <a:rPr lang="ru-RU" dirty="0" err="1"/>
              <a:t>әскери</a:t>
            </a:r>
            <a:r>
              <a:rPr lang="ru-RU" dirty="0"/>
              <a:t> </a:t>
            </a:r>
            <a:r>
              <a:rPr lang="ru-RU" dirty="0" err="1"/>
              <a:t>сипатта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en-US" dirty="0"/>
              <a:t>. </a:t>
            </a:r>
            <a:r>
              <a:rPr lang="ru-RU" dirty="0"/>
              <a:t>Генерал</a:t>
            </a:r>
            <a:r>
              <a:rPr lang="en-US" dirty="0"/>
              <a:t>-</a:t>
            </a:r>
            <a:r>
              <a:rPr lang="ru-RU" dirty="0" err="1"/>
              <a:t>губернаторлық</a:t>
            </a:r>
            <a:r>
              <a:rPr lang="ru-RU" dirty="0"/>
              <a:t> </a:t>
            </a:r>
            <a:r>
              <a:rPr lang="ru-RU" dirty="0" err="1"/>
              <a:t>облыстарға</a:t>
            </a:r>
            <a:r>
              <a:rPr lang="ru-RU" dirty="0"/>
              <a:t> </a:t>
            </a:r>
            <a:r>
              <a:rPr lang="ru-RU" dirty="0" err="1"/>
              <a:t>бөлінді</a:t>
            </a:r>
            <a:r>
              <a:rPr lang="en-US" dirty="0"/>
              <a:t>. </a:t>
            </a:r>
            <a:r>
              <a:rPr lang="ru-RU" dirty="0" err="1"/>
              <a:t>Орынбор</a:t>
            </a:r>
            <a:r>
              <a:rPr lang="ru-RU" dirty="0"/>
              <a:t> генерал</a:t>
            </a:r>
            <a:r>
              <a:rPr lang="en-US" dirty="0"/>
              <a:t>-</a:t>
            </a:r>
            <a:r>
              <a:rPr lang="ru-RU" dirty="0" err="1"/>
              <a:t>губернаторлығына</a:t>
            </a:r>
            <a:r>
              <a:rPr lang="ru-RU" dirty="0"/>
              <a:t> Орал</a:t>
            </a:r>
            <a:r>
              <a:rPr lang="en-US" dirty="0"/>
              <a:t>, </a:t>
            </a:r>
            <a:r>
              <a:rPr lang="ru-RU" dirty="0" err="1"/>
              <a:t>Торғай</a:t>
            </a:r>
            <a:r>
              <a:rPr lang="ru-RU" dirty="0"/>
              <a:t> </a:t>
            </a:r>
            <a:r>
              <a:rPr lang="ru-RU" dirty="0" err="1"/>
              <a:t>обпыстары</a:t>
            </a:r>
            <a:r>
              <a:rPr lang="en-US" dirty="0"/>
              <a:t>;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Сібірге</a:t>
            </a:r>
            <a:r>
              <a:rPr lang="ru-RU" dirty="0"/>
              <a:t> </a:t>
            </a:r>
            <a:r>
              <a:rPr lang="ru-RU" dirty="0" err="1"/>
              <a:t>Ақмола</a:t>
            </a:r>
            <a:r>
              <a:rPr lang="en-US" dirty="0"/>
              <a:t>, </a:t>
            </a:r>
            <a:r>
              <a:rPr lang="ru-RU" dirty="0"/>
              <a:t>Семей </a:t>
            </a:r>
            <a:r>
              <a:rPr lang="ru-RU" dirty="0" err="1"/>
              <a:t>облыстары</a:t>
            </a:r>
            <a:r>
              <a:rPr lang="en-US" dirty="0"/>
              <a:t>, </a:t>
            </a:r>
            <a:r>
              <a:rPr lang="ru-RU" dirty="0" err="1"/>
              <a:t>Түркістанға</a:t>
            </a:r>
            <a:r>
              <a:rPr lang="ru-RU" dirty="0"/>
              <a:t> </a:t>
            </a:r>
            <a:r>
              <a:rPr lang="ru-RU" dirty="0" err="1"/>
              <a:t>Жетісу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Сырдария</a:t>
            </a:r>
            <a:r>
              <a:rPr lang="ru-RU" dirty="0"/>
              <a:t> </a:t>
            </a:r>
            <a:r>
              <a:rPr lang="ru-RU" dirty="0" err="1"/>
              <a:t>облыстары</a:t>
            </a:r>
            <a:r>
              <a:rPr lang="ru-RU" dirty="0"/>
              <a:t> </a:t>
            </a:r>
            <a:r>
              <a:rPr lang="ru-RU" dirty="0" err="1"/>
              <a:t>кірді</a:t>
            </a:r>
            <a:r>
              <a:rPr lang="en-US" dirty="0"/>
              <a:t>. </a:t>
            </a:r>
            <a:r>
              <a:rPr lang="ru-RU" dirty="0"/>
              <a:t>Ал </a:t>
            </a:r>
            <a:r>
              <a:rPr lang="ru-RU" dirty="0" err="1"/>
              <a:t>бұрынғы</a:t>
            </a:r>
            <a:r>
              <a:rPr lang="ru-RU" dirty="0"/>
              <a:t> </a:t>
            </a:r>
            <a:r>
              <a:rPr lang="ru-RU" dirty="0" err="1"/>
              <a:t>Бөкей</a:t>
            </a:r>
            <a:r>
              <a:rPr lang="ru-RU" dirty="0"/>
              <a:t> </a:t>
            </a:r>
            <a:r>
              <a:rPr lang="ru-RU" dirty="0" err="1"/>
              <a:t>хандығының</a:t>
            </a:r>
            <a:r>
              <a:rPr lang="ru-RU" dirty="0"/>
              <a:t> </a:t>
            </a:r>
            <a:r>
              <a:rPr lang="ru-RU" dirty="0" err="1"/>
              <a:t>жерлері</a:t>
            </a:r>
            <a:r>
              <a:rPr lang="en-US" dirty="0"/>
              <a:t> 1872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Астрахан</a:t>
            </a:r>
            <a:r>
              <a:rPr lang="ru-RU" dirty="0"/>
              <a:t> </a:t>
            </a:r>
            <a:r>
              <a:rPr lang="ru-RU" dirty="0" err="1"/>
              <a:t>губерниясының</a:t>
            </a:r>
            <a:r>
              <a:rPr lang="ru-RU" dirty="0"/>
              <a:t> </a:t>
            </a:r>
            <a:r>
              <a:rPr lang="ru-RU" dirty="0" err="1"/>
              <a:t>құрамына</a:t>
            </a:r>
            <a:r>
              <a:rPr lang="ru-RU" dirty="0"/>
              <a:t> </a:t>
            </a:r>
            <a:r>
              <a:rPr lang="ru-RU" dirty="0" err="1"/>
              <a:t>енгізілді</a:t>
            </a:r>
            <a:r>
              <a:rPr lang="en-US" dirty="0"/>
              <a:t>. </a:t>
            </a:r>
            <a:r>
              <a:rPr lang="ru-RU" dirty="0" err="1"/>
              <a:t>Маңғыстау</a:t>
            </a:r>
            <a:r>
              <a:rPr lang="ru-RU" dirty="0"/>
              <a:t> </a:t>
            </a:r>
            <a:r>
              <a:rPr lang="ru-RU" dirty="0" err="1"/>
              <a:t>түбегіне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мән</a:t>
            </a:r>
            <a:r>
              <a:rPr lang="ru-RU" dirty="0"/>
              <a:t> </a:t>
            </a:r>
            <a:r>
              <a:rPr lang="ru-RU" dirty="0" err="1"/>
              <a:t>берілді</a:t>
            </a:r>
            <a:r>
              <a:rPr lang="en-US" dirty="0"/>
              <a:t>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9973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988040" cy="235766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3771"/>
            <a:ext cx="10988040" cy="539319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dirty="0"/>
              <a:t>1870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Құлжа</a:t>
            </a:r>
            <a:r>
              <a:rPr lang="ru-RU" dirty="0"/>
              <a:t> мен </a:t>
            </a:r>
            <a:r>
              <a:rPr lang="ru-RU" dirty="0" err="1"/>
              <a:t>Қашқар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қақтығыстар</a:t>
            </a:r>
            <a:r>
              <a:rPr lang="ru-RU" dirty="0"/>
              <a:t> </a:t>
            </a:r>
            <a:r>
              <a:rPr lang="ru-RU" dirty="0" err="1"/>
              <a:t>басталады</a:t>
            </a:r>
            <a:r>
              <a:rPr lang="ru-RU" dirty="0"/>
              <a:t>. Ал </a:t>
            </a:r>
            <a:r>
              <a:rPr lang="ru-RU" dirty="0" err="1"/>
              <a:t>Ресей</a:t>
            </a:r>
            <a:r>
              <a:rPr lang="ru-RU" dirty="0"/>
              <a:t>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Якуб</a:t>
            </a:r>
            <a:r>
              <a:rPr lang="ru-RU" dirty="0"/>
              <a:t> </a:t>
            </a:r>
            <a:r>
              <a:rPr lang="ru-RU" dirty="0" err="1"/>
              <a:t>бектен</a:t>
            </a:r>
            <a:r>
              <a:rPr lang="ru-RU" dirty="0"/>
              <a:t> </a:t>
            </a:r>
            <a:r>
              <a:rPr lang="ru-RU" dirty="0" err="1"/>
              <a:t>қауіптенді</a:t>
            </a:r>
            <a:r>
              <a:rPr lang="ru-RU" dirty="0"/>
              <a:t>. </a:t>
            </a:r>
            <a:r>
              <a:rPr lang="ru-RU" dirty="0" err="1"/>
              <a:t>Сондықтан</a:t>
            </a:r>
            <a:r>
              <a:rPr lang="ru-RU" dirty="0"/>
              <a:t>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елкесін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қауіпінің</a:t>
            </a:r>
            <a:r>
              <a:rPr lang="ru-RU" dirty="0"/>
              <a:t> </a:t>
            </a:r>
            <a:r>
              <a:rPr lang="ru-RU" dirty="0" err="1"/>
              <a:t>алдын</a:t>
            </a:r>
            <a:r>
              <a:rPr lang="ru-RU" dirty="0"/>
              <a:t> </a:t>
            </a:r>
            <a:r>
              <a:rPr lang="ru-RU" dirty="0" err="1"/>
              <a:t>алу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осы </a:t>
            </a:r>
            <a:r>
              <a:rPr lang="ru-RU" dirty="0" err="1"/>
              <a:t>жылы</a:t>
            </a:r>
            <a:r>
              <a:rPr lang="ru-RU" dirty="0"/>
              <a:t> генерал Г. Колпаковский </a:t>
            </a:r>
            <a:r>
              <a:rPr lang="ru-RU" dirty="0" err="1"/>
              <a:t>бастаған</a:t>
            </a:r>
            <a:r>
              <a:rPr lang="ru-RU" dirty="0"/>
              <a:t>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әскерін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Түркістанға</a:t>
            </a:r>
            <a:r>
              <a:rPr lang="ru-RU" dirty="0"/>
              <a:t> </a:t>
            </a:r>
            <a:r>
              <a:rPr lang="ru-RU" dirty="0" err="1"/>
              <a:t>кіргізді</a:t>
            </a:r>
            <a:r>
              <a:rPr lang="ru-RU" dirty="0"/>
              <a:t>. </a:t>
            </a:r>
            <a:r>
              <a:rPr lang="ru-RU" dirty="0" err="1"/>
              <a:t>Ресей</a:t>
            </a:r>
            <a:r>
              <a:rPr lang="ru-RU" dirty="0"/>
              <a:t> </a:t>
            </a:r>
            <a:r>
              <a:rPr lang="ru-RU" dirty="0" err="1"/>
              <a:t>үкіметінің</a:t>
            </a:r>
            <a:r>
              <a:rPr lang="ru-RU" dirty="0"/>
              <a:t> </a:t>
            </a:r>
            <a:r>
              <a:rPr lang="ru-RU" dirty="0" err="1"/>
              <a:t>қобалжуының</a:t>
            </a:r>
            <a:r>
              <a:rPr lang="ru-RU" dirty="0"/>
              <a:t> </a:t>
            </a:r>
            <a:r>
              <a:rPr lang="ru-RU" dirty="0" err="1"/>
              <a:t>тағы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себебі</a:t>
            </a:r>
            <a:r>
              <a:rPr lang="ru-RU" dirty="0"/>
              <a:t>: </a:t>
            </a:r>
            <a:r>
              <a:rPr lang="ru-RU" dirty="0" err="1"/>
              <a:t>Мұхаммед</a:t>
            </a:r>
            <a:r>
              <a:rPr lang="ru-RU" dirty="0"/>
              <a:t> </a:t>
            </a:r>
            <a:r>
              <a:rPr lang="ru-RU" dirty="0" err="1"/>
              <a:t>Якуб</a:t>
            </a:r>
            <a:r>
              <a:rPr lang="ru-RU" dirty="0"/>
              <a:t> бек </a:t>
            </a:r>
            <a:r>
              <a:rPr lang="ru-RU" dirty="0" err="1"/>
              <a:t>Қоқан</a:t>
            </a:r>
            <a:r>
              <a:rPr lang="ru-RU" dirty="0"/>
              <a:t> </a:t>
            </a:r>
            <a:r>
              <a:rPr lang="ru-RU" dirty="0" err="1"/>
              <a:t>билеушілерінің</a:t>
            </a:r>
            <a:r>
              <a:rPr lang="ru-RU" dirty="0"/>
              <a:t> </a:t>
            </a:r>
            <a:r>
              <a:rPr lang="ru-RU" dirty="0" err="1"/>
              <a:t>ықпалында</a:t>
            </a:r>
            <a:r>
              <a:rPr lang="ru-RU" dirty="0"/>
              <a:t> </a:t>
            </a:r>
            <a:r>
              <a:rPr lang="ru-RU" dirty="0" err="1"/>
              <a:t>болғандықтан</a:t>
            </a:r>
            <a:r>
              <a:rPr lang="ru-RU" dirty="0"/>
              <a:t> </a:t>
            </a:r>
            <a:r>
              <a:rPr lang="ru-RU" dirty="0" err="1"/>
              <a:t>оған</a:t>
            </a:r>
            <a:r>
              <a:rPr lang="ru-RU" dirty="0"/>
              <a:t> </a:t>
            </a:r>
            <a:r>
              <a:rPr lang="ru-RU" dirty="0" err="1"/>
              <a:t>Ұлыбритания</a:t>
            </a:r>
            <a:r>
              <a:rPr lang="ru-RU" dirty="0"/>
              <a:t> </a:t>
            </a:r>
            <a:r>
              <a:rPr lang="ru-RU" dirty="0" err="1"/>
              <a:t>қолдау</a:t>
            </a:r>
            <a:r>
              <a:rPr lang="ru-RU" dirty="0"/>
              <a:t> </a:t>
            </a:r>
            <a:r>
              <a:rPr lang="ru-RU" dirty="0" err="1"/>
              <a:t>көрсеткен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.  </a:t>
            </a:r>
            <a:r>
              <a:rPr lang="ru-RU" dirty="0" err="1"/>
              <a:t>Бірақ</a:t>
            </a:r>
            <a:r>
              <a:rPr lang="ru-RU" dirty="0"/>
              <a:t> 1877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Қашқардағы</a:t>
            </a:r>
            <a:r>
              <a:rPr lang="ru-RU" dirty="0"/>
              <a:t> </a:t>
            </a:r>
            <a:r>
              <a:rPr lang="ru-RU" dirty="0" err="1"/>
              <a:t>көтеріліс</a:t>
            </a:r>
            <a:r>
              <a:rPr lang="ru-RU" dirty="0"/>
              <a:t>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тарапынан</a:t>
            </a:r>
            <a:r>
              <a:rPr lang="ru-RU" dirty="0"/>
              <a:t> </a:t>
            </a:r>
            <a:r>
              <a:rPr lang="ru-RU" dirty="0" err="1"/>
              <a:t>басылып</a:t>
            </a:r>
            <a:r>
              <a:rPr lang="ru-RU" dirty="0"/>
              <a:t> </a:t>
            </a:r>
            <a:r>
              <a:rPr lang="ru-RU" dirty="0" err="1"/>
              <a:t>тасталды</a:t>
            </a:r>
            <a:r>
              <a:rPr lang="ru-RU" dirty="0"/>
              <a:t>. </a:t>
            </a:r>
            <a:r>
              <a:rPr lang="ru-RU" dirty="0" err="1"/>
              <a:t>Мұнан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Петербургта</a:t>
            </a:r>
            <a:r>
              <a:rPr lang="ru-RU" dirty="0"/>
              <a:t> </a:t>
            </a:r>
            <a:r>
              <a:rPr lang="ru-RU" dirty="0" err="1"/>
              <a:t>Ресей</a:t>
            </a:r>
            <a:r>
              <a:rPr lang="ru-RU" dirty="0"/>
              <a:t> мен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мемлекеттері</a:t>
            </a:r>
            <a:r>
              <a:rPr lang="ru-RU" dirty="0"/>
              <a:t>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келіссөздер</a:t>
            </a:r>
            <a:r>
              <a:rPr lang="ru-RU" dirty="0"/>
              <a:t> </a:t>
            </a:r>
            <a:r>
              <a:rPr lang="ru-RU" dirty="0" err="1"/>
              <a:t>жүргізіліп</a:t>
            </a:r>
            <a:r>
              <a:rPr lang="ru-RU" dirty="0"/>
              <a:t>,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нәтижесі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1881 </a:t>
            </a:r>
            <a:r>
              <a:rPr lang="ru-RU" dirty="0" err="1"/>
              <a:t>жылы</a:t>
            </a:r>
            <a:r>
              <a:rPr lang="ru-RU" dirty="0"/>
              <a:t> 12 </a:t>
            </a:r>
            <a:r>
              <a:rPr lang="ru-RU" dirty="0" err="1"/>
              <a:t>ақпанда</a:t>
            </a:r>
            <a:r>
              <a:rPr lang="ru-RU" dirty="0"/>
              <a:t> «Петербург </a:t>
            </a:r>
            <a:r>
              <a:rPr lang="ru-RU" dirty="0" err="1"/>
              <a:t>келісіміне</a:t>
            </a:r>
            <a:r>
              <a:rPr lang="ru-RU" dirty="0"/>
              <a:t>»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қойылады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1 бабы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аймағына</a:t>
            </a:r>
            <a:r>
              <a:rPr lang="ru-RU" dirty="0"/>
              <a:t>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билік</a:t>
            </a:r>
            <a:r>
              <a:rPr lang="ru-RU" dirty="0"/>
              <a:t> </a:t>
            </a:r>
            <a:r>
              <a:rPr lang="ru-RU" dirty="0" err="1"/>
              <a:t>орнататын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, ал ІІІ бабы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шегара</a:t>
            </a:r>
            <a:r>
              <a:rPr lang="ru-RU" dirty="0"/>
              <a:t> </a:t>
            </a:r>
            <a:r>
              <a:rPr lang="ru-RU" dirty="0" err="1"/>
              <a:t>аймағындағы</a:t>
            </a:r>
            <a:r>
              <a:rPr lang="ru-RU" dirty="0"/>
              <a:t> </a:t>
            </a:r>
            <a:r>
              <a:rPr lang="ru-RU" dirty="0" err="1"/>
              <a:t>халықтар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еркімен</a:t>
            </a:r>
            <a:r>
              <a:rPr lang="ru-RU" dirty="0"/>
              <a:t> </a:t>
            </a:r>
            <a:r>
              <a:rPr lang="ru-RU" dirty="0" err="1"/>
              <a:t>қай</a:t>
            </a:r>
            <a:r>
              <a:rPr lang="ru-RU" dirty="0"/>
              <a:t> </a:t>
            </a:r>
            <a:r>
              <a:rPr lang="ru-RU" dirty="0" err="1"/>
              <a:t>елдің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астына</a:t>
            </a:r>
            <a:r>
              <a:rPr lang="ru-RU" dirty="0"/>
              <a:t> </a:t>
            </a:r>
            <a:r>
              <a:rPr lang="ru-RU" dirty="0" err="1"/>
              <a:t>кіру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шешімді</a:t>
            </a:r>
            <a:r>
              <a:rPr lang="ru-RU" dirty="0"/>
              <a:t> </a:t>
            </a:r>
            <a:r>
              <a:rPr lang="ru-RU" dirty="0" err="1"/>
              <a:t>өздері</a:t>
            </a:r>
            <a:r>
              <a:rPr lang="ru-RU" dirty="0"/>
              <a:t> </a:t>
            </a:r>
            <a:r>
              <a:rPr lang="ru-RU" dirty="0" err="1"/>
              <a:t>таңдауға</a:t>
            </a:r>
            <a:r>
              <a:rPr lang="ru-RU" dirty="0"/>
              <a:t> </a:t>
            </a:r>
            <a:r>
              <a:rPr lang="ru-RU" dirty="0" err="1"/>
              <a:t>құқылы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Іле</a:t>
            </a:r>
            <a:r>
              <a:rPr lang="ru-RU" dirty="0"/>
              <a:t> </a:t>
            </a:r>
            <a:r>
              <a:rPr lang="ru-RU" dirty="0" err="1"/>
              <a:t>өлкесінің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бөлігін</a:t>
            </a:r>
            <a:r>
              <a:rPr lang="ru-RU" dirty="0"/>
              <a:t> </a:t>
            </a:r>
            <a:r>
              <a:rPr lang="ru-RU" dirty="0" err="1"/>
              <a:t>мекендеген</a:t>
            </a:r>
            <a:r>
              <a:rPr lang="ru-RU" dirty="0"/>
              <a:t> </a:t>
            </a:r>
            <a:r>
              <a:rPr lang="ru-RU" dirty="0" err="1"/>
              <a:t>ұйғырлар</a:t>
            </a:r>
            <a:r>
              <a:rPr lang="ru-RU" dirty="0"/>
              <a:t> мен </a:t>
            </a:r>
            <a:r>
              <a:rPr lang="ru-RU" dirty="0" err="1"/>
              <a:t>дүнгендер</a:t>
            </a:r>
            <a:r>
              <a:rPr lang="ru-RU" dirty="0"/>
              <a:t>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үкіметіне</a:t>
            </a:r>
            <a:r>
              <a:rPr lang="ru-RU" dirty="0"/>
              <a:t> </a:t>
            </a:r>
            <a:r>
              <a:rPr lang="ru-RU" dirty="0" err="1"/>
              <a:t>сенімсіздікпен</a:t>
            </a:r>
            <a:r>
              <a:rPr lang="ru-RU" dirty="0"/>
              <a:t> </a:t>
            </a:r>
            <a:r>
              <a:rPr lang="ru-RU" dirty="0" err="1"/>
              <a:t>қарады</a:t>
            </a:r>
            <a:r>
              <a:rPr lang="ru-RU" dirty="0"/>
              <a:t> </a:t>
            </a:r>
            <a:r>
              <a:rPr lang="ru-RU" dirty="0" err="1"/>
              <a:t>Шыңжан</a:t>
            </a:r>
            <a:r>
              <a:rPr lang="ru-RU" dirty="0"/>
              <a:t> </a:t>
            </a:r>
            <a:r>
              <a:rPr lang="ru-RU" dirty="0" err="1"/>
              <a:t>көтерілісіне</a:t>
            </a:r>
            <a:r>
              <a:rPr lang="ru-RU" dirty="0"/>
              <a:t> </a:t>
            </a:r>
            <a:r>
              <a:rPr lang="ru-RU" dirty="0" err="1"/>
              <a:t>қатысқандарға</a:t>
            </a:r>
            <a:r>
              <a:rPr lang="ru-RU" dirty="0"/>
              <a:t> </a:t>
            </a:r>
            <a:r>
              <a:rPr lang="ru-RU" dirty="0" err="1"/>
              <a:t>ешқандай</a:t>
            </a:r>
            <a:r>
              <a:rPr lang="ru-RU" dirty="0"/>
              <a:t> </a:t>
            </a:r>
            <a:r>
              <a:rPr lang="ru-RU" dirty="0" err="1"/>
              <a:t>қуғын-сүргін</a:t>
            </a:r>
            <a:r>
              <a:rPr lang="ru-RU" dirty="0"/>
              <a:t> </a:t>
            </a:r>
            <a:r>
              <a:rPr lang="ru-RU" dirty="0" err="1"/>
              <a:t>жасалмайды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үкіметінің</a:t>
            </a:r>
            <a:r>
              <a:rPr lang="ru-RU" dirty="0"/>
              <a:t> </a:t>
            </a:r>
            <a:r>
              <a:rPr lang="ru-RU" dirty="0" err="1"/>
              <a:t>уәдесіне</a:t>
            </a:r>
            <a:r>
              <a:rPr lang="ru-RU" dirty="0"/>
              <a:t> </a:t>
            </a:r>
            <a:r>
              <a:rPr lang="ru-RU" dirty="0" err="1"/>
              <a:t>қарамай</a:t>
            </a:r>
            <a:r>
              <a:rPr lang="ru-RU" dirty="0"/>
              <a:t> </a:t>
            </a:r>
            <a:r>
              <a:rPr lang="ru-RU" dirty="0" err="1"/>
              <a:t>ұйғырлар</a:t>
            </a:r>
            <a:r>
              <a:rPr lang="ru-RU" dirty="0"/>
              <a:t> мен </a:t>
            </a:r>
            <a:r>
              <a:rPr lang="ru-RU" dirty="0" err="1"/>
              <a:t>дүнгендердің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қол</a:t>
            </a:r>
            <a:r>
              <a:rPr lang="ru-RU" dirty="0"/>
              <a:t> </a:t>
            </a:r>
            <a:r>
              <a:rPr lang="ru-RU" dirty="0" err="1"/>
              <a:t>астына</a:t>
            </a:r>
            <a:r>
              <a:rPr lang="ru-RU" dirty="0"/>
              <a:t> </a:t>
            </a:r>
            <a:r>
              <a:rPr lang="ru-RU" dirty="0" err="1"/>
              <a:t>кіру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шешім</a:t>
            </a:r>
            <a:r>
              <a:rPr lang="ru-RU" dirty="0"/>
              <a:t> </a:t>
            </a:r>
            <a:r>
              <a:rPr lang="ru-RU" dirty="0" err="1"/>
              <a:t>қабылдайды</a:t>
            </a:r>
            <a:r>
              <a:rPr lang="ru-RU" dirty="0"/>
              <a:t>. Ал </a:t>
            </a:r>
            <a:r>
              <a:rPr lang="ru-RU" dirty="0" err="1"/>
              <a:t>Қытай</a:t>
            </a:r>
            <a:r>
              <a:rPr lang="ru-RU" dirty="0"/>
              <a:t> </a:t>
            </a:r>
            <a:r>
              <a:rPr lang="ru-RU" dirty="0" err="1"/>
              <a:t>үкіметі</a:t>
            </a:r>
            <a:r>
              <a:rPr lang="ru-RU" dirty="0"/>
              <a:t> </a:t>
            </a:r>
            <a:r>
              <a:rPr lang="ru-RU" dirty="0" err="1"/>
              <a:t>Шығыс</a:t>
            </a:r>
            <a:r>
              <a:rPr lang="ru-RU" dirty="0"/>
              <a:t> </a:t>
            </a:r>
            <a:r>
              <a:rPr lang="ru-RU" dirty="0" err="1"/>
              <a:t>Түркістан</a:t>
            </a:r>
            <a:r>
              <a:rPr lang="ru-RU" dirty="0"/>
              <a:t> </a:t>
            </a:r>
            <a:r>
              <a:rPr lang="ru-RU" dirty="0" err="1"/>
              <a:t>аймағында</a:t>
            </a:r>
            <a:r>
              <a:rPr lang="ru-RU" dirty="0"/>
              <a:t>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Шыңжан</a:t>
            </a:r>
            <a:r>
              <a:rPr lang="ru-RU" dirty="0"/>
              <a:t> </a:t>
            </a:r>
            <a:r>
              <a:rPr lang="ru-RU" dirty="0" err="1"/>
              <a:t>провинциясын</a:t>
            </a:r>
            <a:r>
              <a:rPr lang="ru-RU" dirty="0"/>
              <a:t> </a:t>
            </a:r>
            <a:r>
              <a:rPr lang="ru-RU" dirty="0" err="1"/>
              <a:t>құрды</a:t>
            </a:r>
            <a:r>
              <a:rPr lang="ru-RU" dirty="0"/>
              <a:t>. </a:t>
            </a:r>
            <a:r>
              <a:rPr lang="ru-RU" dirty="0" err="1"/>
              <a:t>Ұйғырлар</a:t>
            </a:r>
            <a:r>
              <a:rPr lang="ru-RU" dirty="0"/>
              <a:t> мен </a:t>
            </a:r>
            <a:r>
              <a:rPr lang="ru-RU" dirty="0" err="1"/>
              <a:t>дүнгендерді</a:t>
            </a:r>
            <a:r>
              <a:rPr lang="ru-RU" dirty="0"/>
              <a:t> </a:t>
            </a:r>
            <a:r>
              <a:rPr lang="ru-RU" dirty="0" err="1"/>
              <a:t>Жетісу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Солтүстік</a:t>
            </a:r>
            <a:r>
              <a:rPr lang="ru-RU" dirty="0"/>
              <a:t> </a:t>
            </a:r>
            <a:r>
              <a:rPr lang="ru-RU" dirty="0" err="1"/>
              <a:t>Қырғызстан</a:t>
            </a:r>
            <a:r>
              <a:rPr lang="ru-RU" dirty="0"/>
              <a:t> </a:t>
            </a:r>
            <a:r>
              <a:rPr lang="ru-RU" dirty="0" err="1"/>
              <a:t>жерлеріне</a:t>
            </a:r>
            <a:r>
              <a:rPr lang="ru-RU" dirty="0"/>
              <a:t> </a:t>
            </a:r>
            <a:r>
              <a:rPr lang="ru-RU" dirty="0" err="1"/>
              <a:t>қоныстандыру</a:t>
            </a:r>
            <a:r>
              <a:rPr lang="ru-RU" dirty="0"/>
              <a:t> 1881--1883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асырылды</a:t>
            </a:r>
            <a:r>
              <a:rPr lang="ru-RU" dirty="0"/>
              <a:t>. </a:t>
            </a:r>
            <a:r>
              <a:rPr lang="ru-RU" dirty="0" err="1"/>
              <a:t>Барлығы</a:t>
            </a:r>
            <a:r>
              <a:rPr lang="ru-RU" dirty="0"/>
              <a:t> 45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ұйғыр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5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дүнген</a:t>
            </a:r>
            <a:r>
              <a:rPr lang="ru-RU" dirty="0"/>
              <a:t> </a:t>
            </a:r>
            <a:r>
              <a:rPr lang="ru-RU" dirty="0" err="1"/>
              <a:t>қоныс</a:t>
            </a:r>
            <a:r>
              <a:rPr lang="ru-RU" dirty="0"/>
              <a:t> </a:t>
            </a:r>
            <a:r>
              <a:rPr lang="ru-RU" dirty="0" err="1"/>
              <a:t>аударды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Шарын</a:t>
            </a:r>
            <a:r>
              <a:rPr lang="ru-RU" dirty="0"/>
              <a:t>, </a:t>
            </a:r>
            <a:r>
              <a:rPr lang="ru-RU" dirty="0" err="1"/>
              <a:t>Шелек</a:t>
            </a:r>
            <a:r>
              <a:rPr lang="ru-RU" dirty="0"/>
              <a:t>, </a:t>
            </a:r>
            <a:r>
              <a:rPr lang="ru-RU" dirty="0" err="1"/>
              <a:t>Талғар</a:t>
            </a:r>
            <a:r>
              <a:rPr lang="ru-RU" dirty="0"/>
              <a:t> </a:t>
            </a:r>
            <a:r>
              <a:rPr lang="ru-RU" dirty="0" err="1"/>
              <a:t>өзендерінің</a:t>
            </a:r>
            <a:r>
              <a:rPr lang="ru-RU" dirty="0"/>
              <a:t> </a:t>
            </a:r>
            <a:r>
              <a:rPr lang="ru-RU" dirty="0" err="1"/>
              <a:t>бойына</a:t>
            </a:r>
            <a:r>
              <a:rPr lang="ru-RU" dirty="0"/>
              <a:t> </a:t>
            </a:r>
            <a:r>
              <a:rPr lang="ru-RU" dirty="0" err="1"/>
              <a:t>орналастырылды</a:t>
            </a:r>
            <a:r>
              <a:rPr lang="ru-RU" dirty="0"/>
              <a:t>.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Жаркент</a:t>
            </a:r>
            <a:r>
              <a:rPr lang="ru-RU" dirty="0"/>
              <a:t>, </a:t>
            </a:r>
            <a:r>
              <a:rPr lang="ru-RU" dirty="0" err="1"/>
              <a:t>Ақкент</a:t>
            </a:r>
            <a:r>
              <a:rPr lang="ru-RU" dirty="0"/>
              <a:t>, </a:t>
            </a:r>
            <a:r>
              <a:rPr lang="ru-RU" dirty="0" err="1"/>
              <a:t>Ақсу-Шарын</a:t>
            </a:r>
            <a:r>
              <a:rPr lang="ru-RU" dirty="0"/>
              <a:t>, </a:t>
            </a:r>
            <a:r>
              <a:rPr lang="ru-RU" dirty="0" err="1"/>
              <a:t>Малыбай</a:t>
            </a:r>
            <a:r>
              <a:rPr lang="ru-RU" dirty="0"/>
              <a:t>, </a:t>
            </a:r>
            <a:r>
              <a:rPr lang="ru-RU" dirty="0" err="1"/>
              <a:t>Құрам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Қарасу</a:t>
            </a:r>
            <a:r>
              <a:rPr lang="ru-RU" dirty="0"/>
              <a:t> </a:t>
            </a:r>
            <a:r>
              <a:rPr lang="ru-RU" dirty="0" err="1"/>
              <a:t>болыстары</a:t>
            </a:r>
            <a:r>
              <a:rPr lang="ru-RU" dirty="0"/>
              <a:t> </a:t>
            </a:r>
            <a:r>
              <a:rPr lang="ru-RU" dirty="0" err="1"/>
              <a:t>құрылды</a:t>
            </a:r>
            <a:r>
              <a:rPr lang="ru-RU" dirty="0"/>
              <a:t>. </a:t>
            </a:r>
            <a:r>
              <a:rPr lang="ru-RU" dirty="0" err="1"/>
              <a:t>Ресей</a:t>
            </a:r>
            <a:r>
              <a:rPr lang="ru-RU" dirty="0"/>
              <a:t> </a:t>
            </a:r>
            <a:r>
              <a:rPr lang="ru-RU" dirty="0" err="1"/>
              <a:t>империясының</a:t>
            </a:r>
            <a:r>
              <a:rPr lang="ru-RU" dirty="0"/>
              <a:t> 1897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бірінші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санағы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дүнгендердің</a:t>
            </a:r>
            <a:r>
              <a:rPr lang="ru-RU" dirty="0"/>
              <a:t> саны 14136-ға, </a:t>
            </a:r>
            <a:r>
              <a:rPr lang="ru-RU" dirty="0" err="1"/>
              <a:t>ұйғырлар</a:t>
            </a:r>
            <a:r>
              <a:rPr lang="ru-RU" dirty="0"/>
              <a:t> 55999-ға </a:t>
            </a:r>
            <a:r>
              <a:rPr lang="ru-RU" dirty="0" err="1"/>
              <a:t>жеткен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8067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83536" cy="270601"/>
          </a:xfrm>
        </p:spPr>
        <p:txBody>
          <a:bodyPr>
            <a:noAutofit/>
          </a:bodyPr>
          <a:lstStyle/>
          <a:p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бет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66354"/>
            <a:ext cx="10883537" cy="541060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err="1"/>
              <a:t>Облыстар</a:t>
            </a:r>
            <a:r>
              <a:rPr lang="ru-RU" sz="2400" dirty="0"/>
              <a:t> </a:t>
            </a:r>
            <a:r>
              <a:rPr lang="ru-RU" sz="2400" dirty="0" err="1"/>
              <a:t>уездерге</a:t>
            </a:r>
            <a:r>
              <a:rPr lang="ru-RU" sz="2400" dirty="0"/>
              <a:t> </a:t>
            </a:r>
            <a:r>
              <a:rPr lang="ru-RU" sz="2400" dirty="0" err="1"/>
              <a:t>бөлінді</a:t>
            </a:r>
            <a:r>
              <a:rPr lang="ru-RU" sz="2400" dirty="0"/>
              <a:t>, </a:t>
            </a:r>
            <a:r>
              <a:rPr lang="ru-RU" sz="2400" dirty="0" err="1"/>
              <a:t>олардың</a:t>
            </a:r>
            <a:r>
              <a:rPr lang="ru-RU" sz="2400" dirty="0"/>
              <a:t> </a:t>
            </a:r>
            <a:r>
              <a:rPr lang="ru-RU" sz="2400" dirty="0" err="1"/>
              <a:t>жалпы</a:t>
            </a:r>
            <a:r>
              <a:rPr lang="ru-RU" sz="2400" dirty="0"/>
              <a:t> саны 34 </a:t>
            </a:r>
            <a:r>
              <a:rPr lang="ru-RU" sz="2400" dirty="0" err="1"/>
              <a:t>болды</a:t>
            </a:r>
            <a:r>
              <a:rPr lang="ru-RU" sz="2400" dirty="0"/>
              <a:t>. </a:t>
            </a:r>
            <a:r>
              <a:rPr lang="ru-RU" sz="2400" dirty="0" err="1"/>
              <a:t>Уезді</a:t>
            </a:r>
            <a:r>
              <a:rPr lang="ru-RU" sz="2400" dirty="0"/>
              <a:t> </a:t>
            </a:r>
            <a:r>
              <a:rPr lang="ru-RU" sz="2400" dirty="0" err="1"/>
              <a:t>уез</a:t>
            </a:r>
            <a:r>
              <a:rPr lang="ru-RU" sz="2400" dirty="0"/>
              <a:t> </a:t>
            </a:r>
            <a:r>
              <a:rPr lang="ru-RU" sz="2400" dirty="0" err="1"/>
              <a:t>бастығы</a:t>
            </a:r>
            <a:r>
              <a:rPr lang="ru-RU" sz="2400" dirty="0"/>
              <a:t> офицер </a:t>
            </a:r>
            <a:r>
              <a:rPr lang="ru-RU" sz="2400" dirty="0" err="1"/>
              <a:t>басқарды</a:t>
            </a:r>
            <a:r>
              <a:rPr lang="ru-RU" sz="2400" dirty="0"/>
              <a:t>, ал оны </a:t>
            </a:r>
            <a:r>
              <a:rPr lang="ru-RU" sz="2400" dirty="0" err="1"/>
              <a:t>облыс</a:t>
            </a:r>
            <a:r>
              <a:rPr lang="ru-RU" sz="2400" dirty="0"/>
              <a:t> </a:t>
            </a:r>
            <a:r>
              <a:rPr lang="ru-RU" sz="2400" dirty="0" err="1"/>
              <a:t>губернаторының</a:t>
            </a:r>
            <a:r>
              <a:rPr lang="ru-RU" sz="2400" dirty="0"/>
              <a:t> </a:t>
            </a:r>
            <a:r>
              <a:rPr lang="ru-RU" sz="2400" dirty="0" err="1"/>
              <a:t>ұсынысымен</a:t>
            </a:r>
            <a:r>
              <a:rPr lang="ru-RU" sz="2400" dirty="0"/>
              <a:t> генерал-губернатор </a:t>
            </a:r>
            <a:r>
              <a:rPr lang="ru-RU" sz="2400" dirty="0" err="1"/>
              <a:t>тағайындады</a:t>
            </a:r>
            <a:r>
              <a:rPr lang="ru-RU" sz="2400" dirty="0"/>
              <a:t>. Уезд </a:t>
            </a:r>
            <a:r>
              <a:rPr lang="ru-RU" sz="2400" dirty="0" err="1"/>
              <a:t>бастығының</a:t>
            </a:r>
            <a:r>
              <a:rPr lang="ru-RU" sz="2400" dirty="0"/>
              <a:t> </a:t>
            </a:r>
            <a:r>
              <a:rPr lang="ru-RU" sz="2400" dirty="0" err="1"/>
              <a:t>үлкен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кіші</a:t>
            </a:r>
            <a:r>
              <a:rPr lang="ru-RU" sz="2400" dirty="0"/>
              <a:t> </a:t>
            </a:r>
            <a:r>
              <a:rPr lang="ru-RU" sz="2400" dirty="0" err="1"/>
              <a:t>көмекшілері</a:t>
            </a:r>
            <a:r>
              <a:rPr lang="ru-RU" sz="2400" dirty="0"/>
              <a:t> </a:t>
            </a:r>
            <a:r>
              <a:rPr lang="ru-RU" sz="2400" dirty="0" err="1"/>
              <a:t>болды</a:t>
            </a:r>
            <a:r>
              <a:rPr lang="ru-RU" sz="2400" dirty="0"/>
              <a:t>. Уезд </a:t>
            </a:r>
            <a:r>
              <a:rPr lang="ru-RU" sz="2400" dirty="0" err="1"/>
              <a:t>бастығына</a:t>
            </a:r>
            <a:r>
              <a:rPr lang="ru-RU" sz="2400" dirty="0"/>
              <a:t> полиция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әскери</a:t>
            </a:r>
            <a:r>
              <a:rPr lang="ru-RU" sz="2400" dirty="0"/>
              <a:t> </a:t>
            </a:r>
            <a:r>
              <a:rPr lang="ru-RU" sz="2400" dirty="0" err="1"/>
              <a:t>белім</a:t>
            </a:r>
            <a:r>
              <a:rPr lang="ru-RU" sz="2400" dirty="0"/>
              <a:t> </a:t>
            </a:r>
            <a:r>
              <a:rPr lang="ru-RU" sz="2400" dirty="0" err="1"/>
              <a:t>бағынды</a:t>
            </a:r>
            <a:r>
              <a:rPr lang="ru-RU" sz="2400" dirty="0"/>
              <a:t>. </a:t>
            </a:r>
            <a:r>
              <a:rPr lang="ru-RU" sz="2400" dirty="0" err="1"/>
              <a:t>Уездер</a:t>
            </a:r>
            <a:r>
              <a:rPr lang="ru-RU" sz="2400" dirty="0"/>
              <a:t> </a:t>
            </a:r>
            <a:r>
              <a:rPr lang="ru-RU" sz="2400" dirty="0" err="1"/>
              <a:t>аумақтық</a:t>
            </a:r>
            <a:r>
              <a:rPr lang="ru-RU" sz="2400" dirty="0"/>
              <a:t> </a:t>
            </a:r>
            <a:r>
              <a:rPr lang="ru-RU" sz="2400" dirty="0" err="1"/>
              <a:t>бірлік</a:t>
            </a:r>
            <a:r>
              <a:rPr lang="ru-RU" sz="2400" dirty="0"/>
              <a:t> </a:t>
            </a:r>
            <a:r>
              <a:rPr lang="ru-RU" sz="2400" dirty="0" err="1"/>
              <a:t>бойынша</a:t>
            </a:r>
            <a:r>
              <a:rPr lang="ru-RU" sz="2400" dirty="0"/>
              <a:t> </a:t>
            </a:r>
            <a:r>
              <a:rPr lang="ru-RU" sz="2400" dirty="0" err="1"/>
              <a:t>болыстарға</a:t>
            </a:r>
            <a:r>
              <a:rPr lang="ru-RU" sz="2400" dirty="0"/>
              <a:t> </a:t>
            </a:r>
            <a:r>
              <a:rPr lang="ru-RU" sz="2400" dirty="0" err="1"/>
              <a:t>бөлінді</a:t>
            </a:r>
            <a:r>
              <a:rPr lang="ru-RU" sz="2400" dirty="0"/>
              <a:t>. </a:t>
            </a:r>
            <a:r>
              <a:rPr lang="ru-RU" sz="2400" dirty="0" err="1"/>
              <a:t>Болыс</a:t>
            </a:r>
            <a:r>
              <a:rPr lang="ru-RU" sz="2400" dirty="0"/>
              <a:t> </a:t>
            </a:r>
            <a:r>
              <a:rPr lang="ru-RU" sz="2400" dirty="0" err="1"/>
              <a:t>әкімшілік</a:t>
            </a:r>
            <a:r>
              <a:rPr lang="ru-RU" sz="2400" dirty="0"/>
              <a:t> </a:t>
            </a:r>
            <a:r>
              <a:rPr lang="ru-RU" sz="2400" dirty="0" err="1"/>
              <a:t>ауылдарға</a:t>
            </a:r>
            <a:r>
              <a:rPr lang="ru-RU" sz="2400" dirty="0"/>
              <a:t> </a:t>
            </a:r>
            <a:r>
              <a:rPr lang="ru-RU" sz="2400" dirty="0" err="1"/>
              <a:t>бөлінді</a:t>
            </a:r>
            <a:r>
              <a:rPr lang="ru-RU" sz="2400" dirty="0"/>
              <a:t>. </a:t>
            </a:r>
            <a:r>
              <a:rPr lang="ru-RU" sz="2400" dirty="0" err="1"/>
              <a:t>Әкімшілік</a:t>
            </a:r>
            <a:r>
              <a:rPr lang="ru-RU" sz="2400" dirty="0"/>
              <a:t> </a:t>
            </a:r>
            <a:r>
              <a:rPr lang="ru-RU" sz="2400" dirty="0" err="1"/>
              <a:t>ауылдар</a:t>
            </a:r>
            <a:r>
              <a:rPr lang="ru-RU" sz="2400" dirty="0"/>
              <a:t> 100-ден 200-ге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шаңырақтан</a:t>
            </a:r>
            <a:r>
              <a:rPr lang="ru-RU" sz="2400" dirty="0"/>
              <a:t> </a:t>
            </a:r>
            <a:r>
              <a:rPr lang="ru-RU" sz="2400" dirty="0" err="1"/>
              <a:t>құралды</a:t>
            </a:r>
            <a:r>
              <a:rPr lang="ru-RU" sz="2400" dirty="0"/>
              <a:t>, ал </a:t>
            </a:r>
            <a:r>
              <a:rPr lang="ru-RU" sz="2400" dirty="0" err="1"/>
              <a:t>болыстарға</a:t>
            </a:r>
            <a:r>
              <a:rPr lang="ru-RU" sz="2400" dirty="0"/>
              <a:t> 1 </a:t>
            </a:r>
            <a:r>
              <a:rPr lang="ru-RU" sz="2400" dirty="0" err="1"/>
              <a:t>мыңнан</a:t>
            </a:r>
            <a:r>
              <a:rPr lang="ru-RU" sz="2400" dirty="0"/>
              <a:t> 3 </a:t>
            </a:r>
            <a:r>
              <a:rPr lang="ru-RU" sz="2400" dirty="0" err="1"/>
              <a:t>мыңға</a:t>
            </a:r>
            <a:r>
              <a:rPr lang="ru-RU" sz="2400" dirty="0"/>
              <a:t>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шаңырақ</a:t>
            </a:r>
            <a:r>
              <a:rPr lang="ru-RU" sz="2400" dirty="0"/>
              <a:t> </a:t>
            </a:r>
            <a:r>
              <a:rPr lang="ru-RU" sz="2400" dirty="0" err="1"/>
              <a:t>кірді</a:t>
            </a:r>
            <a:r>
              <a:rPr lang="ru-RU" sz="2400" dirty="0"/>
              <a:t>. </a:t>
            </a:r>
            <a:r>
              <a:rPr lang="ru-RU" sz="2400" dirty="0" err="1"/>
              <a:t>Болыс</a:t>
            </a:r>
            <a:r>
              <a:rPr lang="ru-RU" sz="2400" dirty="0"/>
              <a:t> </a:t>
            </a:r>
            <a:r>
              <a:rPr lang="ru-RU" sz="2400" dirty="0" err="1"/>
              <a:t>басшысы</a:t>
            </a:r>
            <a:r>
              <a:rPr lang="ru-RU" sz="2400" dirty="0"/>
              <a:t> мен </a:t>
            </a:r>
            <a:r>
              <a:rPr lang="ru-RU" sz="2400" dirty="0" err="1"/>
              <a:t>ауыл</a:t>
            </a:r>
            <a:r>
              <a:rPr lang="ru-RU" sz="2400" dirty="0"/>
              <a:t> </a:t>
            </a:r>
            <a:r>
              <a:rPr lang="ru-RU" sz="2400" dirty="0" err="1"/>
              <a:t>ағамандары</a:t>
            </a:r>
            <a:r>
              <a:rPr lang="ru-RU" sz="2400" dirty="0"/>
              <a:t> (</a:t>
            </a:r>
            <a:r>
              <a:rPr lang="ru-RU" sz="2400" dirty="0" err="1"/>
              <a:t>старшындары</a:t>
            </a:r>
            <a:r>
              <a:rPr lang="ru-RU" sz="2400" dirty="0"/>
              <a:t>) </a:t>
            </a:r>
            <a:r>
              <a:rPr lang="ru-RU" sz="2400" dirty="0" err="1"/>
              <a:t>әрбір</a:t>
            </a:r>
            <a:r>
              <a:rPr lang="ru-RU" sz="2400" dirty="0"/>
              <a:t> </a:t>
            </a:r>
            <a:r>
              <a:rPr lang="ru-RU" sz="2400" dirty="0" err="1"/>
              <a:t>үш</a:t>
            </a:r>
            <a:r>
              <a:rPr lang="ru-RU" sz="2400" dirty="0"/>
              <a:t> </a:t>
            </a:r>
            <a:r>
              <a:rPr lang="ru-RU" sz="2400" dirty="0" err="1"/>
              <a:t>жылда</a:t>
            </a:r>
            <a:r>
              <a:rPr lang="ru-RU" sz="2400" dirty="0"/>
              <a:t> </a:t>
            </a:r>
            <a:r>
              <a:rPr lang="ru-RU" sz="2400" dirty="0" err="1"/>
              <a:t>жасырын</a:t>
            </a:r>
            <a:r>
              <a:rPr lang="ru-RU" sz="2400" dirty="0"/>
              <a:t> </a:t>
            </a:r>
            <a:r>
              <a:rPr lang="ru-RU" sz="2400" dirty="0" err="1"/>
              <a:t>дауыс</a:t>
            </a:r>
            <a:r>
              <a:rPr lang="ru-RU" sz="2400" dirty="0"/>
              <a:t> </a:t>
            </a:r>
            <a:r>
              <a:rPr lang="ru-RU" sz="2400" dirty="0" err="1"/>
              <a:t>арқылы</a:t>
            </a:r>
            <a:r>
              <a:rPr lang="ru-RU" sz="2400" dirty="0"/>
              <a:t> </a:t>
            </a:r>
            <a:r>
              <a:rPr lang="ru-RU" sz="2400" dirty="0" err="1"/>
              <a:t>сайланып</a:t>
            </a:r>
            <a:r>
              <a:rPr lang="ru-RU" sz="2400" dirty="0"/>
              <a:t>, </a:t>
            </a:r>
            <a:r>
              <a:rPr lang="ru-RU" sz="2400" dirty="0" err="1"/>
              <a:t>жоғары</a:t>
            </a:r>
            <a:r>
              <a:rPr lang="ru-RU" sz="2400" dirty="0"/>
              <a:t> </a:t>
            </a:r>
            <a:r>
              <a:rPr lang="ru-RU" sz="2400" dirty="0" err="1"/>
              <a:t>дәрежелі</a:t>
            </a:r>
            <a:r>
              <a:rPr lang="ru-RU" sz="2400" dirty="0"/>
              <a:t> </a:t>
            </a:r>
            <a:r>
              <a:rPr lang="ru-RU" sz="2400" dirty="0" err="1"/>
              <a:t>басшылықпен</a:t>
            </a:r>
            <a:r>
              <a:rPr lang="ru-RU" sz="2400" dirty="0"/>
              <a:t> </a:t>
            </a:r>
            <a:r>
              <a:rPr lang="ru-RU" sz="2400" dirty="0" err="1"/>
              <a:t>бекітіліп</a:t>
            </a:r>
            <a:r>
              <a:rPr lang="ru-RU" sz="2400" dirty="0"/>
              <a:t> </a:t>
            </a:r>
            <a:r>
              <a:rPr lang="ru-RU" sz="2400" dirty="0" err="1"/>
              <a:t>отырды</a:t>
            </a:r>
            <a:r>
              <a:rPr lang="ru-RU" sz="2400" dirty="0"/>
              <a:t>. </a:t>
            </a:r>
            <a:r>
              <a:rPr lang="ru-RU" sz="2400" dirty="0" err="1"/>
              <a:t>Сұлтандарға</a:t>
            </a:r>
            <a:r>
              <a:rPr lang="ru-RU" sz="2400" dirty="0"/>
              <a:t> </a:t>
            </a:r>
            <a:r>
              <a:rPr lang="ru-RU" sz="2400" dirty="0" err="1"/>
              <a:t>өмірлік</a:t>
            </a:r>
            <a:r>
              <a:rPr lang="ru-RU" sz="2400" dirty="0"/>
              <a:t> </a:t>
            </a:r>
            <a:r>
              <a:rPr lang="ru-RU" sz="2400" dirty="0" err="1"/>
              <a:t>зейнетақы</a:t>
            </a:r>
            <a:r>
              <a:rPr lang="ru-RU" sz="2400" dirty="0"/>
              <a:t> </a:t>
            </a:r>
            <a:r>
              <a:rPr lang="ru-RU" sz="2400" dirty="0" err="1"/>
              <a:t>тағайындалды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барлық</a:t>
            </a:r>
            <a:r>
              <a:rPr lang="ru-RU" sz="2400" dirty="0"/>
              <a:t> </a:t>
            </a:r>
            <a:r>
              <a:rPr lang="ru-RU" sz="2400" dirty="0" err="1"/>
              <a:t>салық</a:t>
            </a:r>
            <a:r>
              <a:rPr lang="ru-RU" sz="2400" dirty="0"/>
              <a:t> </a:t>
            </a:r>
            <a:r>
              <a:rPr lang="ru-RU" sz="2400" dirty="0" err="1"/>
              <a:t>түрінен</a:t>
            </a:r>
            <a:r>
              <a:rPr lang="ru-RU" sz="2400" dirty="0"/>
              <a:t> </a:t>
            </a:r>
            <a:r>
              <a:rPr lang="ru-RU" sz="2400" dirty="0" err="1"/>
              <a:t>босатылды</a:t>
            </a:r>
            <a:r>
              <a:rPr lang="ru-RU" sz="2400" dirty="0" smtClean="0"/>
              <a:t>.</a:t>
            </a:r>
            <a:r>
              <a:rPr lang="ru-RU" sz="2400" dirty="0"/>
              <a:t> 1867-1867 </a:t>
            </a:r>
            <a:r>
              <a:rPr lang="ru-RU" sz="2400" dirty="0" err="1"/>
              <a:t>жылдардағы</a:t>
            </a:r>
            <a:r>
              <a:rPr lang="ru-RU" sz="2400" dirty="0"/>
              <a:t> </a:t>
            </a:r>
            <a:r>
              <a:rPr lang="ru-RU" sz="2400" dirty="0" err="1"/>
              <a:t>ережелер</a:t>
            </a:r>
            <a:r>
              <a:rPr lang="ru-RU" sz="2400" dirty="0"/>
              <a:t> «</a:t>
            </a:r>
            <a:r>
              <a:rPr lang="ru-RU" sz="2400" dirty="0" err="1"/>
              <a:t>уақытша</a:t>
            </a:r>
            <a:r>
              <a:rPr lang="ru-RU" sz="2400" dirty="0"/>
              <a:t>» </a:t>
            </a:r>
            <a:r>
              <a:rPr lang="ru-RU" sz="2400" dirty="0" err="1"/>
              <a:t>енгізілген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. </a:t>
            </a:r>
            <a:r>
              <a:rPr lang="ru-RU" sz="2400" dirty="0" err="1"/>
              <a:t>Патша</a:t>
            </a:r>
            <a:r>
              <a:rPr lang="ru-RU" sz="2400" dirty="0"/>
              <a:t> </a:t>
            </a:r>
            <a:r>
              <a:rPr lang="ru-RU" sz="2400" dirty="0" err="1"/>
              <a:t>өкіметі</a:t>
            </a:r>
            <a:r>
              <a:rPr lang="ru-RU" sz="2400" dirty="0"/>
              <a:t> оны </a:t>
            </a:r>
            <a:r>
              <a:rPr lang="ru-RU" sz="2400" dirty="0" err="1"/>
              <a:t>екі</a:t>
            </a:r>
            <a:r>
              <a:rPr lang="ru-RU" sz="2400" dirty="0"/>
              <a:t> </a:t>
            </a:r>
            <a:r>
              <a:rPr lang="ru-RU" sz="2400" dirty="0" err="1"/>
              <a:t>жыл</a:t>
            </a:r>
            <a:r>
              <a:rPr lang="ru-RU" sz="2400" dirty="0"/>
              <a:t> </a:t>
            </a:r>
            <a:r>
              <a:rPr lang="ru-RU" sz="2400" dirty="0" err="1"/>
              <a:t>ішінде</a:t>
            </a:r>
            <a:r>
              <a:rPr lang="ru-RU" sz="2400" dirty="0"/>
              <a:t> </a:t>
            </a:r>
            <a:r>
              <a:rPr lang="ru-RU" sz="2400" dirty="0" err="1"/>
              <a:t>толық</a:t>
            </a:r>
            <a:r>
              <a:rPr lang="ru-RU" sz="2400" dirty="0"/>
              <a:t> </a:t>
            </a:r>
            <a:r>
              <a:rPr lang="ru-RU" sz="2400" dirty="0" err="1"/>
              <a:t>жүзеге</a:t>
            </a:r>
            <a:r>
              <a:rPr lang="ru-RU" sz="2400" dirty="0"/>
              <a:t> </a:t>
            </a:r>
            <a:r>
              <a:rPr lang="ru-RU" sz="2400" dirty="0" err="1"/>
              <a:t>асырамыз</a:t>
            </a:r>
            <a:r>
              <a:rPr lang="ru-RU" sz="2400" dirty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жоспарлаған</a:t>
            </a:r>
            <a:r>
              <a:rPr lang="ru-RU" sz="2400" dirty="0"/>
              <a:t> </a:t>
            </a:r>
            <a:r>
              <a:rPr lang="ru-RU" sz="2400" dirty="0" err="1"/>
              <a:t>еді</a:t>
            </a:r>
            <a:r>
              <a:rPr lang="ru-RU" sz="2400" dirty="0"/>
              <a:t>. </a:t>
            </a:r>
            <a:r>
              <a:rPr lang="ru-RU" sz="2400" dirty="0" err="1"/>
              <a:t>Бірақ</a:t>
            </a:r>
            <a:r>
              <a:rPr lang="ru-RU" sz="2400" dirty="0"/>
              <a:t> </a:t>
            </a:r>
            <a:r>
              <a:rPr lang="ru-RU" sz="2400" dirty="0" err="1"/>
              <a:t>жаңа</a:t>
            </a:r>
            <a:r>
              <a:rPr lang="ru-RU" sz="2400" dirty="0"/>
              <a:t> </a:t>
            </a:r>
            <a:r>
              <a:rPr lang="ru-RU" sz="2400" dirty="0" err="1"/>
              <a:t>отарлық</a:t>
            </a:r>
            <a:r>
              <a:rPr lang="ru-RU" sz="2400" dirty="0"/>
              <a:t> </a:t>
            </a:r>
            <a:r>
              <a:rPr lang="ru-RU" sz="2400" dirty="0" err="1"/>
              <a:t>тәртіптер</a:t>
            </a:r>
            <a:r>
              <a:rPr lang="ru-RU" sz="2400" dirty="0"/>
              <a:t> </a:t>
            </a:r>
            <a:r>
              <a:rPr lang="ru-RU" sz="2400" dirty="0" err="1"/>
              <a:t>жергілікті</a:t>
            </a:r>
            <a:r>
              <a:rPr lang="ru-RU" sz="2400" dirty="0"/>
              <a:t> </a:t>
            </a:r>
            <a:r>
              <a:rPr lang="ru-RU" sz="2400" dirty="0" err="1"/>
              <a:t>халықтың</a:t>
            </a:r>
            <a:r>
              <a:rPr lang="ru-RU" sz="2400" dirty="0"/>
              <a:t> </a:t>
            </a:r>
            <a:r>
              <a:rPr lang="ru-RU" sz="2400" dirty="0" err="1"/>
              <a:t>тарапынан</a:t>
            </a:r>
            <a:r>
              <a:rPr lang="ru-RU" sz="2400" dirty="0"/>
              <a:t> </a:t>
            </a:r>
            <a:r>
              <a:rPr lang="ru-RU" sz="2400" dirty="0" err="1"/>
              <a:t>күшті</a:t>
            </a:r>
            <a:r>
              <a:rPr lang="ru-RU" sz="2400" dirty="0"/>
              <a:t> </a:t>
            </a:r>
            <a:r>
              <a:rPr lang="ru-RU" sz="2400" dirty="0" err="1"/>
              <a:t>қарсылыққа</a:t>
            </a:r>
            <a:r>
              <a:rPr lang="ru-RU" sz="2400" dirty="0"/>
              <a:t> тап </a:t>
            </a:r>
            <a:r>
              <a:rPr lang="ru-RU" sz="2400" dirty="0" err="1"/>
              <a:t>болды</a:t>
            </a:r>
            <a:r>
              <a:rPr lang="ru-RU" sz="2400" dirty="0"/>
              <a:t>. </a:t>
            </a:r>
            <a:r>
              <a:rPr lang="ru-RU" sz="2400" dirty="0" err="1"/>
              <a:t>Себебі</a:t>
            </a:r>
            <a:r>
              <a:rPr lang="ru-RU" sz="2400" dirty="0"/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реформаны</a:t>
            </a:r>
            <a:r>
              <a:rPr lang="ru-RU" sz="2400" dirty="0"/>
              <a:t> </a:t>
            </a:r>
            <a:r>
              <a:rPr lang="ru-RU" sz="2400" dirty="0" err="1"/>
              <a:t>іске</a:t>
            </a:r>
            <a:r>
              <a:rPr lang="ru-RU" sz="2400" dirty="0"/>
              <a:t> </a:t>
            </a:r>
            <a:r>
              <a:rPr lang="ru-RU" sz="2400" dirty="0" err="1"/>
              <a:t>асыру</a:t>
            </a:r>
            <a:r>
              <a:rPr lang="ru-RU" sz="2400" dirty="0"/>
              <a:t> </a:t>
            </a:r>
            <a:r>
              <a:rPr lang="ru-RU" sz="2400" dirty="0" err="1"/>
              <a:t>оларды</a:t>
            </a:r>
            <a:r>
              <a:rPr lang="ru-RU" sz="2400" dirty="0"/>
              <a:t> </a:t>
            </a:r>
            <a:r>
              <a:rPr lang="ru-RU" sz="2400" dirty="0" err="1"/>
              <a:t>толығымен</a:t>
            </a:r>
            <a:r>
              <a:rPr lang="ru-RU" sz="2400" dirty="0"/>
              <a:t> </a:t>
            </a:r>
            <a:r>
              <a:rPr lang="ru-RU" sz="2400" dirty="0" err="1"/>
              <a:t>Ресей</a:t>
            </a:r>
            <a:r>
              <a:rPr lang="ru-RU" sz="2400" dirty="0"/>
              <a:t> </a:t>
            </a:r>
            <a:r>
              <a:rPr lang="ru-RU" sz="2400" dirty="0" err="1"/>
              <a:t>империясының</a:t>
            </a:r>
            <a:r>
              <a:rPr lang="ru-RU" sz="2400" dirty="0"/>
              <a:t> </a:t>
            </a:r>
            <a:r>
              <a:rPr lang="ru-RU" sz="2400" dirty="0" err="1"/>
              <a:t>бұғауына</a:t>
            </a:r>
            <a:r>
              <a:rPr lang="ru-RU" sz="2400" dirty="0"/>
              <a:t> </a:t>
            </a:r>
            <a:r>
              <a:rPr lang="ru-RU" sz="2400" dirty="0" err="1"/>
              <a:t>түсіретінін</a:t>
            </a:r>
            <a:r>
              <a:rPr lang="ru-RU" sz="2400" dirty="0"/>
              <a:t> </a:t>
            </a:r>
            <a:r>
              <a:rPr lang="ru-RU" sz="2400" dirty="0" err="1"/>
              <a:t>жақсы</a:t>
            </a:r>
            <a:r>
              <a:rPr lang="ru-RU" sz="2400" dirty="0"/>
              <a:t> </a:t>
            </a:r>
            <a:r>
              <a:rPr lang="ru-RU" sz="2400" dirty="0" err="1"/>
              <a:t>түсінген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. </a:t>
            </a:r>
            <a:r>
              <a:rPr lang="ru-RU" sz="2400" dirty="0" err="1"/>
              <a:t>Сол</a:t>
            </a:r>
            <a:r>
              <a:rPr lang="ru-RU" sz="2400" dirty="0"/>
              <a:t> </a:t>
            </a:r>
            <a:r>
              <a:rPr lang="ru-RU" sz="2400" dirty="0" err="1"/>
              <a:t>себепті</a:t>
            </a:r>
            <a:r>
              <a:rPr lang="ru-RU" sz="2400" dirty="0"/>
              <a:t>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ережелерді</a:t>
            </a:r>
            <a:r>
              <a:rPr lang="ru-RU" sz="2400" dirty="0"/>
              <a:t>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халқына</a:t>
            </a:r>
            <a:r>
              <a:rPr lang="ru-RU" sz="2400" dirty="0"/>
              <a:t> </a:t>
            </a:r>
            <a:r>
              <a:rPr lang="ru-RU" sz="2400" dirty="0" err="1"/>
              <a:t>енгізу</a:t>
            </a:r>
            <a:r>
              <a:rPr lang="ru-RU" sz="2400" dirty="0"/>
              <a:t> 20 </a:t>
            </a:r>
            <a:r>
              <a:rPr lang="ru-RU" sz="2400" dirty="0" err="1"/>
              <a:t>жылға</a:t>
            </a:r>
            <a:r>
              <a:rPr lang="ru-RU" sz="2400" dirty="0"/>
              <a:t> </a:t>
            </a:r>
            <a:r>
              <a:rPr lang="ru-RU" sz="2400" dirty="0" err="1"/>
              <a:t>созылып</a:t>
            </a:r>
            <a:r>
              <a:rPr lang="ru-RU" sz="2400" dirty="0"/>
              <a:t> </a:t>
            </a:r>
            <a:r>
              <a:rPr lang="ru-RU" sz="2400" dirty="0" err="1"/>
              <a:t>кетті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реформаның</a:t>
            </a:r>
            <a:r>
              <a:rPr lang="ru-RU" sz="2400" dirty="0"/>
              <a:t> </a:t>
            </a:r>
            <a:r>
              <a:rPr lang="ru-RU" sz="2400" dirty="0" err="1"/>
              <a:t>мәні</a:t>
            </a:r>
            <a:r>
              <a:rPr lang="ru-RU" sz="2400" dirty="0"/>
              <a:t> </a:t>
            </a:r>
            <a:r>
              <a:rPr lang="ru-RU" sz="2400" dirty="0" err="1"/>
              <a:t>туралы</a:t>
            </a:r>
            <a:r>
              <a:rPr lang="ru-RU" sz="2400" dirty="0"/>
              <a:t> М. </a:t>
            </a:r>
            <a:r>
              <a:rPr lang="ru-RU" sz="2400" dirty="0" err="1"/>
              <a:t>Тынышпаев</a:t>
            </a:r>
            <a:r>
              <a:rPr lang="ru-RU" sz="2400" dirty="0"/>
              <a:t>: «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халқының</a:t>
            </a:r>
            <a:r>
              <a:rPr lang="ru-RU" sz="2400" dirty="0"/>
              <a:t> </a:t>
            </a:r>
            <a:r>
              <a:rPr lang="ru-RU" sz="2400" dirty="0" err="1"/>
              <a:t>талаптарына</a:t>
            </a:r>
            <a:r>
              <a:rPr lang="ru-RU" sz="2400" dirty="0"/>
              <a:t> </a:t>
            </a:r>
            <a:r>
              <a:rPr lang="ru-RU" sz="2400" dirty="0" err="1"/>
              <a:t>жауап</a:t>
            </a:r>
            <a:r>
              <a:rPr lang="ru-RU" sz="2400" dirty="0"/>
              <a:t> </a:t>
            </a:r>
            <a:r>
              <a:rPr lang="ru-RU" sz="2400" dirty="0" err="1"/>
              <a:t>бермеді</a:t>
            </a:r>
            <a:r>
              <a:rPr lang="ru-RU" sz="2400" dirty="0"/>
              <a:t>, тек </a:t>
            </a:r>
            <a:r>
              <a:rPr lang="ru-RU" sz="2400" dirty="0" err="1"/>
              <a:t>зиян</a:t>
            </a:r>
            <a:r>
              <a:rPr lang="ru-RU" sz="2400" dirty="0"/>
              <a:t> </a:t>
            </a:r>
            <a:r>
              <a:rPr lang="ru-RU" sz="2400" dirty="0" err="1"/>
              <a:t>әкелді</a:t>
            </a:r>
            <a:r>
              <a:rPr lang="ru-RU" sz="2400" dirty="0"/>
              <a:t>» </a:t>
            </a:r>
            <a:r>
              <a:rPr lang="ru-RU" sz="2400" dirty="0" err="1"/>
              <a:t>деп</a:t>
            </a:r>
            <a:r>
              <a:rPr lang="ru-RU" sz="2400" dirty="0"/>
              <a:t>, </a:t>
            </a:r>
            <a:r>
              <a:rPr lang="ru-RU" sz="2400" dirty="0" err="1"/>
              <a:t>қазақ</a:t>
            </a:r>
            <a:r>
              <a:rPr lang="ru-RU" sz="2400" dirty="0"/>
              <a:t> </a:t>
            </a:r>
            <a:r>
              <a:rPr lang="ru-RU" sz="2400" dirty="0" err="1"/>
              <a:t>халқына</a:t>
            </a:r>
            <a:r>
              <a:rPr lang="ru-RU" sz="2400" dirty="0"/>
              <a:t> </a:t>
            </a:r>
            <a:r>
              <a:rPr lang="ru-RU" sz="2400" dirty="0" err="1"/>
              <a:t>әкелген</a:t>
            </a:r>
            <a:r>
              <a:rPr lang="ru-RU" sz="2400" dirty="0"/>
              <a:t> </a:t>
            </a:r>
            <a:r>
              <a:rPr lang="ru-RU" sz="2400" dirty="0" err="1"/>
              <a:t>зардаптарын</a:t>
            </a:r>
            <a:r>
              <a:rPr lang="ru-RU" sz="2400" dirty="0"/>
              <a:t> </a:t>
            </a:r>
            <a:r>
              <a:rPr lang="ru-RU" sz="2400" dirty="0" err="1"/>
              <a:t>атап</a:t>
            </a:r>
            <a:r>
              <a:rPr lang="ru-RU" sz="2400" dirty="0"/>
              <a:t> </a:t>
            </a:r>
            <a:r>
              <a:rPr lang="ru-RU" sz="2400" dirty="0" err="1"/>
              <a:t>көрсетеді</a:t>
            </a:r>
            <a:r>
              <a:rPr lang="ru-RU" sz="2400" dirty="0"/>
              <a:t>. Орал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Торғай</a:t>
            </a:r>
            <a:r>
              <a:rPr lang="ru-RU" sz="2400" dirty="0"/>
              <a:t> </a:t>
            </a:r>
            <a:r>
              <a:rPr lang="ru-RU" sz="2400" dirty="0" err="1"/>
              <a:t>облыстары</a:t>
            </a:r>
            <a:r>
              <a:rPr lang="ru-RU" sz="2400" dirty="0"/>
              <a:t> мен </a:t>
            </a:r>
            <a:r>
              <a:rPr lang="ru-RU" sz="2400" dirty="0" err="1"/>
              <a:t>Маңғыстау</a:t>
            </a:r>
            <a:r>
              <a:rPr lang="ru-RU" sz="2400" dirty="0"/>
              <a:t> </a:t>
            </a:r>
            <a:r>
              <a:rPr lang="ru-RU" sz="2400" dirty="0" err="1"/>
              <a:t>қазақтарының</a:t>
            </a:r>
            <a:r>
              <a:rPr lang="ru-RU" sz="2400" dirty="0"/>
              <a:t> </a:t>
            </a:r>
            <a:r>
              <a:rPr lang="ru-RU" sz="2400" dirty="0" err="1"/>
              <a:t>көтерілістері</a:t>
            </a:r>
            <a:r>
              <a:rPr lang="ru-RU" sz="2400" dirty="0"/>
              <a:t> 1868 </a:t>
            </a:r>
            <a:r>
              <a:rPr lang="ru-RU" sz="2400" dirty="0" err="1"/>
              <a:t>жылы</a:t>
            </a:r>
            <a:r>
              <a:rPr lang="ru-RU" sz="2400" dirty="0"/>
              <a:t> </a:t>
            </a:r>
            <a:r>
              <a:rPr lang="ru-RU" sz="2400" dirty="0" err="1"/>
              <a:t>желтоқсан</a:t>
            </a:r>
            <a:r>
              <a:rPr lang="ru-RU" sz="2400" dirty="0"/>
              <a:t> </a:t>
            </a:r>
            <a:r>
              <a:rPr lang="ru-RU" sz="2400" dirty="0" err="1"/>
              <a:t>айында</a:t>
            </a:r>
            <a:r>
              <a:rPr lang="ru-RU" sz="2400" dirty="0"/>
              <a:t> Орал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Торғай</a:t>
            </a:r>
            <a:r>
              <a:rPr lang="ru-RU" sz="2400" dirty="0"/>
              <a:t> </a:t>
            </a:r>
            <a:r>
              <a:rPr lang="ru-RU" sz="2400" dirty="0" err="1"/>
              <a:t>облыстарында</a:t>
            </a:r>
            <a:r>
              <a:rPr lang="ru-RU" sz="2400" dirty="0"/>
              <a:t> </a:t>
            </a:r>
            <a:r>
              <a:rPr lang="ru-RU" sz="2400" dirty="0" err="1"/>
              <a:t>патша</a:t>
            </a:r>
            <a:r>
              <a:rPr lang="ru-RU" sz="2400" dirty="0"/>
              <a:t> </a:t>
            </a:r>
            <a:r>
              <a:rPr lang="ru-RU" sz="2400" dirty="0" err="1"/>
              <a:t>өкіметінің</a:t>
            </a:r>
            <a:r>
              <a:rPr lang="ru-RU" sz="2400" dirty="0"/>
              <a:t> </a:t>
            </a:r>
            <a:r>
              <a:rPr lang="ru-RU" sz="2400" dirty="0" err="1"/>
              <a:t>отарлық</a:t>
            </a:r>
            <a:r>
              <a:rPr lang="ru-RU" sz="2400" dirty="0"/>
              <a:t> </a:t>
            </a:r>
            <a:r>
              <a:rPr lang="ru-RU" sz="2400" dirty="0" err="1"/>
              <a:t>саясатына</a:t>
            </a:r>
            <a:r>
              <a:rPr lang="ru-RU" sz="2400" dirty="0"/>
              <a:t> </a:t>
            </a:r>
            <a:r>
              <a:rPr lang="ru-RU" sz="2400" dirty="0" err="1"/>
              <a:t>қарсы</a:t>
            </a:r>
            <a:r>
              <a:rPr lang="ru-RU" sz="2400" dirty="0"/>
              <a:t> </a:t>
            </a:r>
            <a:r>
              <a:rPr lang="ru-RU" sz="2400" dirty="0" err="1"/>
              <a:t>көтеріліс</a:t>
            </a:r>
            <a:r>
              <a:rPr lang="ru-RU" sz="2400" dirty="0"/>
              <a:t> </a:t>
            </a:r>
            <a:r>
              <a:rPr lang="ru-RU" sz="2400" dirty="0" err="1"/>
              <a:t>басталды</a:t>
            </a:r>
            <a:r>
              <a:rPr lang="ru-RU" sz="2400" dirty="0"/>
              <a:t>. </a:t>
            </a:r>
            <a:r>
              <a:rPr lang="ru-RU" sz="2400" dirty="0" err="1"/>
              <a:t>Ол</a:t>
            </a:r>
            <a:r>
              <a:rPr lang="ru-RU" sz="2400" dirty="0"/>
              <a:t> 1869 </a:t>
            </a:r>
            <a:r>
              <a:rPr lang="ru-RU" sz="2400" dirty="0" err="1"/>
              <a:t>жылдың</a:t>
            </a:r>
            <a:r>
              <a:rPr lang="ru-RU" sz="2400" dirty="0"/>
              <a:t> </a:t>
            </a:r>
            <a:r>
              <a:rPr lang="ru-RU" sz="2400" dirty="0" err="1"/>
              <a:t>қазан</a:t>
            </a:r>
            <a:r>
              <a:rPr lang="ru-RU" sz="2400" dirty="0"/>
              <a:t> </a:t>
            </a:r>
            <a:r>
              <a:rPr lang="ru-RU" sz="2400" dirty="0" err="1"/>
              <a:t>айына</a:t>
            </a:r>
            <a:r>
              <a:rPr lang="ru-RU" sz="2400" dirty="0"/>
              <a:t> </a:t>
            </a:r>
            <a:r>
              <a:rPr lang="ru-RU" sz="2400" dirty="0" err="1"/>
              <a:t>дейін</a:t>
            </a:r>
            <a:r>
              <a:rPr lang="ru-RU" sz="2400" dirty="0"/>
              <a:t> </a:t>
            </a:r>
            <a:r>
              <a:rPr lang="ru-RU" sz="2400" dirty="0" err="1"/>
              <a:t>созылды</a:t>
            </a:r>
            <a:r>
              <a:rPr lang="ru-RU" sz="2400" dirty="0"/>
              <a:t>. </a:t>
            </a:r>
            <a:r>
              <a:rPr lang="ru-RU" sz="2400" dirty="0" err="1"/>
              <a:t>Қазақтар</a:t>
            </a:r>
            <a:r>
              <a:rPr lang="ru-RU" sz="2400" dirty="0"/>
              <a:t> </a:t>
            </a:r>
            <a:r>
              <a:rPr lang="ru-RU" sz="2400" dirty="0" err="1"/>
              <a:t>кетерілісінің</a:t>
            </a:r>
            <a:r>
              <a:rPr lang="ru-RU" sz="2400" dirty="0"/>
              <a:t> </a:t>
            </a:r>
            <a:r>
              <a:rPr lang="ru-RU" sz="2400" dirty="0" err="1"/>
              <a:t>басты</a:t>
            </a:r>
            <a:r>
              <a:rPr lang="ru-RU" sz="2400" dirty="0"/>
              <a:t> </a:t>
            </a:r>
            <a:r>
              <a:rPr lang="ru-RU" sz="2400" dirty="0" err="1"/>
              <a:t>себебі</a:t>
            </a:r>
            <a:r>
              <a:rPr lang="ru-RU" sz="2400" dirty="0"/>
              <a:t> 1867-1868 </a:t>
            </a:r>
            <a:r>
              <a:rPr lang="ru-RU" sz="2400" dirty="0" err="1"/>
              <a:t>жылғы</a:t>
            </a:r>
            <a:r>
              <a:rPr lang="ru-RU" sz="2400" dirty="0"/>
              <a:t> </a:t>
            </a:r>
            <a:r>
              <a:rPr lang="ru-RU" sz="2400" dirty="0" err="1"/>
              <a:t>уақытша</a:t>
            </a:r>
            <a:r>
              <a:rPr lang="ru-RU" sz="2400" dirty="0"/>
              <a:t> </a:t>
            </a:r>
            <a:r>
              <a:rPr lang="ru-RU" sz="2400" dirty="0" err="1"/>
              <a:t>ережелер</a:t>
            </a:r>
            <a:r>
              <a:rPr lang="ru-RU" sz="2400" dirty="0"/>
              <a:t> </a:t>
            </a:r>
            <a:r>
              <a:rPr lang="ru-RU" sz="2400" dirty="0" err="1"/>
              <a:t>болатын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9202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5788" cy="279309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1886, 1891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жылдардағы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748937"/>
            <a:ext cx="10935789" cy="542802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Әкімшілік-аумақтық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асырылғаннан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1886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ап 1891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ережелерге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сәйкес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генерал-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генерал-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Ташкент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Ферғана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Самарқанд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Сырдария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генерал-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Семей,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(1897 ж.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ақпанда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Закаспий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Закаспий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Маңғыстау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Красноводск, Ашхабад, Теджен,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уездері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1886, 1891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генерал-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губернаторлардың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бұрынғысынан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күшейе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Верный, Орал,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Семейде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полицейлік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басқармалар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Ақмопа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Көкшетау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Зайсан, Павлодар,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Өскемен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Жаркент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Қапал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Лепсі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уездік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полицөйлік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приставтар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шаңырақ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міндеткерліктердің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көлемі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сомға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империясының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жарияланды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558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7017" y="365126"/>
            <a:ext cx="11268891" cy="25318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017" y="844731"/>
            <a:ext cx="11268891" cy="533223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ru-RU" sz="3400" dirty="0" err="1"/>
              <a:t>Ресейдің</a:t>
            </a:r>
            <a:r>
              <a:rPr lang="ru-RU" sz="3400" dirty="0"/>
              <a:t> </a:t>
            </a:r>
            <a:r>
              <a:rPr lang="ru-RU" sz="3400" dirty="0" err="1"/>
              <a:t>өз</a:t>
            </a:r>
            <a:r>
              <a:rPr lang="ru-RU" sz="3400" dirty="0"/>
              <a:t> </a:t>
            </a:r>
            <a:r>
              <a:rPr lang="ru-RU" sz="3400" dirty="0" err="1"/>
              <a:t>ішінде</a:t>
            </a:r>
            <a:r>
              <a:rPr lang="ru-RU" sz="3400" dirty="0"/>
              <a:t> </a:t>
            </a:r>
            <a:r>
              <a:rPr lang="ru-RU" sz="3400" dirty="0" err="1"/>
              <a:t>крепостниктік</a:t>
            </a:r>
            <a:r>
              <a:rPr lang="ru-RU" sz="3400" dirty="0"/>
              <a:t> </a:t>
            </a:r>
            <a:r>
              <a:rPr lang="ru-RU" sz="3400" dirty="0" err="1"/>
              <a:t>құқықты</a:t>
            </a:r>
            <a:r>
              <a:rPr lang="ru-RU" sz="3400" dirty="0"/>
              <a:t> </a:t>
            </a:r>
            <a:r>
              <a:rPr lang="ru-RU" sz="3400" dirty="0" err="1"/>
              <a:t>жоюы</a:t>
            </a:r>
            <a:r>
              <a:rPr lang="ru-RU" sz="3400" dirty="0"/>
              <a:t> </a:t>
            </a:r>
            <a:r>
              <a:rPr lang="ru-RU" sz="3400" dirty="0" err="1"/>
              <a:t>өте</a:t>
            </a:r>
            <a:r>
              <a:rPr lang="ru-RU" sz="3400" dirty="0"/>
              <a:t> </a:t>
            </a:r>
            <a:r>
              <a:rPr lang="ru-RU" sz="3400" dirty="0" err="1"/>
              <a:t>күрделі</a:t>
            </a:r>
            <a:r>
              <a:rPr lang="ru-RU" sz="3400" dirty="0"/>
              <a:t> </a:t>
            </a:r>
            <a:r>
              <a:rPr lang="ru-RU" sz="3400" dirty="0" err="1"/>
              <a:t>аграрлық</a:t>
            </a:r>
            <a:r>
              <a:rPr lang="ru-RU" sz="3400" dirty="0"/>
              <a:t> </a:t>
            </a:r>
            <a:r>
              <a:rPr lang="ru-RU" sz="3400" dirty="0" err="1"/>
              <a:t>мәсепені</a:t>
            </a:r>
            <a:r>
              <a:rPr lang="ru-RU" sz="3400" dirty="0"/>
              <a:t> </a:t>
            </a:r>
            <a:r>
              <a:rPr lang="ru-RU" sz="3400" dirty="0" err="1"/>
              <a:t>аяғына</a:t>
            </a:r>
            <a:r>
              <a:rPr lang="ru-RU" sz="3400" dirty="0"/>
              <a:t> </a:t>
            </a:r>
            <a:r>
              <a:rPr lang="ru-RU" sz="3400" dirty="0" err="1"/>
              <a:t>дейін</a:t>
            </a:r>
            <a:r>
              <a:rPr lang="ru-RU" sz="3400" dirty="0"/>
              <a:t> </a:t>
            </a:r>
            <a:r>
              <a:rPr lang="ru-RU" sz="3400" dirty="0" err="1"/>
              <a:t>шеше</a:t>
            </a:r>
            <a:r>
              <a:rPr lang="ru-RU" sz="3400" dirty="0"/>
              <a:t> </a:t>
            </a:r>
            <a:r>
              <a:rPr lang="ru-RU" sz="3400" dirty="0" err="1"/>
              <a:t>алмады</a:t>
            </a:r>
            <a:r>
              <a:rPr lang="ru-RU" sz="3400" dirty="0"/>
              <a:t>. </a:t>
            </a:r>
            <a:r>
              <a:rPr lang="ru-RU" sz="3400" dirty="0" err="1"/>
              <a:t>Осындай</a:t>
            </a:r>
            <a:r>
              <a:rPr lang="ru-RU" sz="3400" dirty="0"/>
              <a:t> </a:t>
            </a:r>
            <a:r>
              <a:rPr lang="ru-RU" sz="3400" dirty="0" err="1"/>
              <a:t>жағдайда</a:t>
            </a:r>
            <a:r>
              <a:rPr lang="ru-RU" sz="3400" dirty="0"/>
              <a:t> </a:t>
            </a:r>
            <a:r>
              <a:rPr lang="ru-RU" sz="3400" dirty="0" err="1"/>
              <a:t>патша</a:t>
            </a:r>
            <a:r>
              <a:rPr lang="ru-RU" sz="3400" dirty="0"/>
              <a:t> </a:t>
            </a:r>
            <a:r>
              <a:rPr lang="ru-RU" sz="3400" dirty="0" err="1"/>
              <a:t>өкіметі</a:t>
            </a:r>
            <a:r>
              <a:rPr lang="ru-RU" sz="3400" dirty="0"/>
              <a:t> </a:t>
            </a:r>
            <a:r>
              <a:rPr lang="ru-RU" sz="3400" dirty="0" err="1"/>
              <a:t>біріншіден</a:t>
            </a:r>
            <a:r>
              <a:rPr lang="ru-RU" sz="3400" dirty="0"/>
              <a:t>, </a:t>
            </a:r>
            <a:r>
              <a:rPr lang="ru-RU" sz="3400" dirty="0" err="1"/>
              <a:t>ішкі</a:t>
            </a:r>
            <a:r>
              <a:rPr lang="ru-RU" sz="3400" dirty="0"/>
              <a:t> </a:t>
            </a:r>
            <a:r>
              <a:rPr lang="ru-RU" sz="3400" dirty="0" err="1"/>
              <a:t>губерниялардағы</a:t>
            </a:r>
            <a:r>
              <a:rPr lang="ru-RU" sz="3400" dirty="0"/>
              <a:t> </a:t>
            </a:r>
            <a:r>
              <a:rPr lang="ru-RU" sz="3400" dirty="0" err="1"/>
              <a:t>әлеуметтік</a:t>
            </a:r>
            <a:r>
              <a:rPr lang="ru-RU" sz="3400" dirty="0"/>
              <a:t> </a:t>
            </a:r>
            <a:r>
              <a:rPr lang="ru-RU" sz="3400" dirty="0" err="1"/>
              <a:t>наразылықтарды</a:t>
            </a:r>
            <a:r>
              <a:rPr lang="ru-RU" sz="3400" dirty="0"/>
              <a:t> </a:t>
            </a:r>
            <a:r>
              <a:rPr lang="ru-RU" sz="3400" dirty="0" err="1"/>
              <a:t>әлсірету</a:t>
            </a:r>
            <a:r>
              <a:rPr lang="ru-RU" sz="3400" dirty="0"/>
              <a:t> </a:t>
            </a:r>
            <a:r>
              <a:rPr lang="ru-RU" sz="3400" dirty="0" err="1"/>
              <a:t>және</a:t>
            </a:r>
            <a:r>
              <a:rPr lang="ru-RU" sz="3400" dirty="0"/>
              <a:t> </a:t>
            </a:r>
            <a:r>
              <a:rPr lang="ru-RU" sz="3400" dirty="0" err="1"/>
              <a:t>жер</a:t>
            </a:r>
            <a:r>
              <a:rPr lang="ru-RU" sz="3400" dirty="0"/>
              <a:t> </a:t>
            </a:r>
            <a:r>
              <a:rPr lang="ru-RU" sz="3400" dirty="0" err="1"/>
              <a:t>мәселесін</a:t>
            </a:r>
            <a:r>
              <a:rPr lang="ru-RU" sz="3400" dirty="0"/>
              <a:t> </a:t>
            </a:r>
            <a:r>
              <a:rPr lang="ru-RU" sz="3400" dirty="0" err="1"/>
              <a:t>шешу</a:t>
            </a:r>
            <a:r>
              <a:rPr lang="ru-RU" sz="3400" dirty="0"/>
              <a:t> </a:t>
            </a:r>
            <a:r>
              <a:rPr lang="ru-RU" sz="3400" dirty="0" err="1"/>
              <a:t>үшін</a:t>
            </a:r>
            <a:r>
              <a:rPr lang="ru-RU" sz="3400" dirty="0"/>
              <a:t> </a:t>
            </a:r>
            <a:r>
              <a:rPr lang="ru-RU" sz="3400" dirty="0" err="1"/>
              <a:t>орыс</a:t>
            </a:r>
            <a:r>
              <a:rPr lang="ru-RU" sz="3400" dirty="0"/>
              <a:t> </a:t>
            </a:r>
            <a:r>
              <a:rPr lang="ru-RU" sz="3400" dirty="0" err="1"/>
              <a:t>шаруаларын</a:t>
            </a:r>
            <a:r>
              <a:rPr lang="ru-RU" sz="3400" dirty="0"/>
              <a:t> </a:t>
            </a:r>
            <a:r>
              <a:rPr lang="ru-RU" sz="3400" dirty="0" err="1"/>
              <a:t>шығыс</a:t>
            </a:r>
            <a:r>
              <a:rPr lang="ru-RU" sz="3400" dirty="0"/>
              <a:t> </a:t>
            </a:r>
            <a:r>
              <a:rPr lang="ru-RU" sz="3400" dirty="0" err="1"/>
              <a:t>аудандарға</a:t>
            </a:r>
            <a:r>
              <a:rPr lang="ru-RU" sz="3400" dirty="0"/>
              <a:t>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</a:t>
            </a:r>
            <a:r>
              <a:rPr lang="ru-RU" sz="3400" dirty="0"/>
              <a:t> </a:t>
            </a:r>
            <a:r>
              <a:rPr lang="ru-RU" sz="3400" dirty="0" err="1"/>
              <a:t>туралы</a:t>
            </a:r>
            <a:r>
              <a:rPr lang="ru-RU" sz="3400" dirty="0"/>
              <a:t> </a:t>
            </a:r>
            <a:r>
              <a:rPr lang="ru-RU" sz="3400" dirty="0" err="1"/>
              <a:t>шешімге</a:t>
            </a:r>
            <a:r>
              <a:rPr lang="ru-RU" sz="3400" dirty="0"/>
              <a:t> </a:t>
            </a:r>
            <a:r>
              <a:rPr lang="ru-RU" sz="3400" dirty="0" err="1"/>
              <a:t>келді</a:t>
            </a:r>
            <a:r>
              <a:rPr lang="ru-RU" sz="3400" dirty="0"/>
              <a:t>. </a:t>
            </a:r>
            <a:r>
              <a:rPr lang="ru-RU" sz="3400" dirty="0" err="1"/>
              <a:t>Екіншіден</a:t>
            </a:r>
            <a:r>
              <a:rPr lang="ru-RU" sz="3400" dirty="0"/>
              <a:t>, </a:t>
            </a:r>
            <a:r>
              <a:rPr lang="ru-RU" sz="3400" dirty="0" err="1"/>
              <a:t>шаруалардың</a:t>
            </a:r>
            <a:r>
              <a:rPr lang="ru-RU" sz="3400" dirty="0"/>
              <a:t> </a:t>
            </a:r>
            <a:r>
              <a:rPr lang="ru-RU" sz="3400" dirty="0" err="1"/>
              <a:t>бір</a:t>
            </a:r>
            <a:r>
              <a:rPr lang="ru-RU" sz="3400" dirty="0"/>
              <a:t> </a:t>
            </a:r>
            <a:r>
              <a:rPr lang="ru-RU" sz="3400" dirty="0" err="1"/>
              <a:t>бөлігін</a:t>
            </a:r>
            <a:r>
              <a:rPr lang="ru-RU" sz="3400" dirty="0"/>
              <a:t> </a:t>
            </a:r>
            <a:r>
              <a:rPr lang="ru-RU" sz="3400" dirty="0" err="1"/>
              <a:t>ұпттық</a:t>
            </a:r>
            <a:r>
              <a:rPr lang="ru-RU" sz="3400" dirty="0"/>
              <a:t> </a:t>
            </a:r>
            <a:r>
              <a:rPr lang="ru-RU" sz="3400" dirty="0" err="1"/>
              <a:t>аудандарға</a:t>
            </a:r>
            <a:r>
              <a:rPr lang="ru-RU" sz="3400" dirty="0"/>
              <a:t> </a:t>
            </a:r>
            <a:r>
              <a:rPr lang="ru-RU" sz="3400" dirty="0" err="1"/>
              <a:t>көшіре</a:t>
            </a:r>
            <a:r>
              <a:rPr lang="ru-RU" sz="3400" dirty="0"/>
              <a:t> </a:t>
            </a:r>
            <a:r>
              <a:rPr lang="ru-RU" sz="3400" dirty="0" err="1"/>
              <a:t>отырып</a:t>
            </a:r>
            <a:r>
              <a:rPr lang="ru-RU" sz="3400" dirty="0"/>
              <a:t>, </a:t>
            </a:r>
            <a:r>
              <a:rPr lang="ru-RU" sz="3400" dirty="0" err="1"/>
              <a:t>патша</a:t>
            </a:r>
            <a:r>
              <a:rPr lang="ru-RU" sz="3400" dirty="0"/>
              <a:t> </a:t>
            </a:r>
            <a:r>
              <a:rPr lang="ru-RU" sz="3400" dirty="0" err="1"/>
              <a:t>екіметі</a:t>
            </a:r>
            <a:r>
              <a:rPr lang="ru-RU" sz="3400" dirty="0"/>
              <a:t> </a:t>
            </a:r>
            <a:r>
              <a:rPr lang="ru-RU" sz="3400" dirty="0" err="1"/>
              <a:t>өзіне</a:t>
            </a:r>
            <a:r>
              <a:rPr lang="ru-RU" sz="3400" dirty="0"/>
              <a:t> </a:t>
            </a:r>
            <a:r>
              <a:rPr lang="ru-RU" sz="3400" dirty="0" err="1"/>
              <a:t>әлеуметтік</a:t>
            </a:r>
            <a:r>
              <a:rPr lang="ru-RU" sz="3400" dirty="0"/>
              <a:t> </a:t>
            </a:r>
            <a:r>
              <a:rPr lang="ru-RU" sz="3400" dirty="0" err="1"/>
              <a:t>тірек</a:t>
            </a:r>
            <a:r>
              <a:rPr lang="ru-RU" sz="3400" dirty="0"/>
              <a:t> </a:t>
            </a:r>
            <a:r>
              <a:rPr lang="ru-RU" sz="3400" dirty="0" err="1"/>
              <a:t>жасауды</a:t>
            </a:r>
            <a:r>
              <a:rPr lang="ru-RU" sz="3400" dirty="0"/>
              <a:t> </a:t>
            </a:r>
            <a:r>
              <a:rPr lang="ru-RU" sz="3400" dirty="0" err="1"/>
              <a:t>көздеді</a:t>
            </a:r>
            <a:r>
              <a:rPr lang="ru-RU" sz="3400" dirty="0"/>
              <a:t> </a:t>
            </a:r>
            <a:r>
              <a:rPr lang="ru-RU" sz="3400" dirty="0" err="1"/>
              <a:t>Әуелгі</a:t>
            </a:r>
            <a:r>
              <a:rPr lang="ru-RU" sz="3400" dirty="0"/>
              <a:t> </a:t>
            </a:r>
            <a:r>
              <a:rPr lang="ru-RU" sz="3400" dirty="0" err="1"/>
              <a:t>кезде</a:t>
            </a:r>
            <a:r>
              <a:rPr lang="ru-RU" sz="3400" dirty="0"/>
              <a:t> </a:t>
            </a:r>
            <a:r>
              <a:rPr lang="ru-RU" sz="3400" dirty="0" err="1"/>
              <a:t>патша</a:t>
            </a:r>
            <a:r>
              <a:rPr lang="ru-RU" sz="3400" dirty="0"/>
              <a:t> </a:t>
            </a:r>
            <a:r>
              <a:rPr lang="ru-RU" sz="3400" dirty="0" err="1"/>
              <a:t>әкіметі</a:t>
            </a:r>
            <a:r>
              <a:rPr lang="ru-RU" sz="3400" dirty="0"/>
              <a:t> </a:t>
            </a:r>
            <a:r>
              <a:rPr lang="ru-RU" sz="3400" dirty="0" err="1"/>
              <a:t>қазақ</a:t>
            </a:r>
            <a:r>
              <a:rPr lang="ru-RU" sz="3400" dirty="0"/>
              <a:t> </a:t>
            </a:r>
            <a:r>
              <a:rPr lang="ru-RU" sz="3400" dirty="0" err="1"/>
              <a:t>өлкесін</a:t>
            </a:r>
            <a:r>
              <a:rPr lang="ru-RU" sz="3400" dirty="0"/>
              <a:t> </a:t>
            </a:r>
            <a:r>
              <a:rPr lang="ru-RU" sz="3400" dirty="0" err="1"/>
              <a:t>әскери-казақктық</a:t>
            </a:r>
            <a:r>
              <a:rPr lang="ru-RU" sz="3400" dirty="0"/>
              <a:t> </a:t>
            </a:r>
            <a:r>
              <a:rPr lang="ru-RU" sz="3400" dirty="0" err="1"/>
              <a:t>отарлауымен</a:t>
            </a:r>
            <a:r>
              <a:rPr lang="ru-RU" sz="3400" dirty="0"/>
              <a:t> </a:t>
            </a:r>
            <a:r>
              <a:rPr lang="ru-RU" sz="3400" dirty="0" err="1"/>
              <a:t>шектеліп</a:t>
            </a:r>
            <a:r>
              <a:rPr lang="ru-RU" sz="3400" dirty="0"/>
              <a:t> </a:t>
            </a:r>
            <a:r>
              <a:rPr lang="ru-RU" sz="3400" dirty="0" err="1"/>
              <a:t>келген</a:t>
            </a:r>
            <a:r>
              <a:rPr lang="ru-RU" sz="3400" dirty="0"/>
              <a:t> </a:t>
            </a:r>
            <a:r>
              <a:rPr lang="ru-RU" sz="3400" dirty="0" err="1"/>
              <a:t>еді</a:t>
            </a:r>
            <a:r>
              <a:rPr lang="ru-RU" sz="3400" dirty="0"/>
              <a:t>. </a:t>
            </a:r>
            <a:r>
              <a:rPr lang="ru-RU" sz="3400" dirty="0" err="1"/>
              <a:t>Енді</a:t>
            </a:r>
            <a:r>
              <a:rPr lang="ru-RU" sz="3400" dirty="0"/>
              <a:t> </a:t>
            </a:r>
            <a:r>
              <a:rPr lang="ru-RU" sz="3400" dirty="0" err="1"/>
              <a:t>отарлық</a:t>
            </a:r>
            <a:r>
              <a:rPr lang="ru-RU" sz="3400" dirty="0"/>
              <a:t> </a:t>
            </a:r>
            <a:r>
              <a:rPr lang="ru-RU" sz="3400" dirty="0" err="1"/>
              <a:t>саясатты</a:t>
            </a:r>
            <a:r>
              <a:rPr lang="ru-RU" sz="3400" dirty="0"/>
              <a:t> </a:t>
            </a:r>
            <a:r>
              <a:rPr lang="ru-RU" sz="3400" dirty="0" err="1"/>
              <a:t>одан</a:t>
            </a:r>
            <a:r>
              <a:rPr lang="ru-RU" sz="3400" dirty="0"/>
              <a:t> </a:t>
            </a:r>
            <a:r>
              <a:rPr lang="ru-RU" sz="3400" dirty="0" err="1"/>
              <a:t>әрі</a:t>
            </a:r>
            <a:r>
              <a:rPr lang="ru-RU" sz="3400" dirty="0"/>
              <a:t> </a:t>
            </a:r>
            <a:r>
              <a:rPr lang="ru-RU" sz="3400" dirty="0" err="1"/>
              <a:t>күшейту</a:t>
            </a:r>
            <a:r>
              <a:rPr lang="ru-RU" sz="3400" dirty="0"/>
              <a:t> </a:t>
            </a:r>
            <a:r>
              <a:rPr lang="ru-RU" sz="3400" dirty="0" err="1"/>
              <a:t>үшін</a:t>
            </a:r>
            <a:r>
              <a:rPr lang="ru-RU" sz="3400" dirty="0"/>
              <a:t> </a:t>
            </a:r>
            <a:r>
              <a:rPr lang="ru-RU" sz="3400" dirty="0" err="1"/>
              <a:t>орыс</a:t>
            </a:r>
            <a:r>
              <a:rPr lang="ru-RU" sz="3400" dirty="0"/>
              <a:t> </a:t>
            </a:r>
            <a:r>
              <a:rPr lang="ru-RU" sz="3400" dirty="0" err="1"/>
              <a:t>шаруаларын</a:t>
            </a:r>
            <a:r>
              <a:rPr lang="ru-RU" sz="3400" dirty="0"/>
              <a:t> </a:t>
            </a:r>
            <a:r>
              <a:rPr lang="ru-RU" sz="3400" dirty="0" err="1"/>
              <a:t>пайдалана</a:t>
            </a:r>
            <a:r>
              <a:rPr lang="ru-RU" sz="3400" dirty="0"/>
              <a:t> </a:t>
            </a:r>
            <a:r>
              <a:rPr lang="ru-RU" sz="3400" dirty="0" err="1"/>
              <a:t>бастады</a:t>
            </a:r>
            <a:r>
              <a:rPr lang="ru-RU" sz="3400" dirty="0"/>
              <a:t>. </a:t>
            </a:r>
            <a:r>
              <a:rPr lang="ru-RU" sz="3400" dirty="0" err="1"/>
              <a:t>Ресейдің</a:t>
            </a:r>
            <a:r>
              <a:rPr lang="ru-RU" sz="3400" dirty="0"/>
              <a:t> </a:t>
            </a:r>
            <a:r>
              <a:rPr lang="ru-RU" sz="3400" dirty="0" err="1"/>
              <a:t>орталық</a:t>
            </a:r>
            <a:r>
              <a:rPr lang="ru-RU" sz="3400" dirty="0"/>
              <a:t> </a:t>
            </a:r>
            <a:r>
              <a:rPr lang="ru-RU" sz="3400" dirty="0" err="1"/>
              <a:t>аудандарынан</a:t>
            </a:r>
            <a:r>
              <a:rPr lang="ru-RU" sz="3400" dirty="0"/>
              <a:t> </a:t>
            </a:r>
            <a:r>
              <a:rPr lang="ru-RU" sz="3400" dirty="0" err="1"/>
              <a:t>орыс</a:t>
            </a:r>
            <a:r>
              <a:rPr lang="ru-RU" sz="3400" dirty="0"/>
              <a:t> </a:t>
            </a:r>
            <a:r>
              <a:rPr lang="ru-RU" sz="3400" dirty="0" err="1"/>
              <a:t>шаруаларын</a:t>
            </a:r>
            <a:r>
              <a:rPr lang="ru-RU" sz="3400" dirty="0"/>
              <a:t> </a:t>
            </a:r>
            <a:r>
              <a:rPr lang="ru-RU" sz="3400" dirty="0" err="1"/>
              <a:t>Қазақ</a:t>
            </a:r>
            <a:r>
              <a:rPr lang="ru-RU" sz="3400" dirty="0"/>
              <a:t> </a:t>
            </a:r>
            <a:r>
              <a:rPr lang="ru-RU" sz="3400" dirty="0" err="1"/>
              <a:t>жеріне</a:t>
            </a:r>
            <a:r>
              <a:rPr lang="ru-RU" sz="3400" dirty="0"/>
              <a:t>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</a:t>
            </a:r>
            <a:r>
              <a:rPr lang="ru-RU" sz="3400" dirty="0"/>
              <a:t> ХІХ </a:t>
            </a:r>
            <a:r>
              <a:rPr lang="ru-RU" sz="3400" dirty="0" err="1"/>
              <a:t>ғасырдың</a:t>
            </a:r>
            <a:r>
              <a:rPr lang="ru-RU" sz="3400" dirty="0"/>
              <a:t> 60-шы </a:t>
            </a:r>
            <a:r>
              <a:rPr lang="ru-RU" sz="3400" dirty="0" err="1"/>
              <a:t>жылдарының</a:t>
            </a:r>
            <a:r>
              <a:rPr lang="ru-RU" sz="3400" dirty="0"/>
              <a:t> </a:t>
            </a:r>
            <a:r>
              <a:rPr lang="ru-RU" sz="3400" dirty="0" err="1"/>
              <a:t>ортасында</a:t>
            </a:r>
            <a:r>
              <a:rPr lang="ru-RU" sz="3400" dirty="0"/>
              <a:t> </a:t>
            </a:r>
            <a:r>
              <a:rPr lang="ru-RU" sz="3400" dirty="0" err="1"/>
              <a:t>басталды</a:t>
            </a:r>
            <a:r>
              <a:rPr lang="ru-RU" sz="3400" dirty="0"/>
              <a:t>. </a:t>
            </a:r>
            <a:r>
              <a:rPr lang="ru-RU" sz="3400" dirty="0" err="1"/>
              <a:t>Жоспарлы</a:t>
            </a:r>
            <a:r>
              <a:rPr lang="ru-RU" sz="3400" dirty="0"/>
              <a:t> </a:t>
            </a:r>
            <a:r>
              <a:rPr lang="ru-RU" sz="3400" dirty="0" err="1"/>
              <a:t>түрде</a:t>
            </a:r>
            <a:r>
              <a:rPr lang="ru-RU" sz="3400" dirty="0"/>
              <a:t> </a:t>
            </a:r>
            <a:r>
              <a:rPr lang="ru-RU" sz="3400" dirty="0" err="1"/>
              <a:t>жүргізілген</a:t>
            </a:r>
            <a:r>
              <a:rPr lang="ru-RU" sz="3400" dirty="0"/>
              <a:t> </a:t>
            </a:r>
            <a:r>
              <a:rPr lang="ru-RU" sz="3400" dirty="0" err="1"/>
              <a:t>орыс</a:t>
            </a:r>
            <a:r>
              <a:rPr lang="ru-RU" sz="3400" dirty="0"/>
              <a:t>, </a:t>
            </a:r>
            <a:r>
              <a:rPr lang="ru-RU" sz="3400" dirty="0" err="1"/>
              <a:t>украин</a:t>
            </a:r>
            <a:r>
              <a:rPr lang="ru-RU" sz="3400" dirty="0"/>
              <a:t> </a:t>
            </a:r>
            <a:r>
              <a:rPr lang="ru-RU" sz="3400" dirty="0" err="1"/>
              <a:t>шаруаларын</a:t>
            </a:r>
            <a:r>
              <a:rPr lang="ru-RU" sz="3400" dirty="0"/>
              <a:t> </a:t>
            </a:r>
            <a:r>
              <a:rPr lang="ru-RU" sz="3400" dirty="0" err="1"/>
              <a:t>қоныстандыру</a:t>
            </a:r>
            <a:r>
              <a:rPr lang="ru-RU" sz="3400" dirty="0"/>
              <a:t> </a:t>
            </a:r>
            <a:r>
              <a:rPr lang="ru-RU" sz="3400" dirty="0" err="1"/>
              <a:t>саясаты</a:t>
            </a:r>
            <a:r>
              <a:rPr lang="ru-RU" sz="3400" dirty="0"/>
              <a:t> 1870 </a:t>
            </a:r>
            <a:r>
              <a:rPr lang="ru-RU" sz="3400" dirty="0" err="1"/>
              <a:t>жылдары</a:t>
            </a:r>
            <a:r>
              <a:rPr lang="ru-RU" sz="3400" dirty="0"/>
              <a:t> </a:t>
            </a:r>
            <a:r>
              <a:rPr lang="ru-RU" sz="3400" dirty="0" err="1"/>
              <a:t>қазақ</a:t>
            </a:r>
            <a:r>
              <a:rPr lang="ru-RU" sz="3400" dirty="0"/>
              <a:t> </a:t>
            </a:r>
            <a:r>
              <a:rPr lang="ru-RU" sz="3400" dirty="0" err="1"/>
              <a:t>жерінің</a:t>
            </a:r>
            <a:r>
              <a:rPr lang="ru-RU" sz="3400" dirty="0"/>
              <a:t> </a:t>
            </a:r>
            <a:r>
              <a:rPr lang="ru-RU" sz="3400" dirty="0" err="1"/>
              <a:t>барлық</a:t>
            </a:r>
            <a:r>
              <a:rPr lang="ru-RU" sz="3400" dirty="0"/>
              <a:t> </a:t>
            </a:r>
            <a:r>
              <a:rPr lang="ru-RU" sz="3400" dirty="0" err="1"/>
              <a:t>аймақтарын</a:t>
            </a:r>
            <a:r>
              <a:rPr lang="ru-RU" sz="3400" dirty="0"/>
              <a:t> </a:t>
            </a:r>
            <a:r>
              <a:rPr lang="ru-RU" sz="3400" dirty="0" err="1"/>
              <a:t>қамтыды</a:t>
            </a:r>
            <a:r>
              <a:rPr lang="ru-RU" sz="3400" dirty="0"/>
              <a:t>. 1880 </a:t>
            </a:r>
            <a:r>
              <a:rPr lang="ru-RU" sz="3400" dirty="0" err="1"/>
              <a:t>жылдары</a:t>
            </a:r>
            <a:r>
              <a:rPr lang="ru-RU" sz="3400" dirty="0"/>
              <a:t>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</a:t>
            </a:r>
            <a:r>
              <a:rPr lang="ru-RU" sz="3400" dirty="0"/>
              <a:t> </a:t>
            </a:r>
            <a:r>
              <a:rPr lang="ru-RU" sz="3400" dirty="0" err="1"/>
              <a:t>саясаты</a:t>
            </a:r>
            <a:r>
              <a:rPr lang="ru-RU" sz="3400" dirty="0"/>
              <a:t> </a:t>
            </a:r>
            <a:r>
              <a:rPr lang="ru-RU" sz="3400" dirty="0" err="1"/>
              <a:t>жаппай</a:t>
            </a:r>
            <a:r>
              <a:rPr lang="ru-RU" sz="3400" dirty="0"/>
              <a:t> </a:t>
            </a:r>
            <a:r>
              <a:rPr lang="ru-RU" sz="3400" dirty="0" err="1"/>
              <a:t>сипат</a:t>
            </a:r>
            <a:r>
              <a:rPr lang="ru-RU" sz="3400" dirty="0"/>
              <a:t> ала </a:t>
            </a:r>
            <a:r>
              <a:rPr lang="ru-RU" sz="3400" dirty="0" err="1"/>
              <a:t>бастады</a:t>
            </a:r>
            <a:r>
              <a:rPr lang="ru-RU" sz="3400" dirty="0"/>
              <a:t>. </a:t>
            </a:r>
            <a:r>
              <a:rPr lang="ru-RU" sz="3400" dirty="0" err="1"/>
              <a:t>Жетісу</a:t>
            </a:r>
            <a:r>
              <a:rPr lang="ru-RU" sz="3400" dirty="0"/>
              <a:t> </a:t>
            </a:r>
            <a:r>
              <a:rPr lang="ru-RU" sz="3400" dirty="0" err="1"/>
              <a:t>облысының</a:t>
            </a:r>
            <a:r>
              <a:rPr lang="ru-RU" sz="3400" dirty="0"/>
              <a:t> губернаторы Г.А. </a:t>
            </a:r>
            <a:r>
              <a:rPr lang="ru-RU" sz="3400" dirty="0" err="1"/>
              <a:t>Колпаковскийдің</a:t>
            </a:r>
            <a:r>
              <a:rPr lang="ru-RU" sz="3400" dirty="0"/>
              <a:t> </a:t>
            </a:r>
            <a:r>
              <a:rPr lang="ru-RU" sz="3400" dirty="0" err="1"/>
              <a:t>бастамасымен</a:t>
            </a:r>
            <a:r>
              <a:rPr lang="ru-RU" sz="3400" dirty="0"/>
              <a:t> 1868 </a:t>
            </a:r>
            <a:r>
              <a:rPr lang="ru-RU" sz="3400" dirty="0" err="1"/>
              <a:t>жылы</a:t>
            </a:r>
            <a:r>
              <a:rPr lang="ru-RU" sz="3400" dirty="0"/>
              <a:t> «</a:t>
            </a:r>
            <a:r>
              <a:rPr lang="ru-RU" sz="3400" dirty="0" err="1"/>
              <a:t>Жетісу</a:t>
            </a:r>
            <a:r>
              <a:rPr lang="ru-RU" sz="3400" dirty="0"/>
              <a:t> </a:t>
            </a:r>
            <a:r>
              <a:rPr lang="ru-RU" sz="3400" dirty="0" err="1"/>
              <a:t>облысына</a:t>
            </a:r>
            <a:r>
              <a:rPr lang="ru-RU" sz="3400" dirty="0"/>
              <a:t> </a:t>
            </a:r>
            <a:r>
              <a:rPr lang="ru-RU" sz="3400" dirty="0" err="1"/>
              <a:t>орыс</a:t>
            </a:r>
            <a:r>
              <a:rPr lang="ru-RU" sz="3400" dirty="0"/>
              <a:t> </a:t>
            </a:r>
            <a:r>
              <a:rPr lang="ru-RU" sz="3400" dirty="0" err="1"/>
              <a:t>шаруаларын</a:t>
            </a:r>
            <a:r>
              <a:rPr lang="ru-RU" sz="3400" dirty="0"/>
              <a:t> </a:t>
            </a:r>
            <a:r>
              <a:rPr lang="ru-RU" sz="3400" dirty="0" err="1"/>
              <a:t>қоныстандыру</a:t>
            </a:r>
            <a:r>
              <a:rPr lang="ru-RU" sz="3400" dirty="0"/>
              <a:t> </a:t>
            </a:r>
            <a:r>
              <a:rPr lang="ru-RU" sz="3400" dirty="0" err="1"/>
              <a:t>туралы</a:t>
            </a:r>
            <a:r>
              <a:rPr lang="ru-RU" sz="3400" dirty="0"/>
              <a:t> </a:t>
            </a:r>
            <a:r>
              <a:rPr lang="ru-RU" sz="3400" dirty="0" err="1"/>
              <a:t>ереже</a:t>
            </a:r>
            <a:r>
              <a:rPr lang="ru-RU" sz="3400" dirty="0"/>
              <a:t>» </a:t>
            </a:r>
            <a:r>
              <a:rPr lang="ru-RU" sz="3400" dirty="0" err="1"/>
              <a:t>қабылданады</a:t>
            </a:r>
            <a:r>
              <a:rPr lang="ru-RU" sz="3400" dirty="0"/>
              <a:t>. </a:t>
            </a:r>
            <a:r>
              <a:rPr lang="ru-RU" sz="3400" dirty="0" err="1"/>
              <a:t>Бұл</a:t>
            </a:r>
            <a:r>
              <a:rPr lang="ru-RU" sz="3400" dirty="0"/>
              <a:t> </a:t>
            </a:r>
            <a:r>
              <a:rPr lang="ru-RU" sz="3400" dirty="0" err="1"/>
              <a:t>құжатқа</a:t>
            </a:r>
            <a:r>
              <a:rPr lang="ru-RU" sz="3400" dirty="0"/>
              <a:t> </a:t>
            </a:r>
            <a:r>
              <a:rPr lang="ru-RU" sz="3400" dirty="0" err="1"/>
              <a:t>сәйкес</a:t>
            </a:r>
            <a:r>
              <a:rPr lang="ru-RU" sz="3400" dirty="0"/>
              <a:t> </a:t>
            </a:r>
            <a:r>
              <a:rPr lang="ru-RU" sz="3400" dirty="0" err="1"/>
              <a:t>қаныс</a:t>
            </a:r>
            <a:r>
              <a:rPr lang="ru-RU" sz="3400" dirty="0"/>
              <a:t> </a:t>
            </a:r>
            <a:r>
              <a:rPr lang="ru-RU" sz="3400" dirty="0" err="1"/>
              <a:t>аударушылардың</a:t>
            </a:r>
            <a:r>
              <a:rPr lang="ru-RU" sz="3400" dirty="0"/>
              <a:t> </a:t>
            </a:r>
            <a:r>
              <a:rPr lang="ru-RU" sz="3400" dirty="0" err="1"/>
              <a:t>жан</a:t>
            </a:r>
            <a:r>
              <a:rPr lang="ru-RU" sz="3400" dirty="0"/>
              <a:t> </a:t>
            </a:r>
            <a:r>
              <a:rPr lang="ru-RU" sz="3400" dirty="0" err="1"/>
              <a:t>басына</a:t>
            </a:r>
            <a:r>
              <a:rPr lang="ru-RU" sz="3400" dirty="0"/>
              <a:t> 30 десятина (ер </a:t>
            </a:r>
            <a:r>
              <a:rPr lang="ru-RU" sz="3400" dirty="0" err="1"/>
              <a:t>адамдарға</a:t>
            </a:r>
            <a:r>
              <a:rPr lang="ru-RU" sz="3400" dirty="0"/>
              <a:t>) </a:t>
            </a:r>
            <a:r>
              <a:rPr lang="ru-RU" sz="3400" dirty="0" err="1"/>
              <a:t>жер</a:t>
            </a:r>
            <a:r>
              <a:rPr lang="ru-RU" sz="3400" dirty="0"/>
              <a:t> </a:t>
            </a:r>
            <a:r>
              <a:rPr lang="ru-RU" sz="3400" dirty="0" err="1"/>
              <a:t>берілді</a:t>
            </a:r>
            <a:r>
              <a:rPr lang="ru-RU" sz="3400" dirty="0"/>
              <a:t>, </a:t>
            </a:r>
            <a:r>
              <a:rPr lang="ru-RU" sz="3400" dirty="0" err="1"/>
              <a:t>салықтар</a:t>
            </a:r>
            <a:r>
              <a:rPr lang="ru-RU" sz="3400" dirty="0"/>
              <a:t> мен </a:t>
            </a:r>
            <a:r>
              <a:rPr lang="ru-RU" sz="3400" dirty="0" err="1"/>
              <a:t>міндеткерліктерден</a:t>
            </a:r>
            <a:r>
              <a:rPr lang="ru-RU" sz="3400" dirty="0"/>
              <a:t>, 15 </a:t>
            </a:r>
            <a:r>
              <a:rPr lang="ru-RU" sz="3400" dirty="0" err="1"/>
              <a:t>жылға</a:t>
            </a:r>
            <a:r>
              <a:rPr lang="ru-RU" sz="3400" dirty="0"/>
              <a:t> </a:t>
            </a:r>
            <a:r>
              <a:rPr lang="ru-RU" sz="3400" dirty="0" err="1"/>
              <a:t>рекруттан</a:t>
            </a:r>
            <a:r>
              <a:rPr lang="ru-RU" sz="3400" dirty="0"/>
              <a:t> </a:t>
            </a:r>
            <a:r>
              <a:rPr lang="ru-RU" sz="3400" dirty="0" err="1"/>
              <a:t>босатылды</a:t>
            </a:r>
            <a:r>
              <a:rPr lang="ru-RU" sz="3400" dirty="0"/>
              <a:t>, </a:t>
            </a:r>
            <a:r>
              <a:rPr lang="ru-RU" sz="3400" dirty="0" err="1"/>
              <a:t>шаруашылықты</a:t>
            </a:r>
            <a:r>
              <a:rPr lang="ru-RU" sz="3400" dirty="0"/>
              <a:t> </a:t>
            </a:r>
            <a:r>
              <a:rPr lang="ru-RU" sz="3400" dirty="0" err="1"/>
              <a:t>жүргізу</a:t>
            </a:r>
            <a:r>
              <a:rPr lang="ru-RU" sz="3400" dirty="0"/>
              <a:t> </a:t>
            </a:r>
            <a:r>
              <a:rPr lang="ru-RU" sz="3400" dirty="0" err="1"/>
              <a:t>үшін</a:t>
            </a:r>
            <a:r>
              <a:rPr lang="ru-RU" sz="3400" dirty="0"/>
              <a:t> 100 </a:t>
            </a:r>
            <a:r>
              <a:rPr lang="ru-RU" sz="3400" dirty="0" err="1"/>
              <a:t>сомға</a:t>
            </a:r>
            <a:r>
              <a:rPr lang="ru-RU" sz="3400" dirty="0"/>
              <a:t> </a:t>
            </a:r>
            <a:r>
              <a:rPr lang="ru-RU" sz="3400" dirty="0" err="1"/>
              <a:t>дейін</a:t>
            </a:r>
            <a:r>
              <a:rPr lang="ru-RU" sz="3400" dirty="0"/>
              <a:t> </a:t>
            </a:r>
            <a:r>
              <a:rPr lang="ru-RU" sz="3400" dirty="0" err="1"/>
              <a:t>несие</a:t>
            </a:r>
            <a:r>
              <a:rPr lang="ru-RU" sz="3400" dirty="0"/>
              <a:t> </a:t>
            </a:r>
            <a:r>
              <a:rPr lang="ru-RU" sz="3400" dirty="0" err="1"/>
              <a:t>берілді</a:t>
            </a:r>
            <a:r>
              <a:rPr lang="ru-RU" sz="3400" dirty="0" smtClean="0"/>
              <a:t>.</a:t>
            </a:r>
            <a:r>
              <a:rPr lang="ru-RU" sz="3400" dirty="0"/>
              <a:t> 1885 </a:t>
            </a:r>
            <a:r>
              <a:rPr lang="ru-RU" sz="3400" dirty="0" err="1"/>
              <a:t>жылы</a:t>
            </a:r>
            <a:r>
              <a:rPr lang="ru-RU" sz="3400" dirty="0"/>
              <a:t> «</a:t>
            </a:r>
            <a:r>
              <a:rPr lang="ru-RU" sz="3400" dirty="0" err="1"/>
              <a:t>Жетісу</a:t>
            </a:r>
            <a:r>
              <a:rPr lang="ru-RU" sz="3400" dirty="0"/>
              <a:t> </a:t>
            </a:r>
            <a:r>
              <a:rPr lang="ru-RU" sz="3400" dirty="0" err="1"/>
              <a:t>облысындағы</a:t>
            </a:r>
            <a:r>
              <a:rPr lang="ru-RU" sz="3400" dirty="0"/>
              <a:t> </a:t>
            </a:r>
            <a:r>
              <a:rPr lang="ru-RU" sz="3400" dirty="0" err="1"/>
              <a:t>отырықшы</a:t>
            </a:r>
            <a:r>
              <a:rPr lang="ru-RU" sz="3400" dirty="0"/>
              <a:t> </a:t>
            </a:r>
            <a:r>
              <a:rPr lang="ru-RU" sz="3400" dirty="0" err="1"/>
              <a:t>халықты</a:t>
            </a:r>
            <a:r>
              <a:rPr lang="ru-RU" sz="3400" dirty="0"/>
              <a:t> </a:t>
            </a:r>
            <a:r>
              <a:rPr lang="ru-RU" sz="3400" dirty="0" err="1"/>
              <a:t>жерге</a:t>
            </a:r>
            <a:r>
              <a:rPr lang="ru-RU" sz="3400" dirty="0"/>
              <a:t> </a:t>
            </a:r>
            <a:r>
              <a:rPr lang="ru-RU" sz="3400" dirty="0" err="1"/>
              <a:t>орналастыру</a:t>
            </a:r>
            <a:r>
              <a:rPr lang="ru-RU" sz="3400" dirty="0"/>
              <a:t> </a:t>
            </a:r>
            <a:r>
              <a:rPr lang="ru-RU" sz="3400" dirty="0" err="1"/>
              <a:t>туралы</a:t>
            </a:r>
            <a:r>
              <a:rPr lang="ru-RU" sz="3400" dirty="0"/>
              <a:t> </a:t>
            </a:r>
            <a:r>
              <a:rPr lang="ru-RU" sz="3400" dirty="0" err="1"/>
              <a:t>ереже</a:t>
            </a:r>
            <a:r>
              <a:rPr lang="ru-RU" sz="3400" dirty="0"/>
              <a:t>» </a:t>
            </a:r>
            <a:r>
              <a:rPr lang="ru-RU" sz="3400" dirty="0" err="1"/>
              <a:t>бекітілді</a:t>
            </a:r>
            <a:r>
              <a:rPr lang="ru-RU" sz="3400" dirty="0"/>
              <a:t>. </a:t>
            </a:r>
            <a:r>
              <a:rPr lang="ru-RU" sz="3400" dirty="0" err="1"/>
              <a:t>Бұл</a:t>
            </a:r>
            <a:r>
              <a:rPr lang="ru-RU" sz="3400" dirty="0"/>
              <a:t> </a:t>
            </a:r>
            <a:r>
              <a:rPr lang="ru-RU" sz="3400" dirty="0" err="1"/>
              <a:t>шаралардан</a:t>
            </a:r>
            <a:r>
              <a:rPr lang="ru-RU" sz="3400" dirty="0"/>
              <a:t> </a:t>
            </a:r>
            <a:r>
              <a:rPr lang="ru-RU" sz="3400" dirty="0" err="1"/>
              <a:t>кейін</a:t>
            </a:r>
            <a:r>
              <a:rPr lang="ru-RU" sz="3400" dirty="0"/>
              <a:t> </a:t>
            </a:r>
            <a:r>
              <a:rPr lang="ru-RU" sz="3400" dirty="0" err="1"/>
              <a:t>Жетісу</a:t>
            </a:r>
            <a:r>
              <a:rPr lang="ru-RU" sz="3400" dirty="0"/>
              <a:t> </a:t>
            </a:r>
            <a:r>
              <a:rPr lang="ru-RU" sz="3400" dirty="0" err="1"/>
              <a:t>облысында</a:t>
            </a:r>
            <a:r>
              <a:rPr lang="ru-RU" sz="3400" dirty="0"/>
              <a:t> </a:t>
            </a:r>
            <a:r>
              <a:rPr lang="ru-RU" sz="3400" dirty="0" err="1"/>
              <a:t>жер</a:t>
            </a:r>
            <a:r>
              <a:rPr lang="ru-RU" sz="3400" dirty="0"/>
              <a:t> </a:t>
            </a:r>
            <a:r>
              <a:rPr lang="ru-RU" sz="3400" dirty="0" err="1"/>
              <a:t>тапшылығы</a:t>
            </a:r>
            <a:r>
              <a:rPr lang="ru-RU" sz="3400" dirty="0"/>
              <a:t> </a:t>
            </a:r>
            <a:r>
              <a:rPr lang="ru-RU" sz="3400" dirty="0" err="1"/>
              <a:t>бірден</a:t>
            </a:r>
            <a:r>
              <a:rPr lang="ru-RU" sz="3400" dirty="0"/>
              <a:t> </a:t>
            </a:r>
            <a:r>
              <a:rPr lang="ru-RU" sz="3400" dirty="0" err="1"/>
              <a:t>сезіле</a:t>
            </a:r>
            <a:r>
              <a:rPr lang="ru-RU" sz="3400" dirty="0"/>
              <a:t> </a:t>
            </a:r>
            <a:r>
              <a:rPr lang="ru-RU" sz="3400" dirty="0" err="1"/>
              <a:t>бастады</a:t>
            </a:r>
            <a:r>
              <a:rPr lang="ru-RU" sz="3400" dirty="0"/>
              <a:t>. Ал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аударушылар</a:t>
            </a:r>
            <a:r>
              <a:rPr lang="ru-RU" sz="3400" dirty="0"/>
              <a:t> саны </a:t>
            </a:r>
            <a:r>
              <a:rPr lang="ru-RU" sz="3400" dirty="0" err="1"/>
              <a:t>жылдан-жылға</a:t>
            </a:r>
            <a:r>
              <a:rPr lang="ru-RU" sz="3400" dirty="0"/>
              <a:t> </a:t>
            </a:r>
            <a:r>
              <a:rPr lang="ru-RU" sz="3400" dirty="0" err="1"/>
              <a:t>өсе</a:t>
            </a:r>
            <a:r>
              <a:rPr lang="ru-RU" sz="3400" dirty="0"/>
              <a:t> </a:t>
            </a:r>
            <a:r>
              <a:rPr lang="ru-RU" sz="3400" dirty="0" err="1"/>
              <a:t>берді</a:t>
            </a:r>
            <a:r>
              <a:rPr lang="ru-RU" sz="3400" dirty="0"/>
              <a:t>. </a:t>
            </a:r>
            <a:r>
              <a:rPr lang="ru-RU" sz="3400" dirty="0" err="1"/>
              <a:t>Мұндай</a:t>
            </a:r>
            <a:r>
              <a:rPr lang="ru-RU" sz="3400" dirty="0"/>
              <a:t> </a:t>
            </a:r>
            <a:r>
              <a:rPr lang="ru-RU" sz="3400" dirty="0" err="1"/>
              <a:t>ахуалдың</a:t>
            </a:r>
            <a:r>
              <a:rPr lang="ru-RU" sz="3400" dirty="0"/>
              <a:t> </a:t>
            </a:r>
            <a:r>
              <a:rPr lang="ru-RU" sz="3400" dirty="0" err="1"/>
              <a:t>қалыптасуы</a:t>
            </a:r>
            <a:r>
              <a:rPr lang="ru-RU" sz="3400" dirty="0"/>
              <a:t>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аударушыларға</a:t>
            </a:r>
            <a:r>
              <a:rPr lang="ru-RU" sz="3400" dirty="0"/>
              <a:t> </a:t>
            </a:r>
            <a:r>
              <a:rPr lang="ru-RU" sz="3400" dirty="0" err="1"/>
              <a:t>берілген</a:t>
            </a:r>
            <a:r>
              <a:rPr lang="ru-RU" sz="3400" dirty="0"/>
              <a:t> </a:t>
            </a:r>
            <a:r>
              <a:rPr lang="ru-RU" sz="3400" dirty="0" err="1"/>
              <a:t>бұрынғы</a:t>
            </a:r>
            <a:r>
              <a:rPr lang="ru-RU" sz="3400" dirty="0"/>
              <a:t> </a:t>
            </a:r>
            <a:r>
              <a:rPr lang="ru-RU" sz="3400" dirty="0" err="1"/>
              <a:t>жеңілдіктерін</a:t>
            </a:r>
            <a:r>
              <a:rPr lang="ru-RU" sz="3400" dirty="0"/>
              <a:t> </a:t>
            </a:r>
            <a:r>
              <a:rPr lang="ru-RU" sz="3400" dirty="0" err="1"/>
              <a:t>біршама</a:t>
            </a:r>
            <a:r>
              <a:rPr lang="ru-RU" sz="3400" dirty="0"/>
              <a:t> </a:t>
            </a:r>
            <a:r>
              <a:rPr lang="ru-RU" sz="3400" dirty="0" err="1"/>
              <a:t>өзгертуге</a:t>
            </a:r>
            <a:r>
              <a:rPr lang="ru-RU" sz="3400" dirty="0"/>
              <a:t> тура </a:t>
            </a:r>
            <a:r>
              <a:rPr lang="ru-RU" sz="3400" dirty="0" err="1"/>
              <a:t>келді</a:t>
            </a:r>
            <a:r>
              <a:rPr lang="ru-RU" sz="3400" dirty="0"/>
              <a:t>. </a:t>
            </a:r>
            <a:r>
              <a:rPr lang="ru-RU" sz="3400" dirty="0" err="1"/>
              <a:t>Енді</a:t>
            </a:r>
            <a:r>
              <a:rPr lang="ru-RU" sz="3400" dirty="0"/>
              <a:t> </a:t>
            </a:r>
            <a:r>
              <a:rPr lang="ru-RU" sz="3400" dirty="0" err="1"/>
              <a:t>жан</a:t>
            </a:r>
            <a:r>
              <a:rPr lang="ru-RU" sz="3400" dirty="0"/>
              <a:t> </a:t>
            </a:r>
            <a:r>
              <a:rPr lang="ru-RU" sz="3400" dirty="0" err="1"/>
              <a:t>басына</a:t>
            </a:r>
            <a:r>
              <a:rPr lang="ru-RU" sz="3400" dirty="0"/>
              <a:t> 10 десятина (ер </a:t>
            </a:r>
            <a:r>
              <a:rPr lang="ru-RU" sz="3400" dirty="0" err="1"/>
              <a:t>адамға</a:t>
            </a:r>
            <a:r>
              <a:rPr lang="ru-RU" sz="3400" dirty="0"/>
              <a:t>) </a:t>
            </a:r>
            <a:r>
              <a:rPr lang="ru-RU" sz="3400" dirty="0" err="1"/>
              <a:t>мөлшерде</a:t>
            </a:r>
            <a:r>
              <a:rPr lang="ru-RU" sz="3400" dirty="0"/>
              <a:t> </a:t>
            </a:r>
            <a:r>
              <a:rPr lang="ru-RU" sz="3400" dirty="0" err="1"/>
              <a:t>беріліп</a:t>
            </a:r>
            <a:r>
              <a:rPr lang="ru-RU" sz="3400" dirty="0"/>
              <a:t>, </a:t>
            </a:r>
            <a:r>
              <a:rPr lang="ru-RU" sz="3400" dirty="0" err="1"/>
              <a:t>міндеткерпік</a:t>
            </a:r>
            <a:r>
              <a:rPr lang="ru-RU" sz="3400" dirty="0"/>
              <a:t> пен </a:t>
            </a:r>
            <a:r>
              <a:rPr lang="ru-RU" sz="3400" dirty="0" err="1"/>
              <a:t>салықтан</a:t>
            </a:r>
            <a:r>
              <a:rPr lang="ru-RU" sz="3400" dirty="0"/>
              <a:t> </a:t>
            </a:r>
            <a:r>
              <a:rPr lang="ru-RU" sz="3400" dirty="0" err="1"/>
              <a:t>үш</a:t>
            </a:r>
            <a:r>
              <a:rPr lang="ru-RU" sz="3400" dirty="0"/>
              <a:t> </a:t>
            </a:r>
            <a:r>
              <a:rPr lang="ru-RU" sz="3400" dirty="0" err="1"/>
              <a:t>жылға</a:t>
            </a:r>
            <a:r>
              <a:rPr lang="ru-RU" sz="3400" dirty="0"/>
              <a:t> </a:t>
            </a:r>
            <a:r>
              <a:rPr lang="ru-RU" sz="3400" dirty="0" err="1"/>
              <a:t>дейін</a:t>
            </a:r>
            <a:r>
              <a:rPr lang="ru-RU" sz="3400" dirty="0"/>
              <a:t> </a:t>
            </a:r>
            <a:r>
              <a:rPr lang="ru-RU" sz="3400" dirty="0" err="1"/>
              <a:t>босатылды</a:t>
            </a:r>
            <a:r>
              <a:rPr lang="ru-RU" sz="3400" dirty="0"/>
              <a:t>, </a:t>
            </a:r>
            <a:r>
              <a:rPr lang="ru-RU" sz="3400" dirty="0" err="1"/>
              <a:t>кейін</a:t>
            </a:r>
            <a:r>
              <a:rPr lang="ru-RU" sz="3400" dirty="0"/>
              <a:t> </a:t>
            </a:r>
            <a:r>
              <a:rPr lang="ru-RU" sz="3400" dirty="0" err="1"/>
              <a:t>салықтар</a:t>
            </a:r>
            <a:r>
              <a:rPr lang="ru-RU" sz="3400" dirty="0"/>
              <a:t> </a:t>
            </a:r>
            <a:r>
              <a:rPr lang="ru-RU" sz="3400" dirty="0" err="1"/>
              <a:t>жартылай</a:t>
            </a:r>
            <a:r>
              <a:rPr lang="ru-RU" sz="3400" dirty="0"/>
              <a:t> </a:t>
            </a:r>
            <a:r>
              <a:rPr lang="ru-RU" sz="3400" dirty="0" err="1"/>
              <a:t>мөлшерде</a:t>
            </a:r>
            <a:r>
              <a:rPr lang="ru-RU" sz="3400" dirty="0"/>
              <a:t> </a:t>
            </a:r>
            <a:r>
              <a:rPr lang="ru-RU" sz="3400" dirty="0" err="1"/>
              <a:t>төленетін</a:t>
            </a:r>
            <a:r>
              <a:rPr lang="ru-RU" sz="3400" dirty="0"/>
              <a:t> </a:t>
            </a:r>
            <a:r>
              <a:rPr lang="ru-RU" sz="3400" dirty="0" err="1"/>
              <a:t>болды</a:t>
            </a:r>
            <a:r>
              <a:rPr lang="ru-RU" sz="3400" dirty="0"/>
              <a:t>. 1886 </a:t>
            </a:r>
            <a:r>
              <a:rPr lang="ru-RU" sz="3400" dirty="0" err="1"/>
              <a:t>жылы</a:t>
            </a:r>
            <a:r>
              <a:rPr lang="ru-RU" sz="3400" dirty="0"/>
              <a:t> </a:t>
            </a:r>
            <a:r>
              <a:rPr lang="ru-RU" sz="3400" dirty="0" err="1"/>
              <a:t>Түркістан</a:t>
            </a:r>
            <a:r>
              <a:rPr lang="ru-RU" sz="3400" dirty="0"/>
              <a:t> </a:t>
            </a:r>
            <a:r>
              <a:rPr lang="ru-RU" sz="3400" dirty="0" err="1"/>
              <a:t>өлкесіне</a:t>
            </a:r>
            <a:r>
              <a:rPr lang="ru-RU" sz="3400" dirty="0"/>
              <a:t> </a:t>
            </a:r>
            <a:r>
              <a:rPr lang="ru-RU" sz="3400" dirty="0" err="1"/>
              <a:t>қоныс</a:t>
            </a:r>
            <a:r>
              <a:rPr lang="ru-RU" sz="3400" dirty="0"/>
              <a:t> </a:t>
            </a:r>
            <a:r>
              <a:rPr lang="ru-RU" sz="3400" dirty="0" err="1"/>
              <a:t>аударушыларды</a:t>
            </a:r>
            <a:r>
              <a:rPr lang="ru-RU" sz="3400" dirty="0"/>
              <a:t> </a:t>
            </a:r>
            <a:r>
              <a:rPr lang="ru-RU" sz="3400" dirty="0" err="1"/>
              <a:t>орналастыру</a:t>
            </a:r>
            <a:r>
              <a:rPr lang="ru-RU" sz="3400" dirty="0"/>
              <a:t> </a:t>
            </a:r>
            <a:r>
              <a:rPr lang="ru-RU" sz="3400" dirty="0" err="1"/>
              <a:t>туралы</a:t>
            </a:r>
            <a:r>
              <a:rPr lang="ru-RU" sz="3400" dirty="0"/>
              <a:t> </a:t>
            </a:r>
            <a:r>
              <a:rPr lang="ru-RU" sz="3400" dirty="0" err="1"/>
              <a:t>Ереже</a:t>
            </a:r>
            <a:r>
              <a:rPr lang="ru-RU" sz="3400" dirty="0"/>
              <a:t> </a:t>
            </a:r>
            <a:r>
              <a:rPr lang="ru-RU" sz="3400" dirty="0" err="1"/>
              <a:t>қабылданды</a:t>
            </a:r>
            <a:r>
              <a:rPr lang="ru-RU" sz="34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067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1031582" cy="4099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010194"/>
            <a:ext cx="11031583" cy="5166769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шаруаларын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қоныстандыру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шұрайлы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1885-1893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арлығында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Семей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облыстарында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шаруаларының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284843 десятина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егістік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Әсірөсе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қоныстанушылардың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1868-1880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3324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1891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қоныстануға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арнайы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бұйрық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берілгенше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тыйым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Қоныстандыру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комитеті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1891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Транссібір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жарлығы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болатын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Ақмола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облысындағы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Омбы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Петропавл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Көкшетау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уездері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178 км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уақытта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салу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 миллион десятина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160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шаруаларын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жоспарланды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1897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империясының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да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үлесінен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1897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жылғы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аударушылары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20%,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бұратаналар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77%,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ұлыстар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3%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құраған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өлкесінде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аударушылар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3,7%, «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бұратаналар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94,4%,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ұлыстар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1,9%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Жалпы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көрсеткіштер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мынадай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ХІХ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аяғында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аударғандар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11,9%,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жергілікті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85,7%,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2,4%,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деректерден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көбі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үлесі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20%-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жеткенін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көреміз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Патша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өкіметінің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жерінің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әлеуметтік-демографиялық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саяси-экономикалық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жағдайын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өзгерістерге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ұшыратып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жіберді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бәрі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күйзелісіне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келді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/>
              <a:t> 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156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2371" y="443503"/>
            <a:ext cx="10813869" cy="296726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r>
              <a:rPr lang="ru-RU" dirty="0"/>
              <a:t> 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ХІХ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жартысындағы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орыс-қытай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қатынастары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жеріне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ұйғырлар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дүнгендердің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көшірілуі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53440"/>
            <a:ext cx="10988040" cy="5323523"/>
          </a:xfrm>
        </p:spPr>
        <p:txBody>
          <a:bodyPr>
            <a:normAutofit fontScale="47500" lnSpcReduction="20000"/>
          </a:bodyPr>
          <a:lstStyle/>
          <a:p>
            <a:endParaRPr lang="ru-RU" dirty="0" smtClean="0"/>
          </a:p>
          <a:p>
            <a:pPr algn="just"/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ХІХ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ғасырдың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ортасында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Ресей-Қытай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рөл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атқара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мемлекеттері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шегараларды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мәселесі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жетілді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Азиядағы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шегараны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алғашқы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ресми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құжат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1860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қарашада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Пекин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келісімі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аралығындағы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шеғаралық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белгі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көлемді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аумақ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бөліністерінің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Оңтүстік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Шығысқа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ағатын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өзендер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межелеп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Солтүстік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Батысқа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ағатын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өзендер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межелеп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Осы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5-бөлімін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өту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бөліске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аудандардағы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шегараның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еткеніне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қарамастан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қалдырылды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күнге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бейбіт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өздеріне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көмек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көшіп-қонып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аймақтары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қараса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мемлекетке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малымен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бірге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мемлекетпен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басқарылатын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адамдар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қағидаларды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орындамай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тұрып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жерінен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жаққа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кетсе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шекаранының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бұзылмауы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талап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етіледі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Бірақ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территориялар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межеленіп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түзетілді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Сөйтіп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1869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Хобды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 1870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Тарбағатай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демаркациялық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хаттамасына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қойылды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1864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маусымда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Кугар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қаласында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дүнгендердің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көтерілісі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бүкіл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Шыңжан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өлкесін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қамтыды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қытай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ұйғырлар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қырғыздар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Шыңжанда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1865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Маньчжоу-го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құлатылып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ұйғырлар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дүнгендердің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тәуелсіз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Жетішар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Қашқарда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Тараншы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хандығы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Құлжада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Дүнген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сұлтанаты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Үрімшіде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Түркістанның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үлкен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бөлігін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Мұхаммед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Якуб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бек (1820-1877)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басқарған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Жетішар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жатты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1866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Әбілоғлының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басшылығымен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дүнгендер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тараншылардың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билігі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орнағаннан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кейін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Ресейді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Іле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аймағы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қызықтыра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Өйткені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Шығыс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елдермен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байланыстарын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дамытудағы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маңызын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854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75126" cy="305435"/>
          </a:xfrm>
        </p:spPr>
        <p:txBody>
          <a:bodyPr>
            <a:noAutofit/>
          </a:bodyPr>
          <a:lstStyle/>
          <a:p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Өнеркәсіптің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сауданың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қалалардың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дамуы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Халықтың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құрылымының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өзгеруі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жатақтар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44731"/>
            <a:ext cx="11075126" cy="533223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sz="2000" dirty="0"/>
              <a:t>ХІХ </a:t>
            </a:r>
            <a:r>
              <a:rPr lang="ru-RU" sz="2000" dirty="0" err="1"/>
              <a:t>ғасырдың</a:t>
            </a:r>
            <a:r>
              <a:rPr lang="ru-RU" sz="2000" dirty="0"/>
              <a:t> ІІ </a:t>
            </a:r>
            <a:r>
              <a:rPr lang="ru-RU" sz="2000" dirty="0" err="1"/>
              <a:t>жартысынан</a:t>
            </a:r>
            <a:r>
              <a:rPr lang="ru-RU" sz="2000" dirty="0"/>
              <a:t> </a:t>
            </a:r>
            <a:r>
              <a:rPr lang="ru-RU" sz="2000" dirty="0" err="1"/>
              <a:t>бастап</a:t>
            </a:r>
            <a:r>
              <a:rPr lang="ru-RU" sz="2000" dirty="0"/>
              <a:t> </a:t>
            </a:r>
            <a:r>
              <a:rPr lang="ru-RU" sz="2000" dirty="0" err="1"/>
              <a:t>Қазақ</a:t>
            </a:r>
            <a:r>
              <a:rPr lang="ru-RU" sz="2000" dirty="0"/>
              <a:t> </a:t>
            </a:r>
            <a:r>
              <a:rPr lang="ru-RU" sz="2000" dirty="0" err="1"/>
              <a:t>жеріне</a:t>
            </a:r>
            <a:r>
              <a:rPr lang="ru-RU" sz="2000" dirty="0"/>
              <a:t> </a:t>
            </a:r>
            <a:r>
              <a:rPr lang="ru-RU" sz="2000" dirty="0" err="1"/>
              <a:t>Ресей</a:t>
            </a:r>
            <a:r>
              <a:rPr lang="ru-RU" sz="2000" dirty="0"/>
              <a:t> капиталы </a:t>
            </a:r>
            <a:r>
              <a:rPr lang="ru-RU" sz="2000" dirty="0" err="1"/>
              <a:t>белсенді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ене</a:t>
            </a:r>
            <a:r>
              <a:rPr lang="ru-RU" sz="2000" dirty="0"/>
              <a:t> </a:t>
            </a:r>
            <a:r>
              <a:rPr lang="ru-RU" sz="2000" dirty="0" err="1"/>
              <a:t>бастады</a:t>
            </a:r>
            <a:r>
              <a:rPr lang="ru-RU" sz="2000" dirty="0"/>
              <a:t>.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мақсаты</a:t>
            </a:r>
            <a:r>
              <a:rPr lang="ru-RU" sz="2000" dirty="0"/>
              <a:t> </a:t>
            </a:r>
            <a:r>
              <a:rPr lang="ru-RU" sz="2000" dirty="0" err="1"/>
              <a:t>аймақтағы</a:t>
            </a:r>
            <a:r>
              <a:rPr lang="ru-RU" sz="2000" dirty="0"/>
              <a:t> </a:t>
            </a:r>
            <a:r>
              <a:rPr lang="ru-RU" sz="2000" dirty="0" err="1"/>
              <a:t>пайдалы</a:t>
            </a:r>
            <a:r>
              <a:rPr lang="ru-RU" sz="2000" dirty="0"/>
              <a:t> </a:t>
            </a:r>
            <a:r>
              <a:rPr lang="ru-RU" sz="2000" dirty="0" err="1"/>
              <a:t>қазба</a:t>
            </a:r>
            <a:r>
              <a:rPr lang="ru-RU" sz="2000" dirty="0"/>
              <a:t> </a:t>
            </a:r>
            <a:r>
              <a:rPr lang="ru-RU" sz="2000" dirty="0" err="1"/>
              <a:t>байлықтың</a:t>
            </a:r>
            <a:r>
              <a:rPr lang="ru-RU" sz="2000" dirty="0"/>
              <a:t> мол </a:t>
            </a:r>
            <a:r>
              <a:rPr lang="ru-RU" sz="2000" dirty="0" err="1"/>
              <a:t>қоры</a:t>
            </a:r>
            <a:r>
              <a:rPr lang="ru-RU" sz="2000" dirty="0"/>
              <a:t> мен </a:t>
            </a:r>
            <a:r>
              <a:rPr lang="ru-RU" sz="2000" dirty="0" err="1"/>
              <a:t>ауыл</a:t>
            </a:r>
            <a:r>
              <a:rPr lang="ru-RU" sz="2000" dirty="0"/>
              <a:t> </a:t>
            </a:r>
            <a:r>
              <a:rPr lang="ru-RU" sz="2000" dirty="0" err="1"/>
              <a:t>шаруашылық</a:t>
            </a:r>
            <a:r>
              <a:rPr lang="ru-RU" sz="2000" dirty="0"/>
              <a:t> </a:t>
            </a:r>
            <a:r>
              <a:rPr lang="ru-RU" sz="2000" dirty="0" err="1"/>
              <a:t>шикізаттарының</a:t>
            </a:r>
            <a:r>
              <a:rPr lang="ru-RU" sz="2000" dirty="0"/>
              <a:t> </a:t>
            </a:r>
            <a:r>
              <a:rPr lang="ru-RU" sz="2000" dirty="0" err="1"/>
              <a:t>арзан</a:t>
            </a:r>
            <a:r>
              <a:rPr lang="ru-RU" sz="2000" dirty="0"/>
              <a:t> </a:t>
            </a:r>
            <a:r>
              <a:rPr lang="ru-RU" sz="2000" dirty="0" err="1"/>
              <a:t>көзіне</a:t>
            </a:r>
            <a:r>
              <a:rPr lang="ru-RU" sz="2000" dirty="0"/>
              <a:t> </a:t>
            </a:r>
            <a:r>
              <a:rPr lang="ru-RU" sz="2000" dirty="0" err="1"/>
              <a:t>ие</a:t>
            </a:r>
            <a:r>
              <a:rPr lang="ru-RU" sz="2000" dirty="0"/>
              <a:t> болу </a:t>
            </a:r>
            <a:r>
              <a:rPr lang="ru-RU" sz="2000" dirty="0" err="1"/>
              <a:t>еді</a:t>
            </a:r>
            <a:r>
              <a:rPr lang="ru-RU" sz="2000" dirty="0"/>
              <a:t>. </a:t>
            </a:r>
            <a:r>
              <a:rPr lang="ru-RU" sz="2000" dirty="0" err="1"/>
              <a:t>Ресей</a:t>
            </a:r>
            <a:r>
              <a:rPr lang="ru-RU" sz="2000" dirty="0"/>
              <a:t> капиталы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аймақ</a:t>
            </a:r>
            <a:r>
              <a:rPr lang="ru-RU" sz="2000" dirty="0"/>
              <a:t> </a:t>
            </a:r>
            <a:r>
              <a:rPr lang="ru-RU" sz="2000" dirty="0" err="1"/>
              <a:t>өте</a:t>
            </a:r>
            <a:r>
              <a:rPr lang="ru-RU" sz="2000" dirty="0"/>
              <a:t> </a:t>
            </a:r>
            <a:r>
              <a:rPr lang="ru-RU" sz="2000" dirty="0" err="1"/>
              <a:t>тиімді</a:t>
            </a:r>
            <a:r>
              <a:rPr lang="ru-RU" sz="2000" dirty="0"/>
              <a:t> </a:t>
            </a:r>
            <a:r>
              <a:rPr lang="ru-RU" sz="2000" dirty="0" err="1"/>
              <a:t>әрі</a:t>
            </a:r>
            <a:r>
              <a:rPr lang="ru-RU" sz="2000" dirty="0"/>
              <a:t> </a:t>
            </a:r>
            <a:r>
              <a:rPr lang="ru-RU" sz="2000" dirty="0" err="1"/>
              <a:t>қолайлы</a:t>
            </a:r>
            <a:r>
              <a:rPr lang="ru-RU" sz="2000" dirty="0"/>
              <a:t> </a:t>
            </a:r>
            <a:r>
              <a:rPr lang="ru-RU" sz="2000" dirty="0" err="1"/>
              <a:t>рыноққа</a:t>
            </a:r>
            <a:r>
              <a:rPr lang="ru-RU" sz="2000" dirty="0"/>
              <a:t> </a:t>
            </a:r>
            <a:r>
              <a:rPr lang="ru-RU" sz="2000" dirty="0" err="1"/>
              <a:t>айналды</a:t>
            </a:r>
            <a:r>
              <a:rPr lang="ru-RU" sz="2000" dirty="0"/>
              <a:t>: </a:t>
            </a:r>
            <a:r>
              <a:rPr lang="ru-RU" sz="2000" dirty="0" err="1"/>
              <a:t>жер</a:t>
            </a:r>
            <a:r>
              <a:rPr lang="ru-RU" sz="2000" dirty="0"/>
              <a:t> </a:t>
            </a:r>
            <a:r>
              <a:rPr lang="ru-RU" sz="2000" dirty="0" err="1"/>
              <a:t>қойнауының</a:t>
            </a:r>
            <a:r>
              <a:rPr lang="ru-RU" sz="2000" dirty="0"/>
              <a:t> </a:t>
            </a:r>
            <a:r>
              <a:rPr lang="ru-RU" sz="2000" dirty="0" err="1"/>
              <a:t>байлығы</a:t>
            </a:r>
            <a:r>
              <a:rPr lang="ru-RU" sz="2000" dirty="0"/>
              <a:t>, </a:t>
            </a:r>
            <a:r>
              <a:rPr lang="ru-RU" sz="2000" dirty="0" err="1"/>
              <a:t>жердің</a:t>
            </a:r>
            <a:r>
              <a:rPr lang="ru-RU" sz="2000" dirty="0"/>
              <a:t> </a:t>
            </a:r>
            <a:r>
              <a:rPr lang="ru-RU" sz="2000" dirty="0" err="1"/>
              <a:t>арзандығы</a:t>
            </a:r>
            <a:r>
              <a:rPr lang="ru-RU" sz="2000" dirty="0"/>
              <a:t>, </a:t>
            </a:r>
            <a:r>
              <a:rPr lang="ru-RU" sz="2000" dirty="0" err="1"/>
              <a:t>жергілікті</a:t>
            </a:r>
            <a:r>
              <a:rPr lang="ru-RU" sz="2000" dirty="0"/>
              <a:t> </a:t>
            </a:r>
            <a:r>
              <a:rPr lang="ru-RU" sz="2000" dirty="0" err="1"/>
              <a:t>халықтан</a:t>
            </a:r>
            <a:r>
              <a:rPr lang="ru-RU" sz="2000" dirty="0"/>
              <a:t> </a:t>
            </a:r>
            <a:r>
              <a:rPr lang="ru-RU" sz="2000" dirty="0" err="1"/>
              <a:t>жалға</a:t>
            </a:r>
            <a:r>
              <a:rPr lang="ru-RU" sz="2000" dirty="0"/>
              <a:t> </a:t>
            </a:r>
            <a:r>
              <a:rPr lang="ru-RU" sz="2000" dirty="0" err="1"/>
              <a:t>немесе</a:t>
            </a:r>
            <a:r>
              <a:rPr lang="ru-RU" sz="2000" dirty="0"/>
              <a:t> </a:t>
            </a:r>
            <a:r>
              <a:rPr lang="ru-RU" sz="2000" dirty="0" err="1"/>
              <a:t>арзан</a:t>
            </a:r>
            <a:r>
              <a:rPr lang="ru-RU" sz="2000" dirty="0"/>
              <a:t> </a:t>
            </a:r>
            <a:r>
              <a:rPr lang="ru-RU" sz="2000" dirty="0" err="1"/>
              <a:t>бағаға</a:t>
            </a:r>
            <a:r>
              <a:rPr lang="ru-RU" sz="2000" dirty="0"/>
              <a:t> </a:t>
            </a:r>
            <a:r>
              <a:rPr lang="ru-RU" sz="2000" dirty="0" err="1"/>
              <a:t>сатып</a:t>
            </a:r>
            <a:r>
              <a:rPr lang="ru-RU" sz="2000" dirty="0"/>
              <a:t> </a:t>
            </a:r>
            <a:r>
              <a:rPr lang="ru-RU" sz="2000" dirty="0" err="1"/>
              <a:t>алу</a:t>
            </a:r>
            <a:r>
              <a:rPr lang="ru-RU" sz="2000" dirty="0"/>
              <a:t>, </a:t>
            </a:r>
            <a:r>
              <a:rPr lang="ru-RU" sz="2000" dirty="0" err="1"/>
              <a:t>арзан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күші</a:t>
            </a:r>
            <a:r>
              <a:rPr lang="ru-RU" sz="2000" dirty="0"/>
              <a:t> </a:t>
            </a:r>
            <a:r>
              <a:rPr lang="ru-RU" sz="2000" dirty="0" err="1"/>
              <a:t>т.б</a:t>
            </a:r>
            <a:r>
              <a:rPr lang="ru-RU" sz="2000" dirty="0"/>
              <a:t>. 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патша</a:t>
            </a:r>
            <a:r>
              <a:rPr lang="ru-RU" sz="2000" dirty="0"/>
              <a:t> </a:t>
            </a:r>
            <a:r>
              <a:rPr lang="ru-RU" sz="2000" dirty="0" err="1"/>
              <a:t>әкімшілігі</a:t>
            </a:r>
            <a:r>
              <a:rPr lang="ru-RU" sz="2000" dirty="0"/>
              <a:t> </a:t>
            </a:r>
            <a:r>
              <a:rPr lang="ru-RU" sz="2000" dirty="0" err="1"/>
              <a:t>орыс</a:t>
            </a:r>
            <a:r>
              <a:rPr lang="ru-RU" sz="2000" dirty="0"/>
              <a:t> </a:t>
            </a:r>
            <a:r>
              <a:rPr lang="ru-RU" sz="2000" dirty="0" err="1"/>
              <a:t>өнеркәсіп</a:t>
            </a:r>
            <a:r>
              <a:rPr lang="ru-RU" sz="2000" dirty="0"/>
              <a:t> </a:t>
            </a:r>
            <a:r>
              <a:rPr lang="ru-RU" sz="2000" dirty="0" err="1"/>
              <a:t>иелеріне</a:t>
            </a:r>
            <a:r>
              <a:rPr lang="ru-RU" sz="2000" dirty="0"/>
              <a:t> </a:t>
            </a:r>
            <a:r>
              <a:rPr lang="ru-RU" sz="2000" dirty="0" err="1"/>
              <a:t>Жезқазғандағы</a:t>
            </a:r>
            <a:r>
              <a:rPr lang="ru-RU" sz="2000" dirty="0"/>
              <a:t> мыс </a:t>
            </a:r>
            <a:r>
              <a:rPr lang="ru-RU" sz="2000" dirty="0" err="1"/>
              <a:t>кенішін</a:t>
            </a:r>
            <a:r>
              <a:rPr lang="ru-RU" sz="2000" dirty="0"/>
              <a:t> бар </a:t>
            </a:r>
            <a:r>
              <a:rPr lang="ru-RU" sz="2000" dirty="0" err="1"/>
              <a:t>болғаны</a:t>
            </a:r>
            <a:r>
              <a:rPr lang="ru-RU" sz="2000" dirty="0"/>
              <a:t> 100 </a:t>
            </a:r>
            <a:r>
              <a:rPr lang="ru-RU" sz="2000" dirty="0" err="1"/>
              <a:t>сомға</a:t>
            </a:r>
            <a:r>
              <a:rPr lang="ru-RU" sz="2000" dirty="0"/>
              <a:t>, Саран </a:t>
            </a:r>
            <a:r>
              <a:rPr lang="ru-RU" sz="2000" dirty="0" err="1"/>
              <a:t>көмір</a:t>
            </a:r>
            <a:r>
              <a:rPr lang="ru-RU" sz="2000" dirty="0"/>
              <a:t> </a:t>
            </a:r>
            <a:r>
              <a:rPr lang="ru-RU" sz="2000" dirty="0" err="1"/>
              <a:t>кенішін</a:t>
            </a:r>
            <a:r>
              <a:rPr lang="ru-RU" sz="2000" dirty="0"/>
              <a:t> 114 </a:t>
            </a:r>
            <a:r>
              <a:rPr lang="ru-RU" sz="2000" dirty="0" err="1"/>
              <a:t>сомға</a:t>
            </a:r>
            <a:r>
              <a:rPr lang="ru-RU" sz="2000" dirty="0"/>
              <a:t> </a:t>
            </a:r>
            <a:r>
              <a:rPr lang="ru-RU" sz="2000" dirty="0" err="1"/>
              <a:t>сатқан</a:t>
            </a:r>
            <a:r>
              <a:rPr lang="ru-RU" sz="2000" dirty="0"/>
              <a:t>. Тау-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өнеркәсібі</a:t>
            </a:r>
            <a:r>
              <a:rPr lang="ru-RU" sz="2000" dirty="0"/>
              <a:t> </a:t>
            </a:r>
            <a:r>
              <a:rPr lang="ru-RU" sz="2000" dirty="0" err="1"/>
              <a:t>негізінен</a:t>
            </a:r>
            <a:r>
              <a:rPr lang="ru-RU" sz="2000" dirty="0"/>
              <a:t> </a:t>
            </a:r>
            <a:r>
              <a:rPr lang="ru-RU" sz="2000" dirty="0" err="1"/>
              <a:t>Ақмола</a:t>
            </a:r>
            <a:r>
              <a:rPr lang="ru-RU" sz="2000" dirty="0"/>
              <a:t>, Семей </a:t>
            </a:r>
            <a:r>
              <a:rPr lang="ru-RU" sz="2000" dirty="0" err="1"/>
              <a:t>облыстарында</a:t>
            </a:r>
            <a:r>
              <a:rPr lang="ru-RU" sz="2000" dirty="0"/>
              <a:t>, </a:t>
            </a:r>
            <a:r>
              <a:rPr lang="ru-RU" sz="2000" dirty="0" err="1"/>
              <a:t>Баянауыл</a:t>
            </a:r>
            <a:r>
              <a:rPr lang="ru-RU" sz="2000" dirty="0"/>
              <a:t>, </a:t>
            </a:r>
            <a:r>
              <a:rPr lang="ru-RU" sz="2000" dirty="0" err="1"/>
              <a:t>Қарқаралы</a:t>
            </a:r>
            <a:r>
              <a:rPr lang="ru-RU" sz="2000" dirty="0"/>
              <a:t>, </a:t>
            </a:r>
            <a:r>
              <a:rPr lang="ru-RU" sz="2000" dirty="0" err="1"/>
              <a:t>Ақмола</a:t>
            </a:r>
            <a:r>
              <a:rPr lang="ru-RU" sz="2000" dirty="0"/>
              <a:t> </a:t>
            </a:r>
            <a:r>
              <a:rPr lang="ru-RU" sz="2000" dirty="0" err="1"/>
              <a:t>уездерінде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Алтай </a:t>
            </a:r>
            <a:r>
              <a:rPr lang="ru-RU" sz="2000" dirty="0" err="1"/>
              <a:t>аймағында</a:t>
            </a:r>
            <a:r>
              <a:rPr lang="ru-RU" sz="2000" dirty="0"/>
              <a:t> </a:t>
            </a:r>
            <a:r>
              <a:rPr lang="ru-RU" sz="2000" dirty="0" err="1"/>
              <a:t>дами</a:t>
            </a:r>
            <a:r>
              <a:rPr lang="ru-RU" sz="2000" dirty="0"/>
              <a:t> </a:t>
            </a:r>
            <a:r>
              <a:rPr lang="ru-RU" sz="2000" dirty="0" err="1"/>
              <a:t>бастады</a:t>
            </a:r>
            <a:r>
              <a:rPr lang="ru-RU" sz="2000" dirty="0"/>
              <a:t>. </a:t>
            </a:r>
            <a:r>
              <a:rPr lang="ru-RU" sz="2000" dirty="0" err="1"/>
              <a:t>Мұнда</a:t>
            </a:r>
            <a:r>
              <a:rPr lang="ru-RU" sz="2000" dirty="0"/>
              <a:t> мыс, </a:t>
            </a:r>
            <a:r>
              <a:rPr lang="ru-RU" sz="2000" dirty="0" err="1"/>
              <a:t>күміс</a:t>
            </a:r>
            <a:r>
              <a:rPr lang="ru-RU" sz="2000" dirty="0"/>
              <a:t>, </a:t>
            </a:r>
            <a:r>
              <a:rPr lang="ru-RU" sz="2000" dirty="0" err="1"/>
              <a:t>қорғасын</a:t>
            </a:r>
            <a:r>
              <a:rPr lang="ru-RU" sz="2000" dirty="0"/>
              <a:t>, </a:t>
            </a:r>
            <a:r>
              <a:rPr lang="ru-RU" sz="2000" dirty="0" err="1"/>
              <a:t>көмір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алтын </a:t>
            </a:r>
            <a:r>
              <a:rPr lang="ru-RU" sz="2000" dirty="0" err="1"/>
              <a:t>өндіретін</a:t>
            </a:r>
            <a:r>
              <a:rPr lang="ru-RU" sz="2000" dirty="0"/>
              <a:t> </a:t>
            </a:r>
            <a:r>
              <a:rPr lang="ru-RU" sz="2000" dirty="0" err="1"/>
              <a:t>кеніштер</a:t>
            </a:r>
            <a:r>
              <a:rPr lang="ru-RU" sz="2000" dirty="0"/>
              <a:t> </a:t>
            </a:r>
            <a:r>
              <a:rPr lang="ru-RU" sz="2000" dirty="0" err="1"/>
              <a:t>шоғырланды</a:t>
            </a:r>
            <a:r>
              <a:rPr lang="ru-RU" sz="2000" dirty="0"/>
              <a:t>. Мыс </a:t>
            </a:r>
            <a:r>
              <a:rPr lang="ru-RU" sz="2000" dirty="0" err="1"/>
              <a:t>қорыту</a:t>
            </a:r>
            <a:r>
              <a:rPr lang="ru-RU" sz="2000" dirty="0"/>
              <a:t>, </a:t>
            </a:r>
            <a:r>
              <a:rPr lang="ru-RU" sz="2000" dirty="0" err="1"/>
              <a:t>күміс-қорғасын</a:t>
            </a:r>
            <a:r>
              <a:rPr lang="ru-RU" sz="2000" dirty="0"/>
              <a:t>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орындарының</a:t>
            </a:r>
            <a:r>
              <a:rPr lang="ru-RU" sz="2000" dirty="0"/>
              <a:t>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бөлігі</a:t>
            </a:r>
            <a:r>
              <a:rPr lang="ru-RU" sz="2000" dirty="0"/>
              <a:t> </a:t>
            </a:r>
            <a:r>
              <a:rPr lang="ru-RU" sz="2000" dirty="0" err="1"/>
              <a:t>орыстың</a:t>
            </a:r>
            <a:r>
              <a:rPr lang="ru-RU" sz="2000" dirty="0"/>
              <a:t> </a:t>
            </a:r>
            <a:r>
              <a:rPr lang="ru-RU" sz="2000" dirty="0" err="1"/>
              <a:t>ірі</a:t>
            </a:r>
            <a:r>
              <a:rPr lang="ru-RU" sz="2000" dirty="0"/>
              <a:t> </a:t>
            </a:r>
            <a:r>
              <a:rPr lang="ru-RU" sz="2000" dirty="0" err="1"/>
              <a:t>өнеркәсіп</a:t>
            </a:r>
            <a:r>
              <a:rPr lang="ru-RU" sz="2000" dirty="0"/>
              <a:t> </a:t>
            </a:r>
            <a:r>
              <a:rPr lang="ru-RU" sz="2000" dirty="0" err="1"/>
              <a:t>иесі</a:t>
            </a:r>
            <a:r>
              <a:rPr lang="ru-RU" sz="2000" dirty="0"/>
              <a:t> С. </a:t>
            </a:r>
            <a:r>
              <a:rPr lang="ru-RU" sz="2000" dirty="0" err="1"/>
              <a:t>Поповтың</a:t>
            </a:r>
            <a:r>
              <a:rPr lang="ru-RU" sz="2000" dirty="0"/>
              <a:t> </a:t>
            </a:r>
            <a:r>
              <a:rPr lang="ru-RU" sz="2000" dirty="0" err="1"/>
              <a:t>меншігінде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 86 </a:t>
            </a:r>
            <a:r>
              <a:rPr lang="ru-RU" sz="2000" dirty="0" err="1"/>
              <a:t>сомға</a:t>
            </a:r>
            <a:r>
              <a:rPr lang="ru-RU" sz="2000" dirty="0"/>
              <a:t> </a:t>
            </a:r>
            <a:r>
              <a:rPr lang="ru-RU" sz="2000" dirty="0" err="1"/>
              <a:t>Далабай</a:t>
            </a:r>
            <a:r>
              <a:rPr lang="ru-RU" sz="2000" dirty="0"/>
              <a:t> </a:t>
            </a:r>
            <a:r>
              <a:rPr lang="ru-RU" sz="2000" dirty="0" err="1"/>
              <a:t>Тоқтамысовтан</a:t>
            </a:r>
            <a:r>
              <a:rPr lang="ru-RU" sz="2000" dirty="0"/>
              <a:t> </a:t>
            </a:r>
            <a:r>
              <a:rPr lang="ru-RU" sz="2000" dirty="0" err="1"/>
              <a:t>Ақмола</a:t>
            </a:r>
            <a:r>
              <a:rPr lang="ru-RU" sz="2000" dirty="0"/>
              <a:t> </a:t>
            </a:r>
            <a:r>
              <a:rPr lang="ru-RU" sz="2000" dirty="0" err="1"/>
              <a:t>уезіндегі</a:t>
            </a:r>
            <a:r>
              <a:rPr lang="ru-RU" sz="2000" dirty="0"/>
              <a:t> мыс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орнын</a:t>
            </a:r>
            <a:r>
              <a:rPr lang="ru-RU" sz="2000" dirty="0"/>
              <a:t>, ал 1856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Игілік</a:t>
            </a:r>
            <a:r>
              <a:rPr lang="ru-RU" sz="2000" dirty="0"/>
              <a:t> </a:t>
            </a:r>
            <a:r>
              <a:rPr lang="ru-RU" sz="2000" dirty="0" err="1"/>
              <a:t>Өтеповтан</a:t>
            </a:r>
            <a:r>
              <a:rPr lang="ru-RU" sz="2000" dirty="0"/>
              <a:t> 250 </a:t>
            </a:r>
            <a:r>
              <a:rPr lang="ru-RU" sz="2000" dirty="0" err="1"/>
              <a:t>сомға</a:t>
            </a:r>
            <a:r>
              <a:rPr lang="ru-RU" sz="2000" dirty="0"/>
              <a:t> </a:t>
            </a:r>
            <a:r>
              <a:rPr lang="ru-RU" sz="2000" dirty="0" err="1"/>
              <a:t>Қарағанды</a:t>
            </a:r>
            <a:r>
              <a:rPr lang="ru-RU" sz="2000" dirty="0"/>
              <a:t> </a:t>
            </a:r>
            <a:r>
              <a:rPr lang="ru-RU" sz="2000" dirty="0" err="1"/>
              <a:t>көмір</a:t>
            </a:r>
            <a:r>
              <a:rPr lang="ru-RU" sz="2000" dirty="0"/>
              <a:t>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орнын</a:t>
            </a:r>
            <a:r>
              <a:rPr lang="ru-RU" sz="2000" dirty="0"/>
              <a:t> </a:t>
            </a:r>
            <a:r>
              <a:rPr lang="ru-RU" sz="2000" dirty="0" err="1"/>
              <a:t>сатып</a:t>
            </a:r>
            <a:r>
              <a:rPr lang="ru-RU" sz="2000" dirty="0"/>
              <a:t> </a:t>
            </a:r>
            <a:r>
              <a:rPr lang="ru-RU" sz="2000" dirty="0" err="1"/>
              <a:t>алған</a:t>
            </a:r>
            <a:r>
              <a:rPr lang="ru-RU" sz="2000" dirty="0"/>
              <a:t>. Осы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орындарының</a:t>
            </a:r>
            <a:r>
              <a:rPr lang="ru-RU" sz="2000" dirty="0"/>
              <a:t> </a:t>
            </a:r>
            <a:r>
              <a:rPr lang="ru-RU" sz="2000" dirty="0" err="1"/>
              <a:t>негізінде</a:t>
            </a:r>
            <a:r>
              <a:rPr lang="ru-RU" sz="2000" dirty="0"/>
              <a:t> 1863 </a:t>
            </a:r>
            <a:r>
              <a:rPr lang="ru-RU" sz="2000" dirty="0" err="1"/>
              <a:t>жылы</a:t>
            </a:r>
            <a:r>
              <a:rPr lang="ru-RU" sz="2000" dirty="0"/>
              <a:t> компания Спасск мыс </a:t>
            </a:r>
            <a:r>
              <a:rPr lang="ru-RU" sz="2000" dirty="0" err="1"/>
              <a:t>зауытын</a:t>
            </a:r>
            <a:r>
              <a:rPr lang="ru-RU" sz="2000" dirty="0"/>
              <a:t> </a:t>
            </a:r>
            <a:r>
              <a:rPr lang="ru-RU" sz="2000" dirty="0" err="1"/>
              <a:t>салды</a:t>
            </a:r>
            <a:r>
              <a:rPr lang="ru-RU" sz="2000" dirty="0"/>
              <a:t>. </a:t>
            </a:r>
            <a:r>
              <a:rPr lang="ru-RU" sz="2000" dirty="0" err="1"/>
              <a:t>Онда</a:t>
            </a:r>
            <a:r>
              <a:rPr lang="ru-RU" sz="2000" dirty="0"/>
              <a:t> орта </a:t>
            </a:r>
            <a:r>
              <a:rPr lang="ru-RU" sz="2000" dirty="0" err="1"/>
              <a:t>есеппен</a:t>
            </a:r>
            <a:r>
              <a:rPr lang="ru-RU" sz="2000" dirty="0"/>
              <a:t> </a:t>
            </a:r>
            <a:r>
              <a:rPr lang="ru-RU" sz="2000" dirty="0" err="1"/>
              <a:t>жылына</a:t>
            </a:r>
            <a:r>
              <a:rPr lang="ru-RU" sz="2000" dirty="0"/>
              <a:t> 250 </a:t>
            </a:r>
            <a:r>
              <a:rPr lang="ru-RU" sz="2000" dirty="0" err="1"/>
              <a:t>мың</a:t>
            </a:r>
            <a:r>
              <a:rPr lang="ru-RU" sz="2000" dirty="0"/>
              <a:t> </a:t>
            </a:r>
            <a:r>
              <a:rPr lang="ru-RU" sz="2000" dirty="0" err="1"/>
              <a:t>сомға</a:t>
            </a:r>
            <a:r>
              <a:rPr lang="ru-RU" sz="2000" dirty="0"/>
              <a:t> </a:t>
            </a:r>
            <a:r>
              <a:rPr lang="ru-RU" sz="2000" dirty="0" err="1"/>
              <a:t>бағаланатын</a:t>
            </a:r>
            <a:r>
              <a:rPr lang="ru-RU" sz="2000" dirty="0"/>
              <a:t> 30 </a:t>
            </a:r>
            <a:r>
              <a:rPr lang="ru-RU" sz="2000" dirty="0" err="1"/>
              <a:t>мың</a:t>
            </a:r>
            <a:r>
              <a:rPr lang="ru-RU" sz="2000" dirty="0"/>
              <a:t> </a:t>
            </a:r>
            <a:r>
              <a:rPr lang="ru-RU" sz="2000" dirty="0" err="1"/>
              <a:t>пұт</a:t>
            </a:r>
            <a:r>
              <a:rPr lang="ru-RU" sz="2000" dirty="0"/>
              <a:t> мыс </a:t>
            </a:r>
            <a:r>
              <a:rPr lang="ru-RU" sz="2000" dirty="0" err="1"/>
              <a:t>балқытылған</a:t>
            </a:r>
            <a:r>
              <a:rPr lang="ru-RU" sz="2000" dirty="0"/>
              <a:t>. Спасск </a:t>
            </a:r>
            <a:r>
              <a:rPr lang="ru-RU" sz="2000" dirty="0" err="1"/>
              <a:t>зауыты</a:t>
            </a:r>
            <a:r>
              <a:rPr lang="ru-RU" sz="2000" dirty="0"/>
              <a:t> мыс </a:t>
            </a:r>
            <a:r>
              <a:rPr lang="ru-RU" sz="2000" dirty="0" err="1"/>
              <a:t>балқыту</a:t>
            </a:r>
            <a:r>
              <a:rPr lang="ru-RU" sz="2000" dirty="0"/>
              <a:t> </a:t>
            </a:r>
            <a:r>
              <a:rPr lang="ru-RU" sz="2000" dirty="0" err="1"/>
              <a:t>байынша</a:t>
            </a:r>
            <a:r>
              <a:rPr lang="ru-RU" sz="2000" dirty="0"/>
              <a:t> </a:t>
            </a:r>
            <a:r>
              <a:rPr lang="ru-RU" sz="2000" dirty="0" err="1"/>
              <a:t>Ресейдің</a:t>
            </a:r>
            <a:r>
              <a:rPr lang="ru-RU" sz="2000" dirty="0"/>
              <a:t> </a:t>
            </a:r>
            <a:r>
              <a:rPr lang="ru-RU" sz="2000" dirty="0" err="1"/>
              <a:t>жекеменшік</a:t>
            </a:r>
            <a:r>
              <a:rPr lang="ru-RU" sz="2000" dirty="0"/>
              <a:t> </a:t>
            </a:r>
            <a:r>
              <a:rPr lang="ru-RU" sz="2000" dirty="0" err="1"/>
              <a:t>зауыттары</a:t>
            </a:r>
            <a:r>
              <a:rPr lang="ru-RU" sz="2000" dirty="0"/>
              <a:t> </a:t>
            </a:r>
            <a:r>
              <a:rPr lang="ru-RU" sz="2000" dirty="0" err="1"/>
              <a:t>арасында</a:t>
            </a:r>
            <a:r>
              <a:rPr lang="ru-RU" sz="2000" dirty="0"/>
              <a:t> </a:t>
            </a:r>
            <a:r>
              <a:rPr lang="ru-RU" sz="2000" dirty="0" err="1"/>
              <a:t>Нижне</a:t>
            </a:r>
            <a:r>
              <a:rPr lang="ru-RU" sz="2000" dirty="0"/>
              <a:t> </a:t>
            </a:r>
            <a:r>
              <a:rPr lang="ru-RU" sz="2000" dirty="0" err="1"/>
              <a:t>тагил</a:t>
            </a:r>
            <a:r>
              <a:rPr lang="ru-RU" sz="2000" dirty="0"/>
              <a:t> </a:t>
            </a:r>
            <a:r>
              <a:rPr lang="ru-RU" sz="2000" dirty="0" err="1"/>
              <a:t>зауытынан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</a:t>
            </a:r>
            <a:r>
              <a:rPr lang="ru-RU" sz="2000" dirty="0" err="1"/>
              <a:t>екінші</a:t>
            </a:r>
            <a:r>
              <a:rPr lang="ru-RU" sz="2000" dirty="0"/>
              <a:t> </a:t>
            </a:r>
            <a:r>
              <a:rPr lang="ru-RU" sz="2000" dirty="0" err="1"/>
              <a:t>орын</a:t>
            </a:r>
            <a:r>
              <a:rPr lang="ru-RU" sz="2000" dirty="0"/>
              <a:t> </a:t>
            </a:r>
            <a:r>
              <a:rPr lang="ru-RU" sz="2000" dirty="0" err="1"/>
              <a:t>алды</a:t>
            </a:r>
            <a:r>
              <a:rPr lang="ru-RU" sz="2000" dirty="0"/>
              <a:t>.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өнімдері</a:t>
            </a:r>
            <a:r>
              <a:rPr lang="ru-RU" sz="2000" dirty="0"/>
              <a:t> Екатеринбург пен </a:t>
            </a:r>
            <a:r>
              <a:rPr lang="ru-RU" sz="2000" dirty="0" err="1"/>
              <a:t>Петербургтегі</a:t>
            </a:r>
            <a:r>
              <a:rPr lang="ru-RU" sz="2000" dirty="0"/>
              <a:t> </a:t>
            </a:r>
            <a:r>
              <a:rPr lang="ru-RU" sz="2000" dirty="0" err="1"/>
              <a:t>ақша</a:t>
            </a:r>
            <a:r>
              <a:rPr lang="ru-RU" sz="2000" dirty="0"/>
              <a:t> </a:t>
            </a:r>
            <a:r>
              <a:rPr lang="ru-RU" sz="2000" dirty="0" err="1"/>
              <a:t>сарайларына</a:t>
            </a:r>
            <a:r>
              <a:rPr lang="ru-RU" sz="2000" dirty="0"/>
              <a:t>, </a:t>
            </a:r>
            <a:r>
              <a:rPr lang="ru-RU" sz="2000" dirty="0" err="1"/>
              <a:t>сондай-ақ</a:t>
            </a:r>
            <a:r>
              <a:rPr lang="ru-RU" sz="2000" dirty="0"/>
              <a:t> </a:t>
            </a:r>
            <a:r>
              <a:rPr lang="ru-RU" sz="2000" dirty="0" err="1"/>
              <a:t>Нижегород</a:t>
            </a:r>
            <a:r>
              <a:rPr lang="ru-RU" sz="2000" dirty="0"/>
              <a:t> </a:t>
            </a:r>
            <a:r>
              <a:rPr lang="ru-RU" sz="2000" dirty="0" err="1"/>
              <a:t>жәрмеңкесіне</a:t>
            </a:r>
            <a:r>
              <a:rPr lang="ru-RU" sz="2000" dirty="0"/>
              <a:t> </a:t>
            </a:r>
            <a:r>
              <a:rPr lang="ru-RU" sz="2000" dirty="0" err="1"/>
              <a:t>апарылып</a:t>
            </a:r>
            <a:r>
              <a:rPr lang="ru-RU" sz="2000" dirty="0"/>
              <a:t> </a:t>
            </a:r>
            <a:r>
              <a:rPr lang="ru-RU" sz="2000" dirty="0" err="1" smtClean="0"/>
              <a:t>отырған</a:t>
            </a:r>
            <a:r>
              <a:rPr lang="ru-RU" sz="2000" dirty="0" smtClean="0"/>
              <a:t> .</a:t>
            </a:r>
            <a:endParaRPr lang="ru-RU" sz="2000" dirty="0"/>
          </a:p>
          <a:p>
            <a:pPr algn="just"/>
            <a:r>
              <a:rPr lang="ru-RU" sz="2000" dirty="0" smtClean="0"/>
              <a:t>1884 </a:t>
            </a:r>
            <a:r>
              <a:rPr lang="ru-RU" sz="2000" dirty="0" err="1"/>
              <a:t>жылы</a:t>
            </a:r>
            <a:r>
              <a:rPr lang="ru-RU" sz="2000" dirty="0"/>
              <a:t> С. Попов «</a:t>
            </a:r>
            <a:r>
              <a:rPr lang="ru-RU" sz="2000" dirty="0" err="1"/>
              <a:t>Күміс</a:t>
            </a:r>
            <a:r>
              <a:rPr lang="ru-RU" sz="2000" dirty="0"/>
              <a:t> </a:t>
            </a:r>
            <a:r>
              <a:rPr lang="ru-RU" sz="2000" dirty="0" err="1"/>
              <a:t>өндіру</a:t>
            </a:r>
            <a:r>
              <a:rPr lang="ru-RU" sz="2000" dirty="0"/>
              <a:t> </a:t>
            </a:r>
            <a:r>
              <a:rPr lang="ru-RU" sz="2000" dirty="0" err="1"/>
              <a:t>серіктестігін</a:t>
            </a:r>
            <a:r>
              <a:rPr lang="ru-RU" sz="2000" dirty="0"/>
              <a:t>», 1885 </a:t>
            </a:r>
            <a:r>
              <a:rPr lang="ru-RU" sz="2000" dirty="0" err="1"/>
              <a:t>жылы</a:t>
            </a:r>
            <a:r>
              <a:rPr lang="ru-RU" sz="2000" dirty="0"/>
              <a:t> «</a:t>
            </a:r>
            <a:r>
              <a:rPr lang="ru-RU" sz="2000" dirty="0" err="1"/>
              <a:t>Далалық</a:t>
            </a:r>
            <a:r>
              <a:rPr lang="ru-RU" sz="2000" dirty="0"/>
              <a:t> </a:t>
            </a:r>
            <a:r>
              <a:rPr lang="ru-RU" sz="2000" dirty="0" err="1"/>
              <a:t>тас</a:t>
            </a:r>
            <a:r>
              <a:rPr lang="ru-RU" sz="2000" dirty="0"/>
              <a:t> </a:t>
            </a:r>
            <a:r>
              <a:rPr lang="ru-RU" sz="2000" dirty="0" err="1"/>
              <a:t>көмір</a:t>
            </a:r>
            <a:r>
              <a:rPr lang="ru-RU" sz="2000" dirty="0"/>
              <a:t>» </a:t>
            </a:r>
            <a:r>
              <a:rPr lang="ru-RU" sz="2000" dirty="0" err="1"/>
              <a:t>қоғамын</a:t>
            </a:r>
            <a:r>
              <a:rPr lang="ru-RU" sz="2000" dirty="0"/>
              <a:t> </a:t>
            </a:r>
            <a:r>
              <a:rPr lang="ru-RU" sz="2000" dirty="0" err="1"/>
              <a:t>құрады</a:t>
            </a:r>
            <a:r>
              <a:rPr lang="ru-RU" sz="2000" dirty="0"/>
              <a:t>. </a:t>
            </a:r>
            <a:r>
              <a:rPr lang="ru-RU" sz="2000" dirty="0" err="1"/>
              <a:t>Жұмысшыларының</a:t>
            </a:r>
            <a:r>
              <a:rPr lang="ru-RU" sz="2000" dirty="0"/>
              <a:t> саны 300-ден 500 </a:t>
            </a:r>
            <a:r>
              <a:rPr lang="ru-RU" sz="2000" dirty="0" err="1"/>
              <a:t>дейін</a:t>
            </a:r>
            <a:r>
              <a:rPr lang="ru-RU" sz="2000" dirty="0"/>
              <a:t> </a:t>
            </a:r>
            <a:r>
              <a:rPr lang="ru-RU" sz="2000" dirty="0" err="1"/>
              <a:t>жеткен</a:t>
            </a:r>
            <a:r>
              <a:rPr lang="ru-RU" sz="2000" dirty="0"/>
              <a:t> </a:t>
            </a:r>
            <a:r>
              <a:rPr lang="ru-RU" sz="2000" dirty="0" err="1"/>
              <a:t>ірі</a:t>
            </a:r>
            <a:r>
              <a:rPr lang="ru-RU" sz="2000" dirty="0"/>
              <a:t> </a:t>
            </a:r>
            <a:r>
              <a:rPr lang="ru-RU" sz="2000" dirty="0" err="1"/>
              <a:t>деген</a:t>
            </a:r>
            <a:r>
              <a:rPr lang="ru-RU" sz="2000" dirty="0"/>
              <a:t> </a:t>
            </a:r>
            <a:r>
              <a:rPr lang="ru-RU" sz="2000" dirty="0" err="1"/>
              <a:t>кәсіпорындарға</a:t>
            </a:r>
            <a:r>
              <a:rPr lang="ru-RU" sz="2000" dirty="0"/>
              <a:t>: Спасск мыс </a:t>
            </a:r>
            <a:r>
              <a:rPr lang="ru-RU" sz="2000" dirty="0" err="1"/>
              <a:t>зауыты</a:t>
            </a:r>
            <a:r>
              <a:rPr lang="ru-RU" sz="2000" dirty="0"/>
              <a:t>, Успенск </a:t>
            </a:r>
            <a:r>
              <a:rPr lang="ru-RU" sz="2000" dirty="0" err="1"/>
              <a:t>кеніші</a:t>
            </a:r>
            <a:r>
              <a:rPr lang="ru-RU" sz="2000" dirty="0"/>
              <a:t>, </a:t>
            </a:r>
            <a:r>
              <a:rPr lang="ru-RU" sz="2000" dirty="0" err="1"/>
              <a:t>Қарағанды</a:t>
            </a:r>
            <a:r>
              <a:rPr lang="ru-RU" sz="2000" dirty="0"/>
              <a:t> </a:t>
            </a:r>
            <a:r>
              <a:rPr lang="ru-RU" sz="2000" dirty="0" err="1"/>
              <a:t>көмір</a:t>
            </a:r>
            <a:r>
              <a:rPr lang="ru-RU" sz="2000" dirty="0"/>
              <a:t> </a:t>
            </a:r>
            <a:r>
              <a:rPr lang="ru-RU" sz="2000" dirty="0" err="1"/>
              <a:t>кеніші</a:t>
            </a:r>
            <a:r>
              <a:rPr lang="ru-RU" sz="2000" dirty="0"/>
              <a:t>, </a:t>
            </a:r>
            <a:r>
              <a:rPr lang="ru-RU" sz="2000" dirty="0" err="1"/>
              <a:t>Екібастұз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Риддер</a:t>
            </a:r>
            <a:r>
              <a:rPr lang="ru-RU" sz="2000" dirty="0"/>
              <a:t> </a:t>
            </a:r>
            <a:r>
              <a:rPr lang="ru-RU" sz="2000" dirty="0" err="1"/>
              <a:t>кәсіпорындары</a:t>
            </a:r>
            <a:r>
              <a:rPr lang="ru-RU" sz="2000" dirty="0"/>
              <a:t> </a:t>
            </a:r>
            <a:r>
              <a:rPr lang="ru-RU" sz="2000" dirty="0" err="1"/>
              <a:t>кірді</a:t>
            </a:r>
            <a:r>
              <a:rPr lang="ru-RU" sz="2000" dirty="0"/>
              <a:t>. 1885-1893 </a:t>
            </a:r>
            <a:r>
              <a:rPr lang="ru-RU" sz="2000" dirty="0" err="1"/>
              <a:t>жылдарда</a:t>
            </a:r>
            <a:r>
              <a:rPr lang="ru-RU" sz="2000" dirty="0"/>
              <a:t> </a:t>
            </a:r>
            <a:r>
              <a:rPr lang="ru-RU" sz="2000" dirty="0" err="1"/>
              <a:t>жалпы</a:t>
            </a:r>
            <a:r>
              <a:rPr lang="ru-RU" sz="2000" dirty="0"/>
              <a:t> </a:t>
            </a:r>
            <a:r>
              <a:rPr lang="ru-RU" sz="2000" dirty="0" err="1"/>
              <a:t>Қазақстан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151182 </a:t>
            </a:r>
            <a:r>
              <a:rPr lang="ru-RU" sz="2000" dirty="0" err="1"/>
              <a:t>пұт</a:t>
            </a:r>
            <a:r>
              <a:rPr lang="ru-RU" sz="2000" dirty="0"/>
              <a:t> </a:t>
            </a:r>
            <a:r>
              <a:rPr lang="ru-RU" sz="2000" dirty="0" err="1"/>
              <a:t>қорғасын</a:t>
            </a:r>
            <a:r>
              <a:rPr lang="ru-RU" sz="2000" dirty="0"/>
              <a:t>, 883 </a:t>
            </a:r>
            <a:r>
              <a:rPr lang="ru-RU" sz="2000" dirty="0" err="1"/>
              <a:t>пұт</a:t>
            </a:r>
            <a:r>
              <a:rPr lang="ru-RU" sz="2000" dirty="0"/>
              <a:t> </a:t>
            </a:r>
            <a:r>
              <a:rPr lang="ru-RU" sz="2000" dirty="0" err="1"/>
              <a:t>күміс</a:t>
            </a:r>
            <a:r>
              <a:rPr lang="ru-RU" sz="2000" dirty="0"/>
              <a:t>, 219.186 </a:t>
            </a:r>
            <a:r>
              <a:rPr lang="ru-RU" sz="2000" dirty="0" err="1"/>
              <a:t>пұт</a:t>
            </a:r>
            <a:r>
              <a:rPr lang="ru-RU" sz="2000" dirty="0"/>
              <a:t> </a:t>
            </a:r>
            <a:r>
              <a:rPr lang="ru-RU" sz="2000" dirty="0" err="1"/>
              <a:t>қара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484542 </a:t>
            </a:r>
            <a:r>
              <a:rPr lang="ru-RU" sz="2000" dirty="0" err="1"/>
              <a:t>пұт</a:t>
            </a:r>
            <a:r>
              <a:rPr lang="ru-RU" sz="2000" dirty="0"/>
              <a:t> таза мыс </a:t>
            </a:r>
            <a:r>
              <a:rPr lang="ru-RU" sz="2000" dirty="0" err="1"/>
              <a:t>өндірілген</a:t>
            </a:r>
            <a:r>
              <a:rPr lang="ru-RU" sz="2000" dirty="0"/>
              <a:t>. </a:t>
            </a:r>
            <a:r>
              <a:rPr lang="ru-RU" sz="2000" dirty="0" err="1"/>
              <a:t>Бірақ</a:t>
            </a:r>
            <a:r>
              <a:rPr lang="ru-RU" sz="2000" dirty="0"/>
              <a:t> </a:t>
            </a:r>
            <a:r>
              <a:rPr lang="ru-RU" sz="2000" dirty="0" err="1"/>
              <a:t>орыс</a:t>
            </a:r>
            <a:r>
              <a:rPr lang="ru-RU" sz="2000" dirty="0"/>
              <a:t> </a:t>
            </a:r>
            <a:r>
              <a:rPr lang="ru-RU" sz="2000" dirty="0" err="1"/>
              <a:t>кәсіпкерлерінің</a:t>
            </a:r>
            <a:r>
              <a:rPr lang="ru-RU" sz="2000" dirty="0"/>
              <a:t> </a:t>
            </a:r>
            <a:r>
              <a:rPr lang="ru-RU" sz="2000" dirty="0" err="1"/>
              <a:t>қаражаты</a:t>
            </a:r>
            <a:r>
              <a:rPr lang="ru-RU" sz="2000" dirty="0"/>
              <a:t> </a:t>
            </a:r>
            <a:r>
              <a:rPr lang="ru-RU" sz="2000" dirty="0" err="1"/>
              <a:t>жетіспеген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, </a:t>
            </a:r>
            <a:r>
              <a:rPr lang="ru-RU" sz="2000" dirty="0" err="1"/>
              <a:t>үкімет</a:t>
            </a:r>
            <a:r>
              <a:rPr lang="ru-RU" sz="2000" dirty="0"/>
              <a:t> </a:t>
            </a:r>
            <a:r>
              <a:rPr lang="ru-RU" sz="2000" dirty="0" err="1"/>
              <a:t>шетел</a:t>
            </a:r>
            <a:r>
              <a:rPr lang="ru-RU" sz="2000" dirty="0"/>
              <a:t> </a:t>
            </a:r>
            <a:r>
              <a:rPr lang="ru-RU" sz="2000" dirty="0" err="1"/>
              <a:t>капиталын</a:t>
            </a:r>
            <a:r>
              <a:rPr lang="ru-RU" sz="2000" dirty="0"/>
              <a:t> да </a:t>
            </a:r>
            <a:r>
              <a:rPr lang="ru-RU" sz="2000" dirty="0" err="1"/>
              <a:t>тарта</a:t>
            </a:r>
            <a:r>
              <a:rPr lang="ru-RU" sz="2000" dirty="0"/>
              <a:t> </a:t>
            </a:r>
            <a:r>
              <a:rPr lang="ru-RU" sz="2000" dirty="0" err="1"/>
              <a:t>бастады</a:t>
            </a:r>
            <a:r>
              <a:rPr lang="ru-RU" sz="2000" dirty="0"/>
              <a:t>. 1904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шетел</a:t>
            </a:r>
            <a:r>
              <a:rPr lang="ru-RU" sz="2000" dirty="0"/>
              <a:t> </a:t>
            </a:r>
            <a:r>
              <a:rPr lang="ru-RU" sz="2000" dirty="0" err="1"/>
              <a:t>кәсіпкерлері</a:t>
            </a:r>
            <a:r>
              <a:rPr lang="ru-RU" sz="2000" dirty="0"/>
              <a:t> Спасск-Воскресенск, </a:t>
            </a:r>
            <a:r>
              <a:rPr lang="ru-RU" sz="2000" dirty="0" err="1"/>
              <a:t>Успен</a:t>
            </a:r>
            <a:r>
              <a:rPr lang="ru-RU" sz="2000" dirty="0"/>
              <a:t> мыс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орындарын</a:t>
            </a:r>
            <a:r>
              <a:rPr lang="ru-RU" sz="2000" dirty="0"/>
              <a:t>, Спасск мыс </a:t>
            </a:r>
            <a:r>
              <a:rPr lang="ru-RU" sz="2000" dirty="0" err="1"/>
              <a:t>қорыту</a:t>
            </a:r>
            <a:r>
              <a:rPr lang="ru-RU" sz="2000" dirty="0"/>
              <a:t> </a:t>
            </a:r>
            <a:r>
              <a:rPr lang="ru-RU" sz="2000" dirty="0" err="1"/>
              <a:t>зауытын</a:t>
            </a:r>
            <a:r>
              <a:rPr lang="ru-RU" sz="2000" dirty="0"/>
              <a:t>, </a:t>
            </a:r>
            <a:r>
              <a:rPr lang="ru-RU" sz="2000" dirty="0" err="1"/>
              <a:t>Қарағанды</a:t>
            </a:r>
            <a:r>
              <a:rPr lang="ru-RU" sz="2000" dirty="0"/>
              <a:t> </a:t>
            </a:r>
            <a:r>
              <a:rPr lang="ru-RU" sz="2000" dirty="0" err="1"/>
              <a:t>таскөмір</a:t>
            </a:r>
            <a:r>
              <a:rPr lang="ru-RU" sz="2000" dirty="0"/>
              <a:t> </a:t>
            </a:r>
            <a:r>
              <a:rPr lang="ru-RU" sz="2000" dirty="0" err="1"/>
              <a:t>шахтасын</a:t>
            </a:r>
            <a:r>
              <a:rPr lang="ru-RU" sz="2000" dirty="0"/>
              <a:t> </a:t>
            </a:r>
            <a:r>
              <a:rPr lang="ru-RU" sz="2000" dirty="0" err="1"/>
              <a:t>арендаға</a:t>
            </a:r>
            <a:r>
              <a:rPr lang="ru-RU" sz="2000" dirty="0"/>
              <a:t> </a:t>
            </a:r>
            <a:r>
              <a:rPr lang="ru-RU" sz="2000" dirty="0" err="1"/>
              <a:t>алған</a:t>
            </a:r>
            <a:r>
              <a:rPr lang="ru-RU" sz="2000" dirty="0"/>
              <a:t>. 1906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Лондонда</a:t>
            </a:r>
            <a:r>
              <a:rPr lang="ru-RU" sz="2000" dirty="0"/>
              <a:t> «Атбасар мыс </a:t>
            </a:r>
            <a:r>
              <a:rPr lang="ru-RU" sz="2000" dirty="0" err="1"/>
              <a:t>кеніштері</a:t>
            </a:r>
            <a:r>
              <a:rPr lang="ru-RU" sz="2000" dirty="0"/>
              <a:t>» </a:t>
            </a:r>
            <a:r>
              <a:rPr lang="ru-RU" sz="2000" dirty="0" err="1"/>
              <a:t>акционерлік</a:t>
            </a:r>
            <a:r>
              <a:rPr lang="ru-RU" sz="2000" dirty="0"/>
              <a:t> </a:t>
            </a:r>
            <a:r>
              <a:rPr lang="ru-RU" sz="2000" dirty="0" err="1"/>
              <a:t>қоғамы</a:t>
            </a:r>
            <a:r>
              <a:rPr lang="ru-RU" sz="2000" dirty="0"/>
              <a:t> </a:t>
            </a:r>
            <a:r>
              <a:rPr lang="ru-RU" sz="2000" dirty="0" err="1"/>
              <a:t>құрылған</a:t>
            </a:r>
            <a:r>
              <a:rPr lang="ru-RU" sz="2000" dirty="0"/>
              <a:t>. 1907 </a:t>
            </a:r>
            <a:r>
              <a:rPr lang="ru-RU" sz="2000" dirty="0" err="1"/>
              <a:t>жылы</a:t>
            </a:r>
            <a:r>
              <a:rPr lang="ru-RU" sz="2000" dirty="0"/>
              <a:t> </a:t>
            </a:r>
            <a:r>
              <a:rPr lang="ru-RU" sz="2000" dirty="0" err="1"/>
              <a:t>ағылшындар</a:t>
            </a:r>
            <a:r>
              <a:rPr lang="ru-RU" sz="2000" dirty="0"/>
              <a:t> </a:t>
            </a:r>
            <a:r>
              <a:rPr lang="ru-RU" sz="2000" dirty="0" err="1"/>
              <a:t>Жезқазған</a:t>
            </a:r>
            <a:r>
              <a:rPr lang="ru-RU" sz="2000" dirty="0"/>
              <a:t> мыс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орнын</a:t>
            </a:r>
            <a:r>
              <a:rPr lang="ru-RU" sz="2000" dirty="0"/>
              <a:t> да </a:t>
            </a:r>
            <a:r>
              <a:rPr lang="ru-RU" sz="2000" dirty="0" err="1"/>
              <a:t>жалға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. </a:t>
            </a:r>
            <a:r>
              <a:rPr lang="ru-RU" sz="2000" dirty="0" err="1"/>
              <a:t>Сол</a:t>
            </a:r>
            <a:r>
              <a:rPr lang="ru-RU" sz="2000" dirty="0"/>
              <a:t> </a:t>
            </a:r>
            <a:r>
              <a:rPr lang="ru-RU" sz="2000" dirty="0" err="1"/>
              <a:t>сияқты</a:t>
            </a:r>
            <a:r>
              <a:rPr lang="ru-RU" sz="2000" dirty="0"/>
              <a:t> </a:t>
            </a:r>
            <a:r>
              <a:rPr lang="ru-RU" sz="2000" dirty="0" err="1"/>
              <a:t>Риддер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Екібастұз</a:t>
            </a:r>
            <a:r>
              <a:rPr lang="ru-RU" sz="2000" dirty="0"/>
              <a:t> </a:t>
            </a:r>
            <a:r>
              <a:rPr lang="ru-RU" sz="2000" dirty="0" err="1"/>
              <a:t>кәсіпорындары</a:t>
            </a:r>
            <a:r>
              <a:rPr lang="ru-RU" sz="2000" dirty="0"/>
              <a:t> да </a:t>
            </a:r>
            <a:r>
              <a:rPr lang="ru-RU" sz="2000" dirty="0" err="1"/>
              <a:t>шетелдік</a:t>
            </a:r>
            <a:r>
              <a:rPr lang="ru-RU" sz="2000" dirty="0"/>
              <a:t> капитал </a:t>
            </a:r>
            <a:r>
              <a:rPr lang="ru-RU" sz="2000" dirty="0" err="1"/>
              <a:t>негізінде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істеді</a:t>
            </a:r>
            <a:r>
              <a:rPr lang="ru-RU" sz="2000" dirty="0"/>
              <a:t>. </a:t>
            </a:r>
            <a:r>
              <a:rPr lang="ru-RU" sz="2000" dirty="0" err="1"/>
              <a:t>Мысалы</a:t>
            </a:r>
            <a:r>
              <a:rPr lang="ru-RU" sz="2000" dirty="0"/>
              <a:t>, </a:t>
            </a:r>
            <a:r>
              <a:rPr lang="ru-RU" sz="2000" dirty="0" err="1"/>
              <a:t>Риддер</a:t>
            </a:r>
            <a:r>
              <a:rPr lang="ru-RU" sz="2000" dirty="0"/>
              <a:t> </a:t>
            </a:r>
            <a:r>
              <a:rPr lang="ru-RU" sz="2000" dirty="0" err="1"/>
              <a:t>кен</a:t>
            </a:r>
            <a:r>
              <a:rPr lang="ru-RU" sz="2000" dirty="0"/>
              <a:t> </a:t>
            </a:r>
            <a:r>
              <a:rPr lang="ru-RU" sz="2000" dirty="0" err="1"/>
              <a:t>орыны</a:t>
            </a:r>
            <a:r>
              <a:rPr lang="ru-RU" sz="2000" dirty="0"/>
              <a:t> </a:t>
            </a:r>
            <a:r>
              <a:rPr lang="ru-RU" sz="2000" dirty="0" err="1"/>
              <a:t>кейін</a:t>
            </a:r>
            <a:r>
              <a:rPr lang="ru-RU" sz="2000" dirty="0"/>
              <a:t> АҚШ </a:t>
            </a:r>
            <a:r>
              <a:rPr lang="ru-RU" sz="2000" dirty="0" err="1"/>
              <a:t>Президенті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сайланған</a:t>
            </a:r>
            <a:r>
              <a:rPr lang="ru-RU" sz="2000" dirty="0"/>
              <a:t> Герберт </a:t>
            </a:r>
            <a:r>
              <a:rPr lang="ru-RU" sz="2000" dirty="0" err="1"/>
              <a:t>Гувердің</a:t>
            </a:r>
            <a:r>
              <a:rPr lang="ru-RU" sz="2000" dirty="0"/>
              <a:t> капиталы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істеген</a:t>
            </a:r>
            <a:r>
              <a:rPr lang="ru-RU" sz="2000" dirty="0"/>
              <a:t>. </a:t>
            </a:r>
            <a:r>
              <a:rPr lang="ru-RU" sz="2000" dirty="0" err="1"/>
              <a:t>Шетел</a:t>
            </a:r>
            <a:r>
              <a:rPr lang="ru-RU" sz="2000" dirty="0"/>
              <a:t> капиталы </a:t>
            </a:r>
            <a:r>
              <a:rPr lang="ru-RU" sz="2000" dirty="0" err="1"/>
              <a:t>Ембі</a:t>
            </a:r>
            <a:r>
              <a:rPr lang="ru-RU" sz="2000" dirty="0"/>
              <a:t> </a:t>
            </a:r>
            <a:r>
              <a:rPr lang="ru-RU" sz="2000" dirty="0" err="1"/>
              <a:t>мұнай</a:t>
            </a:r>
            <a:r>
              <a:rPr lang="ru-RU" sz="2000" dirty="0"/>
              <a:t> </a:t>
            </a:r>
            <a:r>
              <a:rPr lang="ru-RU" sz="2000" dirty="0" err="1"/>
              <a:t>кәсіпорнына</a:t>
            </a:r>
            <a:r>
              <a:rPr lang="ru-RU" sz="2000" dirty="0"/>
              <a:t> да </a:t>
            </a:r>
            <a:r>
              <a:rPr lang="ru-RU" sz="2000" dirty="0" err="1"/>
              <a:t>салынды</a:t>
            </a:r>
            <a:r>
              <a:rPr lang="ru-RU" sz="2000" dirty="0"/>
              <a:t>.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өндірістің</a:t>
            </a:r>
            <a:r>
              <a:rPr lang="ru-RU" sz="2000" dirty="0"/>
              <a:t> </a:t>
            </a:r>
            <a:r>
              <a:rPr lang="ru-RU" sz="2000" dirty="0" err="1"/>
              <a:t>бірі</a:t>
            </a:r>
            <a:r>
              <a:rPr lang="ru-RU" sz="2000" dirty="0"/>
              <a:t> </a:t>
            </a:r>
            <a:r>
              <a:rPr lang="ru-RU" sz="2000" dirty="0" err="1"/>
              <a:t>тұз</a:t>
            </a:r>
            <a:r>
              <a:rPr lang="ru-RU" sz="2000" dirty="0"/>
              <a:t> </a:t>
            </a:r>
            <a:r>
              <a:rPr lang="ru-RU" sz="2000" dirty="0" err="1"/>
              <a:t>өнеркәсібі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</a:t>
            </a:r>
            <a:r>
              <a:rPr lang="ru-RU" sz="2000" dirty="0" err="1"/>
              <a:t>Тұз</a:t>
            </a:r>
            <a:r>
              <a:rPr lang="ru-RU" sz="2000" dirty="0"/>
              <a:t> </a:t>
            </a:r>
            <a:r>
              <a:rPr lang="ru-RU" sz="2000" dirty="0" err="1"/>
              <a:t>өндірісінің</a:t>
            </a:r>
            <a:r>
              <a:rPr lang="ru-RU" sz="2000" dirty="0"/>
              <a:t> </a:t>
            </a:r>
            <a:r>
              <a:rPr lang="ru-RU" sz="2000" dirty="0" err="1"/>
              <a:t>орталықтары</a:t>
            </a:r>
            <a:r>
              <a:rPr lang="ru-RU" sz="2000" dirty="0"/>
              <a:t> </a:t>
            </a:r>
            <a:r>
              <a:rPr lang="ru-RU" sz="2000" dirty="0" err="1"/>
              <a:t>Елтон</a:t>
            </a:r>
            <a:r>
              <a:rPr lang="ru-RU" sz="2000" dirty="0"/>
              <a:t>, </a:t>
            </a:r>
            <a:r>
              <a:rPr lang="ru-RU" sz="2000" dirty="0" err="1"/>
              <a:t>Басқұншақ</a:t>
            </a:r>
            <a:r>
              <a:rPr lang="ru-RU" sz="2000" dirty="0"/>
              <a:t>, </a:t>
            </a:r>
            <a:r>
              <a:rPr lang="ru-RU" sz="2000" dirty="0" err="1"/>
              <a:t>Елек</a:t>
            </a:r>
            <a:r>
              <a:rPr lang="ru-RU" sz="2000" dirty="0"/>
              <a:t>, Коряков </a:t>
            </a:r>
            <a:r>
              <a:rPr lang="ru-RU" sz="2000" dirty="0" err="1"/>
              <a:t>кәсіпшіліктері</a:t>
            </a:r>
            <a:r>
              <a:rPr lang="ru-RU" sz="2000" dirty="0"/>
              <a:t> </a:t>
            </a:r>
            <a:r>
              <a:rPr lang="ru-RU" sz="2000" dirty="0" err="1"/>
              <a:t>болды</a:t>
            </a:r>
            <a:r>
              <a:rPr lang="ru-RU" sz="2000" dirty="0"/>
              <a:t>. Тек </a:t>
            </a:r>
            <a:r>
              <a:rPr lang="ru-RU" sz="2000" dirty="0" err="1"/>
              <a:t>Басқұншақ</a:t>
            </a:r>
            <a:r>
              <a:rPr lang="ru-RU" sz="2000" dirty="0"/>
              <a:t> </a:t>
            </a:r>
            <a:r>
              <a:rPr lang="ru-RU" sz="2000" dirty="0" err="1"/>
              <a:t>кәсіпорны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1880 </a:t>
            </a:r>
            <a:r>
              <a:rPr lang="ru-RU" sz="2000" dirty="0" err="1"/>
              <a:t>жылы</a:t>
            </a:r>
            <a:r>
              <a:rPr lang="ru-RU" sz="2000" dirty="0"/>
              <a:t> 2 миллион 800 </a:t>
            </a:r>
            <a:r>
              <a:rPr lang="ru-RU" sz="2000" dirty="0" err="1"/>
              <a:t>мың</a:t>
            </a:r>
            <a:r>
              <a:rPr lang="ru-RU" sz="2000" dirty="0"/>
              <a:t> </a:t>
            </a:r>
            <a:r>
              <a:rPr lang="ru-RU" sz="2000" dirty="0" err="1"/>
              <a:t>пұт</a:t>
            </a:r>
            <a:r>
              <a:rPr lang="ru-RU" sz="2000" dirty="0"/>
              <a:t> </a:t>
            </a:r>
            <a:r>
              <a:rPr lang="ru-RU" sz="2000" dirty="0" err="1"/>
              <a:t>тұз</a:t>
            </a:r>
            <a:r>
              <a:rPr lang="ru-RU" sz="2000" dirty="0"/>
              <a:t> </a:t>
            </a:r>
            <a:r>
              <a:rPr lang="ru-RU" sz="2000" dirty="0" err="1"/>
              <a:t>өндірген</a:t>
            </a:r>
            <a:r>
              <a:rPr lang="ru-RU" sz="2000" dirty="0"/>
              <a:t>.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кезеңде</a:t>
            </a:r>
            <a:r>
              <a:rPr lang="ru-RU" sz="2000" dirty="0"/>
              <a:t> </a:t>
            </a:r>
            <a:r>
              <a:rPr lang="ru-RU" sz="2000" dirty="0" err="1"/>
              <a:t>экономикада</a:t>
            </a:r>
            <a:r>
              <a:rPr lang="ru-RU" sz="2000" dirty="0"/>
              <a:t> </a:t>
            </a:r>
            <a:r>
              <a:rPr lang="ru-RU" sz="2000" dirty="0" err="1"/>
              <a:t>балық</a:t>
            </a:r>
            <a:r>
              <a:rPr lang="ru-RU" sz="2000" dirty="0"/>
              <a:t> </a:t>
            </a:r>
            <a:r>
              <a:rPr lang="ru-RU" sz="2000" dirty="0" err="1"/>
              <a:t>кәсіпшілігі</a:t>
            </a:r>
            <a:r>
              <a:rPr lang="ru-RU" sz="2000" dirty="0"/>
              <a:t> де </a:t>
            </a:r>
            <a:r>
              <a:rPr lang="ru-RU" sz="2000" dirty="0" err="1"/>
              <a:t>маңызды</a:t>
            </a:r>
            <a:r>
              <a:rPr lang="ru-RU" sz="2000" dirty="0"/>
              <a:t> </a:t>
            </a:r>
            <a:r>
              <a:rPr lang="ru-RU" sz="2000" dirty="0" err="1"/>
              <a:t>орын</a:t>
            </a:r>
            <a:r>
              <a:rPr lang="ru-RU" sz="2000" dirty="0"/>
              <a:t> </a:t>
            </a:r>
            <a:r>
              <a:rPr lang="ru-RU" sz="2000" dirty="0" err="1"/>
              <a:t>алды</a:t>
            </a:r>
            <a:r>
              <a:rPr lang="ru-RU" sz="2000" dirty="0"/>
              <a:t>. ХІХ </a:t>
            </a:r>
            <a:r>
              <a:rPr lang="ru-RU" sz="2000" dirty="0" err="1"/>
              <a:t>ғасырдың</a:t>
            </a:r>
            <a:r>
              <a:rPr lang="ru-RU" sz="2000" dirty="0"/>
              <a:t> </a:t>
            </a:r>
            <a:r>
              <a:rPr lang="ru-RU" sz="2000" dirty="0" err="1"/>
              <a:t>аяғында</a:t>
            </a:r>
            <a:r>
              <a:rPr lang="ru-RU" sz="2000" dirty="0"/>
              <a:t> </a:t>
            </a:r>
            <a:r>
              <a:rPr lang="ru-RU" sz="2000" dirty="0" err="1"/>
              <a:t>Қаспийде</a:t>
            </a:r>
            <a:r>
              <a:rPr lang="ru-RU" sz="2000" dirty="0"/>
              <a:t> 150-ден </a:t>
            </a:r>
            <a:r>
              <a:rPr lang="ru-RU" sz="2000" dirty="0" err="1"/>
              <a:t>астам</a:t>
            </a:r>
            <a:r>
              <a:rPr lang="ru-RU" sz="2000" dirty="0"/>
              <a:t> </a:t>
            </a:r>
            <a:r>
              <a:rPr lang="ru-RU" sz="2000" dirty="0" err="1"/>
              <a:t>балық</a:t>
            </a:r>
            <a:r>
              <a:rPr lang="ru-RU" sz="2000" dirty="0"/>
              <a:t> </a:t>
            </a:r>
            <a:r>
              <a:rPr lang="ru-RU" sz="2000" dirty="0" err="1"/>
              <a:t>өндіретін</a:t>
            </a:r>
            <a:r>
              <a:rPr lang="ru-RU" sz="2000" dirty="0"/>
              <a:t> </a:t>
            </a:r>
            <a:r>
              <a:rPr lang="ru-RU" sz="2000" dirty="0" err="1"/>
              <a:t>кәсіпорын</a:t>
            </a:r>
            <a:r>
              <a:rPr lang="ru-RU" sz="2000" dirty="0"/>
              <a:t> </a:t>
            </a:r>
            <a:r>
              <a:rPr lang="ru-RU" sz="2000" dirty="0" err="1"/>
              <a:t>жұмыс</a:t>
            </a:r>
            <a:r>
              <a:rPr lang="ru-RU" sz="2000" dirty="0"/>
              <a:t> </a:t>
            </a:r>
            <a:r>
              <a:rPr lang="ru-RU" sz="2000" dirty="0" err="1"/>
              <a:t>істеген</a:t>
            </a:r>
            <a:r>
              <a:rPr lang="ru-RU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25924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099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7943"/>
            <a:ext cx="10515600" cy="521902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Шымкент пен </a:t>
            </a:r>
            <a:r>
              <a:rPr lang="ru-RU" dirty="0" err="1"/>
              <a:t>Түркістанда</a:t>
            </a:r>
            <a:r>
              <a:rPr lang="ru-RU" dirty="0"/>
              <a:t> </a:t>
            </a:r>
            <a:r>
              <a:rPr lang="ru-RU" dirty="0" err="1"/>
              <a:t>мақта</a:t>
            </a:r>
            <a:r>
              <a:rPr lang="ru-RU" dirty="0"/>
              <a:t> </a:t>
            </a:r>
            <a:r>
              <a:rPr lang="ru-RU" dirty="0" err="1"/>
              <a:t>тазалайтын</a:t>
            </a:r>
            <a:r>
              <a:rPr lang="ru-RU" dirty="0"/>
              <a:t> </a:t>
            </a:r>
            <a:r>
              <a:rPr lang="ru-RU" dirty="0" err="1"/>
              <a:t>зауыттар</a:t>
            </a:r>
            <a:r>
              <a:rPr lang="ru-RU" dirty="0"/>
              <a:t>, </a:t>
            </a:r>
            <a:r>
              <a:rPr lang="ru-RU" dirty="0" err="1"/>
              <a:t>Верныйда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темекі</a:t>
            </a:r>
            <a:r>
              <a:rPr lang="ru-RU" dirty="0"/>
              <a:t> </a:t>
            </a:r>
            <a:r>
              <a:rPr lang="ru-RU" dirty="0" err="1"/>
              <a:t>кәсіпорны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істеді</a:t>
            </a:r>
            <a:r>
              <a:rPr lang="ru-RU" dirty="0"/>
              <a:t>. </a:t>
            </a:r>
            <a:r>
              <a:rPr lang="ru-RU" dirty="0" err="1"/>
              <a:t>Сол</a:t>
            </a:r>
            <a:r>
              <a:rPr lang="ru-RU" dirty="0"/>
              <a:t> </a:t>
            </a:r>
            <a:r>
              <a:rPr lang="ru-RU" dirty="0" err="1"/>
              <a:t>тарихи</a:t>
            </a:r>
            <a:r>
              <a:rPr lang="ru-RU" dirty="0"/>
              <a:t> </a:t>
            </a:r>
            <a:r>
              <a:rPr lang="ru-RU" dirty="0" err="1"/>
              <a:t>кезеңде</a:t>
            </a:r>
            <a:r>
              <a:rPr lang="ru-RU" dirty="0"/>
              <a:t> </a:t>
            </a:r>
            <a:r>
              <a:rPr lang="ru-RU" dirty="0" err="1"/>
              <a:t>көлік</a:t>
            </a:r>
            <a:r>
              <a:rPr lang="ru-RU" dirty="0"/>
              <a:t>, </a:t>
            </a:r>
            <a:r>
              <a:rPr lang="ru-RU" dirty="0" err="1"/>
              <a:t>пошта</a:t>
            </a:r>
            <a:r>
              <a:rPr lang="ru-RU" dirty="0"/>
              <a:t>, </a:t>
            </a:r>
            <a:r>
              <a:rPr lang="ru-RU" dirty="0" err="1"/>
              <a:t>қатынасы</a:t>
            </a:r>
            <a:r>
              <a:rPr lang="ru-RU" dirty="0"/>
              <a:t> да </a:t>
            </a:r>
            <a:r>
              <a:rPr lang="ru-RU" dirty="0" err="1"/>
              <a:t>дами</a:t>
            </a:r>
            <a:r>
              <a:rPr lang="ru-RU" dirty="0"/>
              <a:t> </a:t>
            </a:r>
            <a:r>
              <a:rPr lang="ru-RU" dirty="0" err="1"/>
              <a:t>бастады</a:t>
            </a:r>
            <a:r>
              <a:rPr lang="ru-RU" dirty="0"/>
              <a:t>. 1880 </a:t>
            </a:r>
            <a:r>
              <a:rPr lang="ru-RU" dirty="0" err="1"/>
              <a:t>жылдан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</a:t>
            </a:r>
            <a:r>
              <a:rPr lang="ru-RU" dirty="0" err="1"/>
              <a:t>Ертіс</a:t>
            </a:r>
            <a:r>
              <a:rPr lang="ru-RU" dirty="0"/>
              <a:t>, </a:t>
            </a:r>
            <a:r>
              <a:rPr lang="ru-RU" dirty="0" err="1"/>
              <a:t>Балқаш</a:t>
            </a:r>
            <a:r>
              <a:rPr lang="ru-RU" dirty="0"/>
              <a:t>, </a:t>
            </a:r>
            <a:r>
              <a:rPr lang="ru-RU" dirty="0" err="1"/>
              <a:t>Іледе</a:t>
            </a:r>
            <a:r>
              <a:rPr lang="ru-RU" dirty="0"/>
              <a:t> </a:t>
            </a:r>
            <a:r>
              <a:rPr lang="ru-RU" dirty="0" err="1"/>
              <a:t>тұрақты</a:t>
            </a:r>
            <a:r>
              <a:rPr lang="ru-RU" dirty="0"/>
              <a:t> </a:t>
            </a:r>
            <a:r>
              <a:rPr lang="ru-RU" dirty="0" err="1"/>
              <a:t>кеме</a:t>
            </a:r>
            <a:r>
              <a:rPr lang="ru-RU" dirty="0"/>
              <a:t> </a:t>
            </a:r>
            <a:r>
              <a:rPr lang="ru-RU" dirty="0" err="1"/>
              <a:t>қатынасын</a:t>
            </a:r>
            <a:r>
              <a:rPr lang="ru-RU" dirty="0"/>
              <a:t> </a:t>
            </a:r>
            <a:r>
              <a:rPr lang="ru-RU" dirty="0" err="1"/>
              <a:t>жолға</a:t>
            </a:r>
            <a:r>
              <a:rPr lang="ru-RU" dirty="0"/>
              <a:t> </a:t>
            </a:r>
            <a:r>
              <a:rPr lang="ru-RU" dirty="0" err="1"/>
              <a:t>қою</a:t>
            </a:r>
            <a:r>
              <a:rPr lang="ru-RU" dirty="0"/>
              <a:t> </a:t>
            </a:r>
            <a:r>
              <a:rPr lang="ru-RU" dirty="0" err="1"/>
              <a:t>әрекеті</a:t>
            </a:r>
            <a:r>
              <a:rPr lang="ru-RU" dirty="0"/>
              <a:t> </a:t>
            </a:r>
            <a:r>
              <a:rPr lang="ru-RU" dirty="0" err="1"/>
              <a:t>жасалды</a:t>
            </a:r>
            <a:r>
              <a:rPr lang="ru-RU" dirty="0"/>
              <a:t>. 1874-1876 </a:t>
            </a:r>
            <a:r>
              <a:rPr lang="ru-RU" dirty="0" err="1"/>
              <a:t>жылдары</a:t>
            </a:r>
            <a:r>
              <a:rPr lang="ru-RU" dirty="0"/>
              <a:t> </a:t>
            </a:r>
            <a:r>
              <a:rPr lang="ru-RU" dirty="0" err="1"/>
              <a:t>Орынбор</a:t>
            </a:r>
            <a:r>
              <a:rPr lang="ru-RU" dirty="0"/>
              <a:t> </a:t>
            </a:r>
            <a:r>
              <a:rPr lang="ru-RU" dirty="0" err="1"/>
              <a:t>теміржолы</a:t>
            </a:r>
            <a:r>
              <a:rPr lang="ru-RU" dirty="0"/>
              <a:t> </a:t>
            </a:r>
            <a:r>
              <a:rPr lang="ru-RU" dirty="0" err="1"/>
              <a:t>салынды</a:t>
            </a:r>
            <a:r>
              <a:rPr lang="ru-RU" dirty="0"/>
              <a:t>. Самара-</a:t>
            </a:r>
            <a:r>
              <a:rPr lang="ru-RU" dirty="0" err="1"/>
              <a:t>Орынбор</a:t>
            </a:r>
            <a:r>
              <a:rPr lang="ru-RU" dirty="0"/>
              <a:t> </a:t>
            </a:r>
            <a:r>
              <a:rPr lang="ru-RU" dirty="0" err="1"/>
              <a:t>жолы</a:t>
            </a:r>
            <a:r>
              <a:rPr lang="ru-RU" dirty="0"/>
              <a:t> </a:t>
            </a:r>
            <a:r>
              <a:rPr lang="ru-RU" dirty="0" err="1"/>
              <a:t>Торғай</a:t>
            </a:r>
            <a:r>
              <a:rPr lang="ru-RU" dirty="0"/>
              <a:t>, </a:t>
            </a:r>
            <a:r>
              <a:rPr lang="ru-RU" dirty="0" err="1"/>
              <a:t>Орынбор</a:t>
            </a:r>
            <a:r>
              <a:rPr lang="ru-RU" dirty="0"/>
              <a:t> </a:t>
            </a:r>
            <a:r>
              <a:rPr lang="ru-RU" dirty="0" err="1"/>
              <a:t>облыстарын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аудандарымен</a:t>
            </a:r>
            <a:r>
              <a:rPr lang="ru-RU" dirty="0"/>
              <a:t> </a:t>
            </a:r>
            <a:r>
              <a:rPr lang="ru-RU" dirty="0" err="1"/>
              <a:t>байланыстырды</a:t>
            </a:r>
            <a:r>
              <a:rPr lang="ru-RU" dirty="0"/>
              <a:t>. </a:t>
            </a:r>
            <a:r>
              <a:rPr lang="ru-RU" dirty="0" err="1"/>
              <a:t>Теміржол</a:t>
            </a:r>
            <a:r>
              <a:rPr lang="ru-RU" dirty="0"/>
              <a:t> </a:t>
            </a:r>
            <a:r>
              <a:rPr lang="ru-RU" dirty="0" err="1"/>
              <a:t>жүйесінде</a:t>
            </a:r>
            <a:r>
              <a:rPr lang="ru-RU" dirty="0"/>
              <a:t> </a:t>
            </a:r>
            <a:r>
              <a:rPr lang="ru-RU" dirty="0" err="1"/>
              <a:t>Транссібір</a:t>
            </a:r>
            <a:r>
              <a:rPr lang="ru-RU" dirty="0"/>
              <a:t> </a:t>
            </a:r>
            <a:r>
              <a:rPr lang="ru-RU" dirty="0" err="1"/>
              <a:t>магистралінің</a:t>
            </a:r>
            <a:r>
              <a:rPr lang="ru-RU" dirty="0"/>
              <a:t> де </a:t>
            </a:r>
            <a:r>
              <a:rPr lang="ru-RU" dirty="0" err="1"/>
              <a:t>маңызы</a:t>
            </a:r>
            <a:r>
              <a:rPr lang="ru-RU" dirty="0"/>
              <a:t> </a:t>
            </a:r>
            <a:r>
              <a:rPr lang="ru-RU" dirty="0" err="1"/>
              <a:t>зор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Ақмола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өтетін</a:t>
            </a:r>
            <a:r>
              <a:rPr lang="ru-RU" dirty="0"/>
              <a:t> </a:t>
            </a:r>
            <a:r>
              <a:rPr lang="ru-RU" dirty="0" err="1"/>
              <a:t>батыс</a:t>
            </a:r>
            <a:r>
              <a:rPr lang="ru-RU" dirty="0"/>
              <a:t> </a:t>
            </a:r>
            <a:r>
              <a:rPr lang="ru-RU" dirty="0" err="1"/>
              <a:t>бөлігі</a:t>
            </a:r>
            <a:r>
              <a:rPr lang="ru-RU" dirty="0"/>
              <a:t> 178 </a:t>
            </a:r>
            <a:r>
              <a:rPr lang="ru-RU" dirty="0" err="1"/>
              <a:t>шақырымға</a:t>
            </a:r>
            <a:r>
              <a:rPr lang="ru-RU" dirty="0"/>
              <a:t> </a:t>
            </a:r>
            <a:r>
              <a:rPr lang="ru-RU" dirty="0" err="1"/>
              <a:t>созылды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теміржолдың</a:t>
            </a:r>
            <a:r>
              <a:rPr lang="ru-RU" dirty="0"/>
              <a:t> </a:t>
            </a:r>
            <a:r>
              <a:rPr lang="ru-RU" dirty="0" err="1"/>
              <a:t>құрылысын</a:t>
            </a:r>
            <a:r>
              <a:rPr lang="ru-RU" dirty="0"/>
              <a:t> </a:t>
            </a:r>
            <a:r>
              <a:rPr lang="ru-RU" dirty="0" err="1"/>
              <a:t>бастау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жарлық</a:t>
            </a:r>
            <a:r>
              <a:rPr lang="ru-RU" dirty="0"/>
              <a:t> 1891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шыққан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жерімен</a:t>
            </a:r>
            <a:r>
              <a:rPr lang="ru-RU" dirty="0"/>
              <a:t> </a:t>
            </a:r>
            <a:r>
              <a:rPr lang="ru-RU" dirty="0" err="1"/>
              <a:t>өтетін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ұзындығы</a:t>
            </a:r>
            <a:r>
              <a:rPr lang="ru-RU" dirty="0"/>
              <a:t> 482 км </a:t>
            </a:r>
            <a:r>
              <a:rPr lang="ru-RU" dirty="0" err="1"/>
              <a:t>теміржол</a:t>
            </a:r>
            <a:r>
              <a:rPr lang="ru-RU" dirty="0"/>
              <a:t> </a:t>
            </a:r>
            <a:r>
              <a:rPr lang="ru-RU" dirty="0" err="1"/>
              <a:t>салынды</a:t>
            </a:r>
            <a:r>
              <a:rPr lang="ru-RU" dirty="0"/>
              <a:t> ХІХ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соңында</a:t>
            </a:r>
            <a:r>
              <a:rPr lang="ru-RU" dirty="0"/>
              <a:t> </a:t>
            </a:r>
            <a:r>
              <a:rPr lang="ru-RU" dirty="0" err="1"/>
              <a:t>теміржол</a:t>
            </a:r>
            <a:r>
              <a:rPr lang="ru-RU" dirty="0"/>
              <a:t>, су </a:t>
            </a:r>
            <a:r>
              <a:rPr lang="ru-RU" dirty="0" err="1"/>
              <a:t>жолы</a:t>
            </a:r>
            <a:r>
              <a:rPr lang="ru-RU" dirty="0"/>
              <a:t>, </a:t>
            </a:r>
            <a:r>
              <a:rPr lang="ru-RU" dirty="0" err="1"/>
              <a:t>пошта</a:t>
            </a:r>
            <a:r>
              <a:rPr lang="ru-RU" dirty="0"/>
              <a:t>-телеграф </a:t>
            </a:r>
            <a:r>
              <a:rPr lang="ru-RU" dirty="0" err="1"/>
              <a:t>байланыстары</a:t>
            </a:r>
            <a:r>
              <a:rPr lang="ru-RU" dirty="0"/>
              <a:t> </a:t>
            </a:r>
            <a:r>
              <a:rPr lang="ru-RU" dirty="0" err="1"/>
              <a:t>Қазақстанды</a:t>
            </a:r>
            <a:r>
              <a:rPr lang="ru-RU" dirty="0"/>
              <a:t>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орталығымен</a:t>
            </a:r>
            <a:r>
              <a:rPr lang="ru-RU" dirty="0"/>
              <a:t>, </a:t>
            </a:r>
            <a:r>
              <a:rPr lang="ru-RU" dirty="0" err="1"/>
              <a:t>Сібірмен</a:t>
            </a:r>
            <a:r>
              <a:rPr lang="ru-RU" dirty="0"/>
              <a:t>, </a:t>
            </a:r>
            <a:r>
              <a:rPr lang="ru-RU" dirty="0" err="1"/>
              <a:t>Алтаймен</a:t>
            </a:r>
            <a:r>
              <a:rPr lang="ru-RU" dirty="0"/>
              <a:t>, Орта </a:t>
            </a:r>
            <a:r>
              <a:rPr lang="ru-RU" dirty="0" err="1"/>
              <a:t>Азиямен</a:t>
            </a:r>
            <a:r>
              <a:rPr lang="ru-RU" dirty="0"/>
              <a:t> </a:t>
            </a:r>
            <a:r>
              <a:rPr lang="ru-RU" dirty="0" err="1"/>
              <a:t>байланыстырды</a:t>
            </a:r>
            <a:r>
              <a:rPr lang="ru-RU" dirty="0"/>
              <a:t>. </a:t>
            </a:r>
            <a:r>
              <a:rPr lang="ru-RU" dirty="0" err="1"/>
              <a:t>Ресейдің</a:t>
            </a:r>
            <a:r>
              <a:rPr lang="ru-RU" dirty="0"/>
              <a:t> </a:t>
            </a:r>
            <a:r>
              <a:rPr lang="ru-RU" dirty="0" err="1"/>
              <a:t>мемлекеттік</a:t>
            </a:r>
            <a:r>
              <a:rPr lang="ru-RU" dirty="0"/>
              <a:t> </a:t>
            </a:r>
            <a:r>
              <a:rPr lang="ru-RU" dirty="0" err="1"/>
              <a:t>банкісі</a:t>
            </a:r>
            <a:r>
              <a:rPr lang="ru-RU" dirty="0"/>
              <a:t> де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бөлімшелерін</a:t>
            </a:r>
            <a:r>
              <a:rPr lang="ru-RU" dirty="0"/>
              <a:t> Орал, </a:t>
            </a:r>
            <a:r>
              <a:rPr lang="ru-RU" dirty="0" err="1"/>
              <a:t>Петропавл</a:t>
            </a:r>
            <a:r>
              <a:rPr lang="ru-RU" dirty="0"/>
              <a:t>, Семей, </a:t>
            </a:r>
            <a:r>
              <a:rPr lang="ru-RU" dirty="0" err="1"/>
              <a:t>Омбы</a:t>
            </a:r>
            <a:r>
              <a:rPr lang="ru-RU" dirty="0"/>
              <a:t>, Верный </a:t>
            </a:r>
            <a:r>
              <a:rPr lang="ru-RU" dirty="0" err="1"/>
              <a:t>қалаларында</a:t>
            </a:r>
            <a:r>
              <a:rPr lang="ru-RU" dirty="0"/>
              <a:t> </a:t>
            </a:r>
            <a:r>
              <a:rPr lang="ru-RU" dirty="0" err="1"/>
              <a:t>ашты</a:t>
            </a:r>
            <a:r>
              <a:rPr lang="ru-RU" dirty="0"/>
              <a:t>. </a:t>
            </a:r>
            <a:r>
              <a:rPr lang="ru-RU" dirty="0" err="1"/>
              <a:t>Көлемді</a:t>
            </a:r>
            <a:r>
              <a:rPr lang="ru-RU" dirty="0"/>
              <a:t> </a:t>
            </a:r>
            <a:r>
              <a:rPr lang="ru-RU" dirty="0" err="1"/>
              <a:t>несие</a:t>
            </a:r>
            <a:r>
              <a:rPr lang="ru-RU" dirty="0"/>
              <a:t> </a:t>
            </a:r>
            <a:r>
              <a:rPr lang="ru-RU" dirty="0" err="1"/>
              <a:t>беретін</a:t>
            </a:r>
            <a:r>
              <a:rPr lang="ru-RU" dirty="0"/>
              <a:t> </a:t>
            </a:r>
            <a:r>
              <a:rPr lang="ru-RU" dirty="0" err="1"/>
              <a:t>қаржы</a:t>
            </a:r>
            <a:r>
              <a:rPr lang="ru-RU" dirty="0"/>
              <a:t> </a:t>
            </a:r>
            <a:r>
              <a:rPr lang="ru-RU" dirty="0" err="1"/>
              <a:t>мекемелері</a:t>
            </a:r>
            <a:r>
              <a:rPr lang="ru-RU" dirty="0"/>
              <a:t> </a:t>
            </a:r>
            <a:r>
              <a:rPr lang="ru-RU" dirty="0" err="1"/>
              <a:t>Ақмола</a:t>
            </a:r>
            <a:r>
              <a:rPr lang="ru-RU" dirty="0"/>
              <a:t> </a:t>
            </a:r>
            <a:r>
              <a:rPr lang="ru-RU" dirty="0" err="1"/>
              <a:t>облысында</a:t>
            </a:r>
            <a:r>
              <a:rPr lang="ru-RU" dirty="0"/>
              <a:t> </a:t>
            </a:r>
            <a:r>
              <a:rPr lang="ru-RU" dirty="0" err="1"/>
              <a:t>орналасты</a:t>
            </a:r>
            <a:r>
              <a:rPr lang="ru-RU" dirty="0"/>
              <a:t>.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Қазақстанда</a:t>
            </a:r>
            <a:r>
              <a:rPr lang="ru-RU" dirty="0"/>
              <a:t> </a:t>
            </a:r>
            <a:r>
              <a:rPr lang="ru-RU" dirty="0" err="1"/>
              <a:t>Сібір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банкінің</a:t>
            </a:r>
            <a:r>
              <a:rPr lang="ru-RU" dirty="0"/>
              <a:t> </a:t>
            </a:r>
            <a:r>
              <a:rPr lang="ru-RU" dirty="0" err="1"/>
              <a:t>жеті</a:t>
            </a:r>
            <a:r>
              <a:rPr lang="ru-RU" dirty="0"/>
              <a:t> </a:t>
            </a:r>
            <a:r>
              <a:rPr lang="ru-RU" dirty="0" err="1"/>
              <a:t>бөлімшесі</a:t>
            </a:r>
            <a:r>
              <a:rPr lang="ru-RU" dirty="0"/>
              <a:t>,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сауда-өнеркәсіп</a:t>
            </a:r>
            <a:r>
              <a:rPr lang="ru-RU" dirty="0"/>
              <a:t> </a:t>
            </a:r>
            <a:r>
              <a:rPr lang="ru-RU" dirty="0" err="1"/>
              <a:t>банкінің</a:t>
            </a:r>
            <a:r>
              <a:rPr lang="ru-RU" dirty="0"/>
              <a:t> бес </a:t>
            </a:r>
            <a:r>
              <a:rPr lang="ru-RU" dirty="0" err="1"/>
              <a:t>бөлімшесі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істеді</a:t>
            </a:r>
            <a:r>
              <a:rPr lang="ru-RU" dirty="0"/>
              <a:t>. </a:t>
            </a:r>
            <a:r>
              <a:rPr lang="ru-RU" dirty="0" err="1"/>
              <a:t>Капиталистік</a:t>
            </a:r>
            <a:r>
              <a:rPr lang="ru-RU" dirty="0"/>
              <a:t> </a:t>
            </a:r>
            <a:r>
              <a:rPr lang="ru-RU" dirty="0" err="1"/>
              <a:t>қатынастар</a:t>
            </a:r>
            <a:r>
              <a:rPr lang="ru-RU" dirty="0"/>
              <a:t> </a:t>
            </a:r>
            <a:r>
              <a:rPr lang="ru-RU" dirty="0" err="1"/>
              <a:t>сауданың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тікелей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ХІХ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өзінде</a:t>
            </a:r>
            <a:r>
              <a:rPr lang="ru-RU" dirty="0"/>
              <a:t> де </a:t>
            </a:r>
            <a:r>
              <a:rPr lang="ru-RU" dirty="0" err="1"/>
              <a:t>сауданың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нысаны</a:t>
            </a:r>
            <a:r>
              <a:rPr lang="ru-RU" dirty="0"/>
              <a:t> мал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Мысалы,Ақмола</a:t>
            </a:r>
            <a:r>
              <a:rPr lang="ru-RU" dirty="0"/>
              <a:t>, </a:t>
            </a:r>
            <a:r>
              <a:rPr lang="ru-RU" dirty="0" err="1"/>
              <a:t>Қарқаралы</a:t>
            </a:r>
            <a:r>
              <a:rPr lang="ru-RU" dirty="0"/>
              <a:t>, Сарысу </a:t>
            </a:r>
            <a:r>
              <a:rPr lang="ru-RU" dirty="0" err="1"/>
              <a:t>уездерінен</a:t>
            </a:r>
            <a:r>
              <a:rPr lang="ru-RU" dirty="0"/>
              <a:t> </a:t>
            </a:r>
            <a:r>
              <a:rPr lang="ru-RU" dirty="0" err="1"/>
              <a:t>Ресейге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сайын</a:t>
            </a:r>
            <a:r>
              <a:rPr lang="ru-RU" dirty="0"/>
              <a:t> 60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қара</a:t>
            </a:r>
            <a:r>
              <a:rPr lang="ru-RU" dirty="0"/>
              <a:t> мал, </a:t>
            </a:r>
            <a:r>
              <a:rPr lang="ru-RU" dirty="0" err="1"/>
              <a:t>астық</a:t>
            </a:r>
            <a:r>
              <a:rPr lang="ru-RU" dirty="0"/>
              <a:t>, 200 </a:t>
            </a:r>
            <a:r>
              <a:rPr lang="ru-RU" dirty="0" err="1"/>
              <a:t>мың</a:t>
            </a:r>
            <a:r>
              <a:rPr lang="ru-RU" dirty="0"/>
              <a:t> </a:t>
            </a:r>
            <a:r>
              <a:rPr lang="ru-RU" dirty="0" err="1"/>
              <a:t>қой</a:t>
            </a:r>
            <a:r>
              <a:rPr lang="ru-RU" dirty="0"/>
              <a:t> </a:t>
            </a:r>
            <a:r>
              <a:rPr lang="ru-RU" dirty="0" err="1"/>
              <a:t>айдап</a:t>
            </a:r>
            <a:r>
              <a:rPr lang="ru-RU" dirty="0"/>
              <a:t> </a:t>
            </a:r>
            <a:r>
              <a:rPr lang="ru-RU" dirty="0" err="1"/>
              <a:t>апарылып</a:t>
            </a:r>
            <a:r>
              <a:rPr lang="ru-RU" dirty="0"/>
              <a:t> </a:t>
            </a:r>
            <a:r>
              <a:rPr lang="ru-RU" dirty="0" err="1"/>
              <a:t>отырған</a:t>
            </a:r>
            <a:r>
              <a:rPr lang="ru-RU" dirty="0"/>
              <a:t>. </a:t>
            </a:r>
            <a:r>
              <a:rPr lang="ru-RU" dirty="0" err="1"/>
              <a:t>Өлке</a:t>
            </a:r>
            <a:r>
              <a:rPr lang="ru-RU" dirty="0"/>
              <a:t> </a:t>
            </a:r>
            <a:r>
              <a:rPr lang="ru-RU" dirty="0" err="1"/>
              <a:t>өмірінде</a:t>
            </a:r>
            <a:r>
              <a:rPr lang="ru-RU" dirty="0"/>
              <a:t> </a:t>
            </a:r>
            <a:r>
              <a:rPr lang="ru-RU" dirty="0" err="1"/>
              <a:t>қалалардың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орны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 </a:t>
            </a:r>
            <a:r>
              <a:rPr lang="ru-RU" dirty="0" err="1"/>
              <a:t>болатын</a:t>
            </a:r>
            <a:r>
              <a:rPr lang="ru-RU" dirty="0"/>
              <a:t>. </a:t>
            </a:r>
            <a:r>
              <a:rPr lang="ru-RU" dirty="0" err="1"/>
              <a:t>Қалалар</a:t>
            </a:r>
            <a:r>
              <a:rPr lang="ru-RU" dirty="0"/>
              <a:t> </a:t>
            </a:r>
            <a:r>
              <a:rPr lang="ru-RU" dirty="0" err="1"/>
              <a:t>сауда</a:t>
            </a:r>
            <a:r>
              <a:rPr lang="ru-RU" dirty="0"/>
              <a:t>, </a:t>
            </a:r>
            <a:r>
              <a:rPr lang="ru-RU" dirty="0" err="1"/>
              <a:t>өнеркәсіп</a:t>
            </a:r>
            <a:r>
              <a:rPr lang="ru-RU" dirty="0"/>
              <a:t>, </a:t>
            </a:r>
            <a:r>
              <a:rPr lang="ru-RU" dirty="0" err="1"/>
              <a:t>әкімшілік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мәдениет</a:t>
            </a:r>
            <a:r>
              <a:rPr lang="ru-RU" dirty="0"/>
              <a:t> </a:t>
            </a:r>
            <a:r>
              <a:rPr lang="ru-RU" dirty="0" err="1"/>
              <a:t>орталықтары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дамуына</a:t>
            </a:r>
            <a:r>
              <a:rPr lang="ru-RU" dirty="0"/>
              <a:t> </a:t>
            </a:r>
            <a:r>
              <a:rPr lang="ru-RU" dirty="0" err="1"/>
              <a:t>сапалық</a:t>
            </a:r>
            <a:r>
              <a:rPr lang="ru-RU" dirty="0"/>
              <a:t> </a:t>
            </a:r>
            <a:r>
              <a:rPr lang="ru-RU" dirty="0" err="1"/>
              <a:t>тұрғыда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әсер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. 1897 </a:t>
            </a:r>
            <a:r>
              <a:rPr lang="ru-RU" dirty="0" err="1"/>
              <a:t>жылғы</a:t>
            </a:r>
            <a:r>
              <a:rPr lang="ru-RU" dirty="0"/>
              <a:t>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санағы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қалалар</a:t>
            </a:r>
            <a:r>
              <a:rPr lang="ru-RU" dirty="0"/>
              <a:t> </a:t>
            </a:r>
            <a:r>
              <a:rPr lang="ru-RU" dirty="0" err="1"/>
              <a:t>қатарына</a:t>
            </a:r>
            <a:r>
              <a:rPr lang="ru-RU" dirty="0"/>
              <a:t> </a:t>
            </a:r>
            <a:r>
              <a:rPr lang="ru-RU" dirty="0" err="1"/>
              <a:t>мыналар</a:t>
            </a:r>
            <a:r>
              <a:rPr lang="ru-RU" dirty="0"/>
              <a:t> </a:t>
            </a:r>
            <a:r>
              <a:rPr lang="ru-RU" dirty="0" err="1"/>
              <a:t>кірді</a:t>
            </a:r>
            <a:r>
              <a:rPr lang="ru-RU" dirty="0"/>
              <a:t>: Орал - 36446 </a:t>
            </a:r>
            <a:r>
              <a:rPr lang="ru-RU" dirty="0" err="1"/>
              <a:t>адам</a:t>
            </a:r>
            <a:r>
              <a:rPr lang="ru-RU" dirty="0"/>
              <a:t>; Верный - 22744; Семей - 20216; </a:t>
            </a:r>
            <a:r>
              <a:rPr lang="ru-RU" dirty="0" err="1"/>
              <a:t>Петропавл</a:t>
            </a:r>
            <a:r>
              <a:rPr lang="ru-RU" dirty="0"/>
              <a:t> - 19688; </a:t>
            </a:r>
            <a:r>
              <a:rPr lang="ru-RU" dirty="0" err="1"/>
              <a:t>Жаркент</a:t>
            </a:r>
            <a:r>
              <a:rPr lang="ru-RU" dirty="0"/>
              <a:t> - 16094: </a:t>
            </a:r>
            <a:r>
              <a:rPr lang="ru-RU" dirty="0" err="1"/>
              <a:t>Қостанай</a:t>
            </a:r>
            <a:r>
              <a:rPr lang="ru-RU" dirty="0"/>
              <a:t> - 14275; </a:t>
            </a:r>
            <a:r>
              <a:rPr lang="ru-RU" dirty="0" err="1"/>
              <a:t>Әулиеата</a:t>
            </a:r>
            <a:r>
              <a:rPr lang="ru-RU" dirty="0"/>
              <a:t> - 11722; </a:t>
            </a:r>
            <a:r>
              <a:rPr lang="ru-RU" dirty="0" err="1"/>
              <a:t>Ақмола</a:t>
            </a:r>
            <a:r>
              <a:rPr lang="ru-RU" dirty="0"/>
              <a:t> - 9688; Гурьев - 9322: </a:t>
            </a:r>
            <a:r>
              <a:rPr lang="ru-RU" dirty="0" err="1"/>
              <a:t>Өскемен</a:t>
            </a:r>
            <a:r>
              <a:rPr lang="ru-RU" dirty="0"/>
              <a:t> - 8721; Павлодар - 7738; </a:t>
            </a:r>
            <a:r>
              <a:rPr lang="ru-RU" dirty="0" err="1"/>
              <a:t>Перовск</a:t>
            </a:r>
            <a:r>
              <a:rPr lang="ru-RU" dirty="0"/>
              <a:t> (</a:t>
            </a:r>
            <a:r>
              <a:rPr lang="ru-RU" dirty="0" err="1"/>
              <a:t>Ақмешіт</a:t>
            </a:r>
            <a:r>
              <a:rPr lang="ru-RU" dirty="0"/>
              <a:t>) - 5058; </a:t>
            </a:r>
            <a:r>
              <a:rPr lang="ru-RU" dirty="0" err="1"/>
              <a:t>Көкшетау</a:t>
            </a:r>
            <a:r>
              <a:rPr lang="ru-RU" dirty="0"/>
              <a:t> - 4.962; </a:t>
            </a:r>
            <a:r>
              <a:rPr lang="ru-RU" dirty="0" err="1"/>
              <a:t>Қарқаралы</a:t>
            </a:r>
            <a:r>
              <a:rPr lang="ru-RU" dirty="0"/>
              <a:t> - 4451; Зайсан - 4.402; Атбасар - 3038; </a:t>
            </a:r>
            <a:r>
              <a:rPr lang="ru-RU" dirty="0" err="1"/>
              <a:t>Ырғыз</a:t>
            </a:r>
            <a:r>
              <a:rPr lang="ru-RU" dirty="0"/>
              <a:t> - 1512; </a:t>
            </a:r>
            <a:r>
              <a:rPr lang="ru-RU" dirty="0" err="1"/>
              <a:t>Торғай</a:t>
            </a:r>
            <a:r>
              <a:rPr lang="ru-RU" dirty="0"/>
              <a:t> - 896 </a:t>
            </a:r>
            <a:r>
              <a:rPr lang="ru-RU" dirty="0" err="1"/>
              <a:t>адам</a:t>
            </a:r>
            <a:r>
              <a:rPr lang="ru-RU" dirty="0"/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2512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8" y="356418"/>
            <a:ext cx="10918371" cy="348978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XVIII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XIX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ғасырлардағы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мәдениеті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975360"/>
            <a:ext cx="10918371" cy="520160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Ж</a:t>
            </a:r>
            <a:r>
              <a:rPr lang="ru-RU" dirty="0" err="1" smtClean="0"/>
              <a:t>ырау</a:t>
            </a:r>
            <a:r>
              <a:rPr lang="ru-RU" dirty="0" smtClean="0"/>
              <a:t> </a:t>
            </a:r>
            <a:r>
              <a:rPr lang="ru-RU" dirty="0" err="1"/>
              <a:t>Бұкар</a:t>
            </a:r>
            <a:r>
              <a:rPr lang="ru-RU" dirty="0"/>
              <a:t> </a:t>
            </a:r>
            <a:r>
              <a:rPr lang="ru-RU" dirty="0" err="1"/>
              <a:t>Қалкаманұлы</a:t>
            </a:r>
            <a:r>
              <a:rPr lang="ru-RU" dirty="0"/>
              <a:t> (1693-1787) </a:t>
            </a:r>
            <a:r>
              <a:rPr lang="ru-RU" dirty="0" err="1" smtClean="0"/>
              <a:t>жырларының</a:t>
            </a:r>
            <a:r>
              <a:rPr lang="ru-RU" dirty="0" smtClean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 smtClean="0"/>
              <a:t>такырыбы</a:t>
            </a:r>
            <a:r>
              <a:rPr lang="ru-RU" dirty="0"/>
              <a:t>: </a:t>
            </a:r>
            <a:r>
              <a:rPr lang="ru-RU" dirty="0" err="1"/>
              <a:t>Отанға</a:t>
            </a:r>
            <a:r>
              <a:rPr lang="ru-RU" dirty="0"/>
              <a:t>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сүйіспеншілік</a:t>
            </a:r>
            <a:r>
              <a:rPr lang="ru-RU" dirty="0"/>
              <a:t>, </a:t>
            </a:r>
            <a:r>
              <a:rPr lang="ru-RU" dirty="0" err="1"/>
              <a:t>халық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 мен </a:t>
            </a:r>
            <a:r>
              <a:rPr lang="ru-RU" dirty="0" err="1"/>
              <a:t>батырлык</a:t>
            </a:r>
            <a:r>
              <a:rPr lang="ru-RU" dirty="0"/>
              <a:t> </a:t>
            </a:r>
            <a:r>
              <a:rPr lang="ru-RU" dirty="0" err="1"/>
              <a:t>идеясына</a:t>
            </a:r>
            <a:r>
              <a:rPr lang="ru-RU" dirty="0"/>
              <a:t> </a:t>
            </a:r>
            <a:r>
              <a:rPr lang="ru-RU" dirty="0" err="1"/>
              <a:t>тоғысып</a:t>
            </a:r>
            <a:r>
              <a:rPr lang="ru-RU" dirty="0"/>
              <a:t> </a:t>
            </a:r>
            <a:r>
              <a:rPr lang="ru-RU" dirty="0" err="1"/>
              <a:t>жатты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өз</a:t>
            </a:r>
            <a:r>
              <a:rPr lang="ru-RU" dirty="0"/>
              <a:t> </a:t>
            </a:r>
            <a:r>
              <a:rPr lang="ru-RU" dirty="0" err="1"/>
              <a:t>жырларында</a:t>
            </a:r>
            <a:r>
              <a:rPr lang="ru-RU" dirty="0"/>
              <a:t> </a:t>
            </a:r>
            <a:r>
              <a:rPr lang="ru-RU" dirty="0" err="1"/>
              <a:t>жонғар</a:t>
            </a:r>
            <a:r>
              <a:rPr lang="ru-RU" dirty="0"/>
              <a:t> </a:t>
            </a:r>
            <a:r>
              <a:rPr lang="ru-RU" dirty="0" err="1" smtClean="0"/>
              <a:t>шапқыншылығына</a:t>
            </a:r>
            <a:r>
              <a:rPr lang="ru-RU" dirty="0" smtClean="0"/>
              <a:t> </a:t>
            </a:r>
            <a:r>
              <a:rPr lang="ru-RU" dirty="0" err="1"/>
              <a:t>қарсы</a:t>
            </a:r>
            <a:r>
              <a:rPr lang="ru-RU" dirty="0"/>
              <a:t> </a:t>
            </a:r>
            <a:r>
              <a:rPr lang="ru-RU" dirty="0" err="1"/>
              <a:t>қазақтың</a:t>
            </a:r>
            <a:r>
              <a:rPr lang="ru-RU" dirty="0"/>
              <a:t> </a:t>
            </a:r>
            <a:r>
              <a:rPr lang="ru-RU" dirty="0" err="1"/>
              <a:t>ұлт</a:t>
            </a:r>
            <a:r>
              <a:rPr lang="ru-RU" dirty="0"/>
              <a:t> </a:t>
            </a:r>
            <a:r>
              <a:rPr lang="ru-RU" dirty="0" err="1"/>
              <a:t>азаттық</a:t>
            </a:r>
            <a:r>
              <a:rPr lang="ru-RU" dirty="0"/>
              <a:t> </a:t>
            </a:r>
            <a:r>
              <a:rPr lang="ru-RU" dirty="0" err="1"/>
              <a:t>күресінің</a:t>
            </a:r>
            <a:r>
              <a:rPr lang="ru-RU" dirty="0"/>
              <a:t> </a:t>
            </a:r>
            <a:r>
              <a:rPr lang="ru-RU" dirty="0" err="1"/>
              <a:t>батырлары</a:t>
            </a:r>
            <a:r>
              <a:rPr lang="ru-RU" dirty="0"/>
              <a:t>: </a:t>
            </a:r>
            <a:r>
              <a:rPr lang="ru-RU" dirty="0" err="1"/>
              <a:t>Бөгенбай</a:t>
            </a:r>
            <a:r>
              <a:rPr lang="ru-RU" dirty="0"/>
              <a:t>, </a:t>
            </a:r>
            <a:r>
              <a:rPr lang="ru-RU" dirty="0" err="1"/>
              <a:t>Қабанбай</a:t>
            </a:r>
            <a:r>
              <a:rPr lang="ru-RU" dirty="0"/>
              <a:t>, </a:t>
            </a:r>
            <a:r>
              <a:rPr lang="ru-RU" dirty="0" err="1"/>
              <a:t>Жәнібек</a:t>
            </a:r>
            <a:r>
              <a:rPr lang="ru-RU" dirty="0"/>
              <a:t> </a:t>
            </a:r>
            <a:r>
              <a:rPr lang="ru-RU" dirty="0" err="1"/>
              <a:t>сынды</a:t>
            </a:r>
            <a:r>
              <a:rPr lang="ru-RU" dirty="0"/>
              <a:t> </a:t>
            </a:r>
            <a:r>
              <a:rPr lang="ru-RU" dirty="0" err="1"/>
              <a:t>батырлардың</a:t>
            </a:r>
            <a:r>
              <a:rPr lang="ru-RU" dirty="0"/>
              <a:t> </a:t>
            </a:r>
            <a:r>
              <a:rPr lang="ru-RU" dirty="0" err="1"/>
              <a:t>ерлігін</a:t>
            </a:r>
            <a:r>
              <a:rPr lang="ru-RU" dirty="0"/>
              <a:t> </a:t>
            </a:r>
            <a:r>
              <a:rPr lang="ru-RU" dirty="0" err="1"/>
              <a:t>жырларына</a:t>
            </a:r>
            <a:r>
              <a:rPr lang="ru-RU" dirty="0"/>
              <a:t> </a:t>
            </a:r>
            <a:r>
              <a:rPr lang="ru-RU" dirty="0" err="1"/>
              <a:t>арқау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, </a:t>
            </a:r>
            <a:r>
              <a:rPr lang="ru-RU" dirty="0" err="1"/>
              <a:t>оларды</a:t>
            </a:r>
            <a:r>
              <a:rPr lang="ru-RU" dirty="0"/>
              <a:t> </a:t>
            </a:r>
            <a:r>
              <a:rPr lang="ru-RU" dirty="0" err="1"/>
              <a:t>жастарға</a:t>
            </a:r>
            <a:r>
              <a:rPr lang="ru-RU" dirty="0"/>
              <a:t> </a:t>
            </a:r>
            <a:r>
              <a:rPr lang="ru-RU" dirty="0" err="1"/>
              <a:t>үлгі</a:t>
            </a:r>
            <a:r>
              <a:rPr lang="ru-RU" dirty="0"/>
              <a:t> </a:t>
            </a:r>
            <a:r>
              <a:rPr lang="ru-RU" dirty="0" err="1"/>
              <a:t>етті</a:t>
            </a:r>
            <a:r>
              <a:rPr lang="ru-RU" dirty="0"/>
              <a:t>. </a:t>
            </a:r>
            <a:r>
              <a:rPr lang="ru-RU" dirty="0" err="1"/>
              <a:t>Бухар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б</a:t>
            </a:r>
            <a:r>
              <a:rPr lang="en-US" dirty="0" err="1"/>
              <a:t>ip</a:t>
            </a:r>
            <a:r>
              <a:rPr lang="ru-RU" dirty="0"/>
              <a:t> </a:t>
            </a:r>
            <a:r>
              <a:rPr lang="ru-RU" dirty="0" err="1"/>
              <a:t>орталыктан</a:t>
            </a:r>
            <a:r>
              <a:rPr lang="ru-RU" dirty="0"/>
              <a:t> </a:t>
            </a:r>
            <a:r>
              <a:rPr lang="ru-RU" dirty="0" err="1"/>
              <a:t>басқаратын</a:t>
            </a:r>
            <a:r>
              <a:rPr lang="ru-RU" dirty="0"/>
              <a:t> </a:t>
            </a:r>
            <a:r>
              <a:rPr lang="ru-RU" dirty="0" err="1"/>
              <a:t>күшті</a:t>
            </a:r>
            <a:r>
              <a:rPr lang="ru-RU" dirty="0"/>
              <a:t> </a:t>
            </a:r>
            <a:r>
              <a:rPr lang="ru-RU" dirty="0" err="1"/>
              <a:t>мемлекет</a:t>
            </a:r>
            <a:r>
              <a:rPr lang="ru-RU" dirty="0"/>
              <a:t> </a:t>
            </a:r>
            <a:r>
              <a:rPr lang="ru-RU" dirty="0" err="1"/>
              <a:t>құруды</a:t>
            </a:r>
            <a:r>
              <a:rPr lang="ru-RU" dirty="0"/>
              <a:t> </a:t>
            </a:r>
            <a:r>
              <a:rPr lang="ru-RU" dirty="0" err="1"/>
              <a:t>мақсат</a:t>
            </a:r>
            <a:r>
              <a:rPr lang="ru-RU" dirty="0"/>
              <a:t> </a:t>
            </a:r>
            <a:r>
              <a:rPr lang="ru-RU" dirty="0" err="1"/>
              <a:t>еткен</a:t>
            </a:r>
            <a:r>
              <a:rPr lang="ru-RU" dirty="0"/>
              <a:t>, </a:t>
            </a:r>
            <a:r>
              <a:rPr lang="ru-RU" dirty="0" err="1"/>
              <a:t>үш</a:t>
            </a:r>
            <a:r>
              <a:rPr lang="ru-RU" dirty="0"/>
              <a:t> </a:t>
            </a:r>
            <a:r>
              <a:rPr lang="ru-RU" dirty="0" err="1"/>
              <a:t>жуздің</a:t>
            </a:r>
            <a:r>
              <a:rPr lang="ru-RU" dirty="0"/>
              <a:t> </a:t>
            </a:r>
            <a:r>
              <a:rPr lang="ru-RU" dirty="0" err="1"/>
              <a:t>басын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 </a:t>
            </a:r>
            <a:r>
              <a:rPr lang="ru-RU" dirty="0" err="1"/>
              <a:t>жолына</a:t>
            </a:r>
            <a:r>
              <a:rPr lang="ru-RU" dirty="0"/>
              <a:t> </a:t>
            </a:r>
            <a:r>
              <a:rPr lang="ru-RU" dirty="0" err="1"/>
              <a:t>күш-қайратын</a:t>
            </a:r>
            <a:r>
              <a:rPr lang="ru-RU" dirty="0"/>
              <a:t> </a:t>
            </a:r>
            <a:r>
              <a:rPr lang="ru-RU" dirty="0" err="1"/>
              <a:t>сарп</a:t>
            </a:r>
            <a:r>
              <a:rPr lang="ru-RU" dirty="0"/>
              <a:t> </a:t>
            </a:r>
            <a:r>
              <a:rPr lang="ru-RU" dirty="0" err="1"/>
              <a:t>еткен</a:t>
            </a:r>
            <a:r>
              <a:rPr lang="ru-RU" dirty="0"/>
              <a:t> </a:t>
            </a:r>
            <a:r>
              <a:rPr lang="ru-RU" dirty="0" err="1"/>
              <a:t>Абылай</a:t>
            </a:r>
            <a:r>
              <a:rPr lang="ru-RU" dirty="0"/>
              <a:t> </a:t>
            </a:r>
            <a:r>
              <a:rPr lang="ru-RU" dirty="0" err="1"/>
              <a:t>ханның</a:t>
            </a:r>
            <a:r>
              <a:rPr lang="ru-RU" dirty="0"/>
              <a:t> </a:t>
            </a:r>
            <a:r>
              <a:rPr lang="ru-RU" dirty="0" err="1"/>
              <a:t>кызметін</a:t>
            </a:r>
            <a:r>
              <a:rPr lang="ru-RU" dirty="0"/>
              <a:t> </a:t>
            </a:r>
            <a:r>
              <a:rPr lang="ru-RU" dirty="0" err="1"/>
              <a:t>дәріптеді</a:t>
            </a:r>
            <a:r>
              <a:rPr lang="ru-RU" dirty="0"/>
              <a:t>. </a:t>
            </a:r>
            <a:r>
              <a:rPr lang="ru-RU" dirty="0" err="1" smtClean="0"/>
              <a:t>Ақын</a:t>
            </a:r>
            <a:r>
              <a:rPr lang="ru-RU" dirty="0"/>
              <a:t>, </a:t>
            </a:r>
            <a:r>
              <a:rPr lang="ru-RU" dirty="0" err="1"/>
              <a:t>жыршы</a:t>
            </a:r>
            <a:r>
              <a:rPr lang="ru-RU" dirty="0"/>
              <a:t> </a:t>
            </a:r>
            <a:r>
              <a:rPr lang="ru-RU" dirty="0" err="1"/>
              <a:t>Тәттіқара</a:t>
            </a:r>
            <a:r>
              <a:rPr lang="ru-RU" dirty="0"/>
              <a:t>, </a:t>
            </a:r>
            <a:r>
              <a:rPr lang="ru-RU" dirty="0" err="1"/>
              <a:t>эпикалық</a:t>
            </a:r>
            <a:r>
              <a:rPr lang="ru-RU" dirty="0"/>
              <a:t> </a:t>
            </a:r>
            <a:r>
              <a:rPr lang="ru-RU" dirty="0" err="1"/>
              <a:t>ақын</a:t>
            </a:r>
            <a:r>
              <a:rPr lang="ru-RU" dirty="0"/>
              <a:t> </a:t>
            </a:r>
            <a:r>
              <a:rPr lang="ru-RU" dirty="0" err="1"/>
              <a:t>Ақтамберді</a:t>
            </a:r>
            <a:r>
              <a:rPr lang="ru-RU" dirty="0"/>
              <a:t> </a:t>
            </a:r>
            <a:r>
              <a:rPr lang="ru-RU" dirty="0" err="1"/>
              <a:t>жырау</a:t>
            </a:r>
            <a:r>
              <a:rPr lang="ru-RU" dirty="0"/>
              <a:t> (16/75--1768), </a:t>
            </a:r>
            <a:r>
              <a:rPr lang="ru-RU" dirty="0" err="1"/>
              <a:t>әйгілі</a:t>
            </a:r>
            <a:r>
              <a:rPr lang="ru-RU" dirty="0"/>
              <a:t> Шал </a:t>
            </a:r>
            <a:r>
              <a:rPr lang="ru-RU" dirty="0" err="1"/>
              <a:t>ақын</a:t>
            </a:r>
            <a:r>
              <a:rPr lang="ru-RU" dirty="0"/>
              <a:t> (1748-1819)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жыршы</a:t>
            </a:r>
            <a:r>
              <a:rPr lang="ru-RU" dirty="0"/>
              <a:t>, </a:t>
            </a:r>
            <a:r>
              <a:rPr lang="ru-RU" dirty="0" err="1"/>
              <a:t>жыраулар</a:t>
            </a:r>
            <a:r>
              <a:rPr lang="ru-RU" dirty="0"/>
              <a:t> </a:t>
            </a:r>
            <a:r>
              <a:rPr lang="ru-RU" dirty="0" err="1"/>
              <a:t>халқының</a:t>
            </a:r>
            <a:r>
              <a:rPr lang="ru-RU" dirty="0"/>
              <a:t> </a:t>
            </a:r>
            <a:r>
              <a:rPr lang="ru-RU" dirty="0" err="1"/>
              <a:t>мұң-мұқтажын</a:t>
            </a:r>
            <a:r>
              <a:rPr lang="ru-RU" dirty="0"/>
              <a:t> </a:t>
            </a:r>
            <a:r>
              <a:rPr lang="ru-RU" dirty="0" err="1"/>
              <a:t>пенделіктен</a:t>
            </a:r>
            <a:r>
              <a:rPr lang="ru-RU" dirty="0"/>
              <a:t>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қойған</a:t>
            </a:r>
            <a:r>
              <a:rPr lang="ru-RU" dirty="0"/>
              <a:t> </a:t>
            </a:r>
            <a:r>
              <a:rPr lang="ru-RU" dirty="0" err="1"/>
              <a:t>ұстанымдарымен</a:t>
            </a:r>
            <a:r>
              <a:rPr lang="ru-RU" dirty="0"/>
              <a:t> </a:t>
            </a:r>
            <a:r>
              <a:rPr lang="ru-RU" dirty="0" err="1"/>
              <a:t>танымал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1779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жеріне</a:t>
            </a:r>
            <a:r>
              <a:rPr lang="ru-RU" dirty="0"/>
              <a:t> </a:t>
            </a:r>
            <a:r>
              <a:rPr lang="ru-RU" dirty="0" err="1"/>
              <a:t>алғашқы</a:t>
            </a:r>
            <a:r>
              <a:rPr lang="ru-RU" dirty="0"/>
              <a:t>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экспедицияның</a:t>
            </a:r>
            <a:r>
              <a:rPr lang="ru-RU" dirty="0"/>
              <a:t> </a:t>
            </a:r>
            <a:r>
              <a:rPr lang="ru-RU" dirty="0" err="1"/>
              <a:t>бірін</a:t>
            </a:r>
            <a:r>
              <a:rPr lang="ru-RU" dirty="0"/>
              <a:t> П.С. Паллас </a:t>
            </a:r>
            <a:r>
              <a:rPr lang="ru-RU" dirty="0" err="1"/>
              <a:t>басқарып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экседициясының</a:t>
            </a:r>
            <a:r>
              <a:rPr lang="ru-RU" dirty="0"/>
              <a:t> </a:t>
            </a:r>
            <a:r>
              <a:rPr lang="ru-RU" dirty="0" err="1"/>
              <a:t>жемісі</a:t>
            </a:r>
            <a:r>
              <a:rPr lang="ru-RU" dirty="0"/>
              <a:t> «</a:t>
            </a:r>
            <a:r>
              <a:rPr lang="ru-RU" dirty="0" err="1"/>
              <a:t>Ресей</a:t>
            </a:r>
            <a:r>
              <a:rPr lang="ru-RU" dirty="0"/>
              <a:t> </a:t>
            </a:r>
            <a:r>
              <a:rPr lang="ru-RU" dirty="0" err="1"/>
              <a:t>империясының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аймақтарына</a:t>
            </a:r>
            <a:r>
              <a:rPr lang="ru-RU" dirty="0"/>
              <a:t> </a:t>
            </a:r>
            <a:r>
              <a:rPr lang="ru-RU" dirty="0" err="1"/>
              <a:t>саяхат</a:t>
            </a:r>
            <a:r>
              <a:rPr lang="ru-RU" dirty="0"/>
              <a:t>» (1773 ж.)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еңбегі</a:t>
            </a:r>
            <a:r>
              <a:rPr lang="ru-RU" dirty="0"/>
              <a:t> </a:t>
            </a:r>
            <a:r>
              <a:rPr lang="ru-RU" dirty="0" err="1"/>
              <a:t>болды</a:t>
            </a:r>
            <a:r>
              <a:rPr lang="ru-RU" dirty="0"/>
              <a:t>. 1772 </a:t>
            </a:r>
            <a:r>
              <a:rPr lang="ru-RU" dirty="0" err="1"/>
              <a:t>жылы</a:t>
            </a:r>
            <a:r>
              <a:rPr lang="ru-RU" dirty="0"/>
              <a:t> Н. </a:t>
            </a:r>
            <a:r>
              <a:rPr lang="ru-RU" dirty="0" err="1"/>
              <a:t>Рычков</a:t>
            </a:r>
            <a:r>
              <a:rPr lang="ru-RU" dirty="0"/>
              <a:t> «1771 </a:t>
            </a:r>
            <a:r>
              <a:rPr lang="ru-RU" dirty="0" err="1"/>
              <a:t>жылғы</a:t>
            </a:r>
            <a:r>
              <a:rPr lang="ru-RU" dirty="0"/>
              <a:t> </a:t>
            </a:r>
            <a:r>
              <a:rPr lang="ru-RU" dirty="0" err="1"/>
              <a:t>қырғыз-қайсақ</a:t>
            </a:r>
            <a:r>
              <a:rPr lang="ru-RU" dirty="0"/>
              <a:t> </a:t>
            </a:r>
            <a:r>
              <a:rPr lang="ru-RU" dirty="0" err="1"/>
              <a:t>даласына</a:t>
            </a:r>
            <a:r>
              <a:rPr lang="ru-RU" dirty="0"/>
              <a:t> капитан Н. </a:t>
            </a:r>
            <a:r>
              <a:rPr lang="ru-RU" dirty="0" err="1"/>
              <a:t>Рычков</a:t>
            </a:r>
            <a:r>
              <a:rPr lang="ru-RU" dirty="0"/>
              <a:t> </a:t>
            </a:r>
            <a:r>
              <a:rPr lang="ru-RU" dirty="0" err="1"/>
              <a:t>саяхатының</a:t>
            </a:r>
            <a:r>
              <a:rPr lang="ru-RU" dirty="0"/>
              <a:t> </a:t>
            </a:r>
            <a:r>
              <a:rPr lang="ru-RU" dirty="0" err="1"/>
              <a:t>күнделік</a:t>
            </a:r>
            <a:r>
              <a:rPr lang="ru-RU" dirty="0"/>
              <a:t> </a:t>
            </a:r>
            <a:r>
              <a:rPr lang="ru-RU" dirty="0" err="1"/>
              <a:t>жазбалары</a:t>
            </a:r>
            <a:r>
              <a:rPr lang="ru-RU" dirty="0"/>
              <a:t>» </a:t>
            </a:r>
            <a:r>
              <a:rPr lang="ru-RU" dirty="0" err="1"/>
              <a:t>атты</a:t>
            </a:r>
            <a:r>
              <a:rPr lang="ru-RU" dirty="0"/>
              <a:t> </a:t>
            </a:r>
            <a:r>
              <a:rPr lang="ru-RU" dirty="0" err="1"/>
              <a:t>еңбегін</a:t>
            </a:r>
            <a:r>
              <a:rPr lang="ru-RU" dirty="0"/>
              <a:t> </a:t>
            </a:r>
            <a:r>
              <a:rPr lang="ru-RU" dirty="0" err="1"/>
              <a:t>жариялады</a:t>
            </a:r>
            <a:r>
              <a:rPr lang="ru-RU" dirty="0"/>
              <a:t>.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ғалымдарының</a:t>
            </a:r>
            <a:r>
              <a:rPr lang="ru-RU" dirty="0"/>
              <a:t>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жерін</a:t>
            </a:r>
            <a:r>
              <a:rPr lang="ru-RU" dirty="0"/>
              <a:t> </a:t>
            </a:r>
            <a:r>
              <a:rPr lang="ru-RU" dirty="0" err="1"/>
              <a:t>зерттеудегі</a:t>
            </a:r>
            <a:r>
              <a:rPr lang="ru-RU" dirty="0"/>
              <a:t> </a:t>
            </a:r>
            <a:r>
              <a:rPr lang="ru-RU" dirty="0" err="1"/>
              <a:t>ірі</a:t>
            </a:r>
            <a:r>
              <a:rPr lang="ru-RU" dirty="0"/>
              <a:t> </a:t>
            </a:r>
            <a:r>
              <a:rPr lang="ru-RU" dirty="0" err="1"/>
              <a:t>жетістік</a:t>
            </a:r>
            <a:r>
              <a:rPr lang="ru-RU" dirty="0"/>
              <a:t> 1832 </a:t>
            </a:r>
            <a:r>
              <a:rPr lang="ru-RU" dirty="0" err="1"/>
              <a:t>жылы</a:t>
            </a:r>
            <a:r>
              <a:rPr lang="ru-RU" dirty="0"/>
              <a:t> </a:t>
            </a:r>
            <a:r>
              <a:rPr lang="ru-RU" dirty="0" err="1"/>
              <a:t>шыққан</a:t>
            </a:r>
            <a:r>
              <a:rPr lang="ru-RU" dirty="0"/>
              <a:t> А.И. </a:t>
            </a:r>
            <a:r>
              <a:rPr lang="ru-RU" dirty="0" err="1"/>
              <a:t>Левшиннің</a:t>
            </a:r>
            <a:r>
              <a:rPr lang="ru-RU" dirty="0"/>
              <a:t> «</a:t>
            </a:r>
            <a:r>
              <a:rPr lang="ru-RU" dirty="0" err="1"/>
              <a:t>Қырғыз-қазақ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қырғыз-қайсақ</a:t>
            </a:r>
            <a:r>
              <a:rPr lang="ru-RU" dirty="0"/>
              <a:t> </a:t>
            </a:r>
            <a:r>
              <a:rPr lang="ru-RU" dirty="0" err="1"/>
              <a:t>ордалары</a:t>
            </a:r>
            <a:r>
              <a:rPr lang="ru-RU" dirty="0"/>
              <a:t> </a:t>
            </a:r>
            <a:r>
              <a:rPr lang="ru-RU" dirty="0" err="1"/>
              <a:t>мөн</a:t>
            </a:r>
            <a:r>
              <a:rPr lang="ru-RU" dirty="0"/>
              <a:t> </a:t>
            </a:r>
            <a:r>
              <a:rPr lang="ru-RU" dirty="0" err="1"/>
              <a:t>далаларының</a:t>
            </a:r>
            <a:r>
              <a:rPr lang="ru-RU" dirty="0"/>
              <a:t> </a:t>
            </a:r>
            <a:r>
              <a:rPr lang="ru-RU" dirty="0" err="1"/>
              <a:t>сипаттамасы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еңбегі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. </a:t>
            </a:r>
            <a:r>
              <a:rPr lang="ru-RU" dirty="0" err="1"/>
              <a:t>Қазақ</a:t>
            </a:r>
            <a:r>
              <a:rPr lang="ru-RU" dirty="0"/>
              <a:t> </a:t>
            </a:r>
            <a:r>
              <a:rPr lang="ru-RU" dirty="0" err="1"/>
              <a:t>өлкесін</a:t>
            </a:r>
            <a:r>
              <a:rPr lang="ru-RU" dirty="0"/>
              <a:t> </a:t>
            </a:r>
            <a:r>
              <a:rPr lang="ru-RU" dirty="0" err="1"/>
              <a:t>зерттеуде</a:t>
            </a:r>
            <a:r>
              <a:rPr lang="ru-RU" dirty="0"/>
              <a:t> </a:t>
            </a:r>
            <a:r>
              <a:rPr lang="ru-RU" dirty="0" err="1"/>
              <a:t>баға</a:t>
            </a:r>
            <a:r>
              <a:rPr lang="ru-RU" dirty="0"/>
              <a:t> </a:t>
            </a:r>
            <a:r>
              <a:rPr lang="ru-RU" dirty="0" err="1"/>
              <a:t>жетпес</a:t>
            </a:r>
            <a:r>
              <a:rPr lang="ru-RU" dirty="0"/>
              <a:t> </a:t>
            </a:r>
            <a:r>
              <a:rPr lang="ru-RU" dirty="0" err="1"/>
              <a:t>үлес</a:t>
            </a:r>
            <a:r>
              <a:rPr lang="ru-RU" dirty="0"/>
              <a:t> </a:t>
            </a:r>
            <a:r>
              <a:rPr lang="ru-RU" dirty="0" err="1"/>
              <a:t>қосқан</a:t>
            </a:r>
            <a:r>
              <a:rPr lang="ru-RU" dirty="0"/>
              <a:t>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мәдениетінің</a:t>
            </a:r>
            <a:r>
              <a:rPr lang="ru-RU" dirty="0"/>
              <a:t> </a:t>
            </a:r>
            <a:r>
              <a:rPr lang="ru-RU" dirty="0" err="1"/>
              <a:t>көрнекті</a:t>
            </a:r>
            <a:r>
              <a:rPr lang="ru-RU" dirty="0"/>
              <a:t> </a:t>
            </a:r>
            <a:r>
              <a:rPr lang="ru-RU" dirty="0" err="1"/>
              <a:t>өкілдерінің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Е.И. </a:t>
            </a:r>
            <a:r>
              <a:rPr lang="ru-RU" dirty="0" err="1"/>
              <a:t>Дальдың</a:t>
            </a:r>
            <a:r>
              <a:rPr lang="ru-RU" dirty="0"/>
              <a:t> </a:t>
            </a:r>
            <a:r>
              <a:rPr lang="ru-RU" dirty="0" err="1"/>
              <a:t>алатын</a:t>
            </a:r>
            <a:r>
              <a:rPr lang="ru-RU" dirty="0"/>
              <a:t> </a:t>
            </a:r>
            <a:r>
              <a:rPr lang="ru-RU" dirty="0" err="1"/>
              <a:t>орны</a:t>
            </a:r>
            <a:r>
              <a:rPr lang="ru-RU" dirty="0"/>
              <a:t> </a:t>
            </a:r>
            <a:r>
              <a:rPr lang="ru-RU" dirty="0" err="1"/>
              <a:t>ерекше</a:t>
            </a:r>
            <a:r>
              <a:rPr lang="ru-RU" dirty="0"/>
              <a:t>. ХІХ </a:t>
            </a:r>
            <a:r>
              <a:rPr lang="ru-RU" dirty="0" err="1"/>
              <a:t>ғасырда</a:t>
            </a:r>
            <a:r>
              <a:rPr lang="ru-RU" dirty="0"/>
              <a:t> </a:t>
            </a:r>
            <a:r>
              <a:rPr lang="ru-RU" dirty="0" err="1"/>
              <a:t>Қазақстанды</a:t>
            </a:r>
            <a:r>
              <a:rPr lang="ru-RU" dirty="0"/>
              <a:t> </a:t>
            </a:r>
            <a:r>
              <a:rPr lang="ru-RU" dirty="0" err="1"/>
              <a:t>зерттеушілердің</a:t>
            </a:r>
            <a:r>
              <a:rPr lang="ru-RU" dirty="0"/>
              <a:t> </a:t>
            </a:r>
            <a:r>
              <a:rPr lang="ru-RU" dirty="0" err="1"/>
              <a:t>ішінде</a:t>
            </a:r>
            <a:r>
              <a:rPr lang="ru-RU" dirty="0"/>
              <a:t> </a:t>
            </a:r>
            <a:r>
              <a:rPr lang="ru-RU" dirty="0" err="1"/>
              <a:t>әлемдік</a:t>
            </a:r>
            <a:r>
              <a:rPr lang="ru-RU" dirty="0"/>
              <a:t> </a:t>
            </a:r>
            <a:r>
              <a:rPr lang="ru-RU" dirty="0" err="1"/>
              <a:t>деңгейдегі</a:t>
            </a:r>
            <a:r>
              <a:rPr lang="ru-RU" dirty="0"/>
              <a:t> </a:t>
            </a:r>
            <a:r>
              <a:rPr lang="ru-RU" dirty="0" err="1"/>
              <a:t>ғалым</a:t>
            </a:r>
            <a:r>
              <a:rPr lang="ru-RU" dirty="0"/>
              <a:t> П.П. Семенов-Тянь-Шаньский (1827-1914) </a:t>
            </a:r>
            <a:r>
              <a:rPr lang="ru-RU" dirty="0" err="1"/>
              <a:t>болды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Орталық</a:t>
            </a:r>
            <a:r>
              <a:rPr lang="ru-RU" dirty="0"/>
              <a:t> </a:t>
            </a:r>
            <a:r>
              <a:rPr lang="ru-RU" dirty="0" err="1"/>
              <a:t>Тянь-Шаньды</a:t>
            </a:r>
            <a:r>
              <a:rPr lang="ru-RU" dirty="0"/>
              <a:t> </a:t>
            </a:r>
            <a:r>
              <a:rPr lang="ru-RU" dirty="0" err="1"/>
              <a:t>зерттеді</a:t>
            </a:r>
            <a:r>
              <a:rPr lang="ru-RU" dirty="0"/>
              <a:t>, Алтай, </a:t>
            </a:r>
            <a:r>
              <a:rPr lang="ru-RU" dirty="0" err="1"/>
              <a:t>Жетісу</a:t>
            </a:r>
            <a:r>
              <a:rPr lang="ru-RU" dirty="0"/>
              <a:t>, Орта </a:t>
            </a:r>
            <a:r>
              <a:rPr lang="ru-RU" dirty="0" err="1"/>
              <a:t>Азияға</a:t>
            </a:r>
            <a:r>
              <a:rPr lang="ru-RU" dirty="0"/>
              <a:t> </a:t>
            </a:r>
            <a:r>
              <a:rPr lang="ru-RU" dirty="0" err="1"/>
              <a:t>саяхат</a:t>
            </a:r>
            <a:r>
              <a:rPr lang="ru-RU" dirty="0"/>
              <a:t> </a:t>
            </a:r>
            <a:r>
              <a:rPr lang="ru-RU" dirty="0" err="1"/>
              <a:t>жасады</a:t>
            </a:r>
            <a:r>
              <a:rPr lang="ru-RU" dirty="0"/>
              <a:t>.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басшылығымен</a:t>
            </a:r>
            <a:r>
              <a:rPr lang="ru-RU" dirty="0"/>
              <a:t> «</a:t>
            </a:r>
            <a:r>
              <a:rPr lang="ru-RU" dirty="0" err="1"/>
              <a:t>Ресей</a:t>
            </a:r>
            <a:r>
              <a:rPr lang="ru-RU" dirty="0"/>
              <a:t>. </a:t>
            </a:r>
            <a:r>
              <a:rPr lang="ru-RU" dirty="0" err="1"/>
              <a:t>Біздің</a:t>
            </a:r>
            <a:r>
              <a:rPr lang="ru-RU" dirty="0"/>
              <a:t> </a:t>
            </a:r>
            <a:r>
              <a:rPr lang="ru-RU" dirty="0" err="1"/>
              <a:t>Отанымыздың</a:t>
            </a:r>
            <a:r>
              <a:rPr lang="ru-RU" dirty="0"/>
              <a:t> </a:t>
            </a:r>
            <a:r>
              <a:rPr lang="ru-RU" dirty="0" err="1"/>
              <a:t>толық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жазбалары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көптомдық</a:t>
            </a:r>
            <a:r>
              <a:rPr lang="ru-RU" dirty="0"/>
              <a:t> </a:t>
            </a:r>
            <a:r>
              <a:rPr lang="ru-RU" dirty="0" err="1"/>
              <a:t>зерттеулері</a:t>
            </a:r>
            <a:r>
              <a:rPr lang="ru-RU" dirty="0"/>
              <a:t> </a:t>
            </a:r>
            <a:r>
              <a:rPr lang="ru-RU" dirty="0" err="1"/>
              <a:t>жарық</a:t>
            </a:r>
            <a:r>
              <a:rPr lang="ru-RU" dirty="0"/>
              <a:t> </a:t>
            </a:r>
            <a:r>
              <a:rPr lang="ru-RU" dirty="0" err="1"/>
              <a:t>көрді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еңбектің</a:t>
            </a:r>
            <a:r>
              <a:rPr lang="ru-RU" dirty="0"/>
              <a:t> «</a:t>
            </a:r>
            <a:r>
              <a:rPr lang="ru-RU" dirty="0" err="1"/>
              <a:t>Қырғыз</a:t>
            </a:r>
            <a:r>
              <a:rPr lang="ru-RU" dirty="0"/>
              <a:t> </a:t>
            </a:r>
            <a:r>
              <a:rPr lang="ru-RU" dirty="0" err="1"/>
              <a:t>өлкесі</a:t>
            </a:r>
            <a:r>
              <a:rPr lang="ru-RU" dirty="0"/>
              <a:t>» </a:t>
            </a:r>
            <a:r>
              <a:rPr lang="ru-RU" dirty="0" err="1"/>
              <a:t>және</a:t>
            </a:r>
            <a:r>
              <a:rPr lang="ru-RU" dirty="0"/>
              <a:t> «</a:t>
            </a:r>
            <a:r>
              <a:rPr lang="ru-RU" dirty="0" err="1"/>
              <a:t>Түркістан</a:t>
            </a:r>
            <a:r>
              <a:rPr lang="ru-RU" dirty="0"/>
              <a:t> </a:t>
            </a:r>
            <a:r>
              <a:rPr lang="ru-RU" dirty="0" err="1"/>
              <a:t>өлкесі</a:t>
            </a:r>
            <a:r>
              <a:rPr lang="ru-RU" dirty="0"/>
              <a:t>» </a:t>
            </a:r>
            <a:r>
              <a:rPr lang="ru-RU" dirty="0" err="1"/>
              <a:t>деген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томы</a:t>
            </a:r>
            <a:r>
              <a:rPr lang="ru-RU" dirty="0"/>
              <a:t> </a:t>
            </a:r>
            <a:r>
              <a:rPr lang="ru-RU" dirty="0" err="1"/>
              <a:t>Қазақстан</a:t>
            </a:r>
            <a:r>
              <a:rPr lang="ru-RU" dirty="0"/>
              <a:t> мен Орта </a:t>
            </a:r>
            <a:r>
              <a:rPr lang="ru-RU" dirty="0" err="1"/>
              <a:t>Азияға</a:t>
            </a:r>
            <a:r>
              <a:rPr lang="ru-RU" dirty="0"/>
              <a:t> </a:t>
            </a:r>
            <a:r>
              <a:rPr lang="ru-RU" dirty="0" err="1"/>
              <a:t>арналған</a:t>
            </a:r>
            <a:r>
              <a:rPr lang="ru-RU" dirty="0"/>
              <a:t>. ХІХ </a:t>
            </a:r>
            <a:r>
              <a:rPr lang="ru-RU" dirty="0" err="1"/>
              <a:t>ғасырдың</a:t>
            </a:r>
            <a:r>
              <a:rPr lang="ru-RU" dirty="0"/>
              <a:t>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жартысында</a:t>
            </a:r>
            <a:r>
              <a:rPr lang="ru-RU" dirty="0"/>
              <a:t> </a:t>
            </a:r>
            <a:r>
              <a:rPr lang="ru-RU" dirty="0" err="1"/>
              <a:t>Қазақстандағы</a:t>
            </a:r>
            <a:r>
              <a:rPr lang="ru-RU" dirty="0"/>
              <a:t> </a:t>
            </a:r>
            <a:r>
              <a:rPr lang="ru-RU" dirty="0" err="1"/>
              <a:t>қоғамдық</a:t>
            </a:r>
            <a:r>
              <a:rPr lang="ru-RU" dirty="0"/>
              <a:t> ой мен </a:t>
            </a:r>
            <a:r>
              <a:rPr lang="ru-RU" dirty="0" err="1"/>
              <a:t>мәдениетті</a:t>
            </a:r>
            <a:r>
              <a:rPr lang="ru-RU" dirty="0"/>
              <a:t> </a:t>
            </a:r>
            <a:r>
              <a:rPr lang="ru-RU" dirty="0" err="1"/>
              <a:t>дамытуда</a:t>
            </a:r>
            <a:r>
              <a:rPr lang="ru-RU" dirty="0"/>
              <a:t> </a:t>
            </a:r>
            <a:r>
              <a:rPr lang="ru-RU" dirty="0" err="1"/>
              <a:t>мәдени-ағарту</a:t>
            </a:r>
            <a:r>
              <a:rPr lang="ru-RU" dirty="0"/>
              <a:t> </a:t>
            </a:r>
            <a:r>
              <a:rPr lang="ru-RU" dirty="0" err="1"/>
              <a:t>мекемелері</a:t>
            </a:r>
            <a:r>
              <a:rPr lang="ru-RU" dirty="0"/>
              <a:t> мен </a:t>
            </a:r>
            <a:r>
              <a:rPr lang="ru-RU" dirty="0" err="1"/>
              <a:t>ғылыми</a:t>
            </a:r>
            <a:r>
              <a:rPr lang="ru-RU" dirty="0"/>
              <a:t> </a:t>
            </a:r>
            <a:r>
              <a:rPr lang="ru-RU" dirty="0" err="1"/>
              <a:t>қоғамдар</a:t>
            </a:r>
            <a:r>
              <a:rPr lang="ru-RU" dirty="0"/>
              <a:t> </a:t>
            </a:r>
            <a:r>
              <a:rPr lang="ru-RU" dirty="0" err="1"/>
              <a:t>маңызды</a:t>
            </a:r>
            <a:r>
              <a:rPr lang="ru-RU" dirty="0"/>
              <a:t> </a:t>
            </a:r>
            <a:r>
              <a:rPr lang="ru-RU" dirty="0" err="1"/>
              <a:t>рөл</a:t>
            </a:r>
            <a:r>
              <a:rPr lang="ru-RU" dirty="0"/>
              <a:t> </a:t>
            </a:r>
            <a:r>
              <a:rPr lang="ru-RU" dirty="0" err="1"/>
              <a:t>атқарды</a:t>
            </a:r>
            <a:r>
              <a:rPr lang="ru-RU" dirty="0"/>
              <a:t>. </a:t>
            </a:r>
            <a:r>
              <a:rPr lang="ru-RU" dirty="0" err="1"/>
              <a:t>Орыс</a:t>
            </a:r>
            <a:r>
              <a:rPr lang="ru-RU" dirty="0"/>
              <a:t> </a:t>
            </a:r>
            <a:r>
              <a:rPr lang="ru-RU" dirty="0" err="1"/>
              <a:t>географиялық</a:t>
            </a:r>
            <a:r>
              <a:rPr lang="ru-RU" dirty="0"/>
              <a:t> </a:t>
            </a:r>
            <a:r>
              <a:rPr lang="ru-RU" dirty="0" err="1"/>
              <a:t>қоғамының</a:t>
            </a:r>
            <a:r>
              <a:rPr lang="ru-RU" dirty="0"/>
              <a:t> </a:t>
            </a:r>
            <a:r>
              <a:rPr lang="ru-RU" dirty="0" err="1"/>
              <a:t>бөлімдері</a:t>
            </a:r>
            <a:r>
              <a:rPr lang="ru-RU" dirty="0"/>
              <a:t> </a:t>
            </a:r>
            <a:r>
              <a:rPr lang="ru-RU" dirty="0" err="1"/>
              <a:t>Орынборда</a:t>
            </a:r>
            <a:r>
              <a:rPr lang="ru-RU" dirty="0"/>
              <a:t> (1868 ж.), </a:t>
            </a:r>
            <a:r>
              <a:rPr lang="ru-RU" dirty="0" err="1"/>
              <a:t>Омбыда</a:t>
            </a:r>
            <a:r>
              <a:rPr lang="ru-RU" dirty="0"/>
              <a:t> (1867 ж.), ал </a:t>
            </a:r>
            <a:r>
              <a:rPr lang="ru-RU" dirty="0" err="1"/>
              <a:t>кейінірек</a:t>
            </a:r>
            <a:r>
              <a:rPr lang="ru-RU" dirty="0"/>
              <a:t> Семей </a:t>
            </a:r>
            <a:r>
              <a:rPr lang="ru-RU" dirty="0" err="1"/>
              <a:t>бөлімшесі</a:t>
            </a:r>
            <a:r>
              <a:rPr lang="ru-RU" dirty="0"/>
              <a:t> мен </a:t>
            </a:r>
            <a:r>
              <a:rPr lang="ru-RU" dirty="0" err="1"/>
              <a:t>Түркістанда</a:t>
            </a:r>
            <a:r>
              <a:rPr lang="ru-RU" dirty="0"/>
              <a:t> (1897 ж.) </a:t>
            </a:r>
            <a:r>
              <a:rPr lang="ru-RU" dirty="0" err="1"/>
              <a:t>бөлімі</a:t>
            </a:r>
            <a:r>
              <a:rPr lang="ru-RU" dirty="0"/>
              <a:t> </a:t>
            </a:r>
            <a:r>
              <a:rPr lang="ru-RU" dirty="0" err="1"/>
              <a:t>ашылды</a:t>
            </a:r>
            <a:r>
              <a:rPr lang="ru-RU" dirty="0"/>
              <a:t>. </a:t>
            </a:r>
            <a:r>
              <a:rPr lang="ru-RU" dirty="0" err="1"/>
              <a:t>Олар</a:t>
            </a:r>
            <a:r>
              <a:rPr lang="ru-RU" dirty="0"/>
              <a:t> </a:t>
            </a:r>
            <a:r>
              <a:rPr lang="ru-RU" dirty="0" err="1"/>
              <a:t>жиналған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тарих</a:t>
            </a:r>
            <a:r>
              <a:rPr lang="ru-RU" dirty="0"/>
              <a:t>, этнография, география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жинақтар</a:t>
            </a:r>
            <a:r>
              <a:rPr lang="ru-RU" dirty="0"/>
              <a:t> </a:t>
            </a:r>
            <a:r>
              <a:rPr lang="ru-RU" dirty="0" err="1"/>
              <a:t>жариялап</a:t>
            </a:r>
            <a:r>
              <a:rPr lang="ru-RU" dirty="0"/>
              <a:t> </a:t>
            </a:r>
            <a:r>
              <a:rPr lang="ru-RU" dirty="0" err="1"/>
              <a:t>отырды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308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2956</Words>
  <Application>Microsoft Office PowerPoint</Application>
  <PresentationFormat>Широкоэкранный</PresentationFormat>
  <Paragraphs>25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ХІХ ҒАСЫРДЫҢ ЕКІНШІ ЖАРТЫСЫНДАҒЫ ҚАЗАҚСТАН 1867-1868 жылдардағы әкімшілік-аумақтық реформалар</vt:lpstr>
      <vt:lpstr>2 бет</vt:lpstr>
      <vt:lpstr> 1886, 1891 жылдардағы ережелер </vt:lpstr>
      <vt:lpstr>Патша өкіметінің қоныс аудару саясаты </vt:lpstr>
      <vt:lpstr>Презентация PowerPoint</vt:lpstr>
      <vt:lpstr> ХІХ ғасырдың ІІ жартысындағы орыс-қытай қатынастары Қазақ жеріне ұйғырлар мен дүнгендердің көшірілуі</vt:lpstr>
      <vt:lpstr>Өнеркәсіптің, сауданың, қалалардың дамуы. Халықтың әлеуметтік құрылымының өзгеруі, жатақтар </vt:lpstr>
      <vt:lpstr>Презентация PowerPoint</vt:lpstr>
      <vt:lpstr> XVIII—XIX ғасырлардағы Қазақстан мәдениеті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ХІХ ҒАСЫРДЫҢ ЕКІНШІ ЖАРТЫСЫНДАҒЫ ҚАЗАҚСТАН 1867-1868 жылдардағы әкімшілік-аумақтық реформалар</dc:title>
  <dc:creator>Апа</dc:creator>
  <cp:lastModifiedBy>Апа</cp:lastModifiedBy>
  <cp:revision>4</cp:revision>
  <dcterms:created xsi:type="dcterms:W3CDTF">2022-10-10T18:35:14Z</dcterms:created>
  <dcterms:modified xsi:type="dcterms:W3CDTF">2022-10-10T19:11:12Z</dcterms:modified>
</cp:coreProperties>
</file>